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2" r:id="rId2"/>
    <p:sldId id="273" r:id="rId3"/>
    <p:sldId id="256" r:id="rId4"/>
    <p:sldId id="257" r:id="rId5"/>
    <p:sldId id="258" r:id="rId6"/>
    <p:sldId id="274" r:id="rId7"/>
    <p:sldId id="259" r:id="rId8"/>
    <p:sldId id="260" r:id="rId9"/>
    <p:sldId id="261" r:id="rId10"/>
    <p:sldId id="275" r:id="rId11"/>
    <p:sldId id="262" r:id="rId12"/>
    <p:sldId id="263" r:id="rId13"/>
    <p:sldId id="264" r:id="rId14"/>
    <p:sldId id="276" r:id="rId15"/>
    <p:sldId id="265" r:id="rId16"/>
    <p:sldId id="266" r:id="rId17"/>
    <p:sldId id="267" r:id="rId18"/>
    <p:sldId id="268" r:id="rId19"/>
    <p:sldId id="269" r:id="rId20"/>
    <p:sldId id="277" r:id="rId21"/>
    <p:sldId id="270" r:id="rId22"/>
    <p:sldId id="271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F548F-50B4-445F-AD17-06341ED5CC4E}" type="datetimeFigureOut">
              <a:rPr lang="en-US" smtClean="0"/>
              <a:t>2/15/2017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ED7FA-3D85-44A2-AF0F-5C3D8EF8F5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62078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F548F-50B4-445F-AD17-06341ED5CC4E}" type="datetimeFigureOut">
              <a:rPr lang="en-US" smtClean="0"/>
              <a:t>2/15/2017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ED7FA-3D85-44A2-AF0F-5C3D8EF8F5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846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F548F-50B4-445F-AD17-06341ED5CC4E}" type="datetimeFigureOut">
              <a:rPr lang="en-US" smtClean="0"/>
              <a:t>2/15/2017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ED7FA-3D85-44A2-AF0F-5C3D8EF8F5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06571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F548F-50B4-445F-AD17-06341ED5CC4E}" type="datetimeFigureOut">
              <a:rPr lang="en-US" smtClean="0"/>
              <a:t>2/15/2017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ED7FA-3D85-44A2-AF0F-5C3D8EF8F5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12909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F548F-50B4-445F-AD17-06341ED5CC4E}" type="datetimeFigureOut">
              <a:rPr lang="en-US" smtClean="0"/>
              <a:t>2/15/2017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ED7FA-3D85-44A2-AF0F-5C3D8EF8F5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61038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F548F-50B4-445F-AD17-06341ED5CC4E}" type="datetimeFigureOut">
              <a:rPr lang="en-US" smtClean="0"/>
              <a:t>2/15/2017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ED7FA-3D85-44A2-AF0F-5C3D8EF8F5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84127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F548F-50B4-445F-AD17-06341ED5CC4E}" type="datetimeFigureOut">
              <a:rPr lang="en-US" smtClean="0"/>
              <a:t>2/15/2017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ED7FA-3D85-44A2-AF0F-5C3D8EF8F5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92051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F548F-50B4-445F-AD17-06341ED5CC4E}" type="datetimeFigureOut">
              <a:rPr lang="en-US" smtClean="0"/>
              <a:t>2/15/2017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ED7FA-3D85-44A2-AF0F-5C3D8EF8F5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7537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F548F-50B4-445F-AD17-06341ED5CC4E}" type="datetimeFigureOut">
              <a:rPr lang="en-US" smtClean="0"/>
              <a:t>2/15/2017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ED7FA-3D85-44A2-AF0F-5C3D8EF8F5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47524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F548F-50B4-445F-AD17-06341ED5CC4E}" type="datetimeFigureOut">
              <a:rPr lang="en-US" smtClean="0"/>
              <a:t>2/15/2017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ED7FA-3D85-44A2-AF0F-5C3D8EF8F5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47894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F548F-50B4-445F-AD17-06341ED5CC4E}" type="datetimeFigureOut">
              <a:rPr lang="en-US" smtClean="0"/>
              <a:t>2/15/2017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ED7FA-3D85-44A2-AF0F-5C3D8EF8F5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32434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5F548F-50B4-445F-AD17-06341ED5CC4E}" type="datetimeFigureOut">
              <a:rPr lang="en-US" smtClean="0"/>
              <a:t>2/15/2017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4ED7FA-3D85-44A2-AF0F-5C3D8EF8F5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0287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gi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g"/><Relationship Id="rId4" Type="http://schemas.openxmlformats.org/officeDocument/2006/relationships/image" Target="../media/image21.jp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</a:rPr>
              <a:t>Chapter 10:</a:t>
            </a:r>
            <a:endParaRPr lang="en-US" sz="8000" b="1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sz="7200" dirty="0" smtClean="0"/>
              <a:t>The Coming of the </a:t>
            </a:r>
          </a:p>
          <a:p>
            <a:r>
              <a:rPr lang="en-US" sz="7200" dirty="0" smtClean="0"/>
              <a:t>Civil War</a:t>
            </a:r>
            <a:endParaRPr lang="en-US" sz="7200" dirty="0"/>
          </a:p>
        </p:txBody>
      </p:sp>
    </p:spTree>
    <p:extLst>
      <p:ext uri="{BB962C8B-B14F-4D97-AF65-F5344CB8AC3E}">
        <p14:creationId xmlns:p14="http://schemas.microsoft.com/office/powerpoint/2010/main" val="22345377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</a:rPr>
              <a:t>Section 1:</a:t>
            </a:r>
            <a:endParaRPr lang="en-US" sz="8000" b="1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8000" dirty="0" smtClean="0"/>
              <a:t>Two Nations?</a:t>
            </a:r>
            <a:endParaRPr lang="en-US" sz="8000" dirty="0"/>
          </a:p>
        </p:txBody>
      </p:sp>
    </p:spTree>
    <p:extLst>
      <p:ext uri="{BB962C8B-B14F-4D97-AF65-F5344CB8AC3E}">
        <p14:creationId xmlns:p14="http://schemas.microsoft.com/office/powerpoint/2010/main" val="35093660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3509963"/>
            <a:ext cx="12192000" cy="3348037"/>
          </a:xfrm>
        </p:spPr>
        <p:txBody>
          <a:bodyPr/>
          <a:lstStyle/>
          <a:p>
            <a:pPr algn="l"/>
            <a:r>
              <a:rPr lang="en-US" dirty="0" smtClean="0"/>
              <a:t>Sectionalism</a:t>
            </a:r>
          </a:p>
          <a:p>
            <a:pPr algn="l"/>
            <a:r>
              <a:rPr lang="en-US" dirty="0" smtClean="0"/>
              <a:t>North </a:t>
            </a:r>
          </a:p>
          <a:p>
            <a:pPr algn="l"/>
            <a:r>
              <a:rPr lang="en-US" dirty="0"/>
              <a:t>	</a:t>
            </a:r>
            <a:r>
              <a:rPr lang="en-US" dirty="0" smtClean="0"/>
              <a:t>- Diverse Irish\German Immigrants</a:t>
            </a:r>
          </a:p>
          <a:p>
            <a:pPr algn="l"/>
            <a:r>
              <a:rPr lang="en-US" dirty="0"/>
              <a:t>	</a:t>
            </a:r>
            <a:r>
              <a:rPr lang="en-US" dirty="0" smtClean="0"/>
              <a:t>- Healthy mix of urban, rural, business, and agriculture</a:t>
            </a:r>
          </a:p>
          <a:p>
            <a:pPr algn="l"/>
            <a:r>
              <a:rPr lang="en-US" dirty="0" smtClean="0"/>
              <a:t>South</a:t>
            </a:r>
          </a:p>
          <a:p>
            <a:pPr algn="l"/>
            <a:r>
              <a:rPr lang="en-US" dirty="0"/>
              <a:t>	</a:t>
            </a:r>
            <a:r>
              <a:rPr lang="en-US" dirty="0" smtClean="0"/>
              <a:t>- Tobacco and Rice</a:t>
            </a:r>
          </a:p>
          <a:p>
            <a:pPr algn="l"/>
            <a:r>
              <a:rPr lang="en-US" dirty="0"/>
              <a:t>	</a:t>
            </a:r>
            <a:r>
              <a:rPr lang="en-US" dirty="0" smtClean="0"/>
              <a:t>- Slavery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2667"/>
            <a:ext cx="12192000" cy="3477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78562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1"/>
            <a:ext cx="10515600" cy="1144588"/>
          </a:xfrm>
        </p:spPr>
        <p:txBody>
          <a:bodyPr/>
          <a:lstStyle/>
          <a:p>
            <a:r>
              <a:rPr lang="en-US" dirty="0" smtClean="0"/>
              <a:t>Northern View of Slavery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" y="859709"/>
            <a:ext cx="10515600" cy="4351338"/>
          </a:xfrm>
        </p:spPr>
        <p:txBody>
          <a:bodyPr/>
          <a:lstStyle/>
          <a:p>
            <a:r>
              <a:rPr lang="en-US" dirty="0" smtClean="0"/>
              <a:t>Against United States Principles</a:t>
            </a:r>
          </a:p>
          <a:p>
            <a:r>
              <a:rPr lang="en-US" dirty="0" smtClean="0"/>
              <a:t>2</a:t>
            </a:r>
            <a:r>
              <a:rPr lang="en-US" baseline="30000" dirty="0" smtClean="0"/>
              <a:t>nd</a:t>
            </a:r>
            <a:r>
              <a:rPr lang="en-US" dirty="0" smtClean="0"/>
              <a:t> Great Awakening \ Democratic Protestants</a:t>
            </a:r>
          </a:p>
          <a:p>
            <a:r>
              <a:rPr lang="en-US" dirty="0" smtClean="0"/>
              <a:t>Slavery evil but slaves </a:t>
            </a:r>
            <a:r>
              <a:rPr lang="en-US" b="1" dirty="0" smtClean="0">
                <a:solidFill>
                  <a:srgbClr val="FF0000"/>
                </a:solidFill>
              </a:rPr>
              <a:t>not</a:t>
            </a:r>
            <a:r>
              <a:rPr lang="en-US" dirty="0" smtClean="0"/>
              <a:t> equal - </a:t>
            </a:r>
            <a:r>
              <a:rPr lang="en-US" dirty="0" smtClean="0">
                <a:solidFill>
                  <a:schemeClr val="accent6"/>
                </a:solidFill>
              </a:rPr>
              <a:t>prejudices</a:t>
            </a:r>
          </a:p>
          <a:p>
            <a:r>
              <a:rPr lang="en-US" i="1" dirty="0" smtClean="0">
                <a:solidFill>
                  <a:srgbClr val="0070C0"/>
                </a:solidFill>
              </a:rPr>
              <a:t>Uncle Tom’s Cabin</a:t>
            </a:r>
            <a:r>
              <a:rPr lang="en-US" dirty="0" smtClean="0"/>
              <a:t> – Harriet Beecher Stowe</a:t>
            </a:r>
          </a:p>
          <a:p>
            <a:pPr lvl="1"/>
            <a:r>
              <a:rPr lang="en-US" dirty="0" smtClean="0"/>
              <a:t>Exaggerated but North believes it true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0507" y="0"/>
            <a:ext cx="4271493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271234"/>
            <a:ext cx="7920506" cy="3586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35350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</p:spPr>
        <p:txBody>
          <a:bodyPr/>
          <a:lstStyle/>
          <a:p>
            <a:r>
              <a:rPr lang="en-US" dirty="0" smtClean="0"/>
              <a:t>Southern View of Slavery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75619"/>
            <a:ext cx="10515600" cy="4351338"/>
          </a:xfrm>
        </p:spPr>
        <p:txBody>
          <a:bodyPr/>
          <a:lstStyle/>
          <a:p>
            <a:r>
              <a:rPr lang="en-US" dirty="0" smtClean="0"/>
              <a:t>Planters provided and cared</a:t>
            </a:r>
          </a:p>
          <a:p>
            <a:r>
              <a:rPr lang="en-US" dirty="0" smtClean="0"/>
              <a:t>Revolutionary leaders had slaves</a:t>
            </a:r>
          </a:p>
          <a:p>
            <a:r>
              <a:rPr lang="en-US" dirty="0" smtClean="0"/>
              <a:t>Industry did not care evident by wages and profits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2020" y="2524259"/>
            <a:ext cx="6549980" cy="433374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24259"/>
            <a:ext cx="5756856" cy="4333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16672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</a:rPr>
              <a:t>Section 2:</a:t>
            </a:r>
            <a:endParaRPr lang="en-US" sz="8000" b="1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US" sz="6000" b="1" dirty="0" smtClean="0"/>
              <a:t>The Mexican War and Slavery Extension</a:t>
            </a:r>
            <a:endParaRPr lang="en-US" sz="6000" b="1" dirty="0"/>
          </a:p>
        </p:txBody>
      </p:sp>
    </p:spTree>
    <p:extLst>
      <p:ext uri="{BB962C8B-B14F-4D97-AF65-F5344CB8AC3E}">
        <p14:creationId xmlns:p14="http://schemas.microsoft.com/office/powerpoint/2010/main" val="7077776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7856110" cy="6858000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C00000"/>
                </a:solidFill>
              </a:rPr>
              <a:t>Texas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>	</a:t>
            </a:r>
            <a:r>
              <a:rPr lang="en-US" sz="2800" dirty="0" smtClean="0"/>
              <a:t>- </a:t>
            </a:r>
            <a:r>
              <a:rPr lang="en-US" sz="2800" dirty="0" smtClean="0">
                <a:solidFill>
                  <a:schemeClr val="tx2"/>
                </a:solidFill>
              </a:rPr>
              <a:t>Manifest Destiny 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/>
              <a:t>	</a:t>
            </a:r>
            <a:r>
              <a:rPr lang="en-US" sz="2800" dirty="0" smtClean="0"/>
              <a:t>- Annexation</a:t>
            </a:r>
            <a:br>
              <a:rPr lang="en-US" sz="2800" dirty="0" smtClean="0"/>
            </a:br>
            <a:r>
              <a:rPr lang="en-US" sz="2800" dirty="0"/>
              <a:t>	</a:t>
            </a:r>
            <a:r>
              <a:rPr lang="en-US" sz="2800" dirty="0" smtClean="0"/>
              <a:t>- Southern Democrats v. Northern Whigs</a:t>
            </a:r>
            <a:br>
              <a:rPr lang="en-US" sz="2800" dirty="0" smtClean="0"/>
            </a:br>
            <a:r>
              <a:rPr lang="en-US" sz="2800" dirty="0"/>
              <a:t>	</a:t>
            </a:r>
            <a:r>
              <a:rPr lang="en-US" sz="2800" dirty="0" smtClean="0"/>
              <a:t>- President Tyler 1844 defeated</a:t>
            </a:r>
            <a:br>
              <a:rPr lang="en-US" sz="2800" dirty="0" smtClean="0"/>
            </a:br>
            <a:r>
              <a:rPr lang="en-US" sz="2800" dirty="0"/>
              <a:t>	</a:t>
            </a:r>
            <a:r>
              <a:rPr lang="en-US" sz="2800" dirty="0" smtClean="0"/>
              <a:t>- President Polk 1845 passes</a:t>
            </a:r>
            <a:br>
              <a:rPr lang="en-US" sz="2800" dirty="0" smtClean="0"/>
            </a:b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 smtClean="0"/>
              <a:t/>
            </a:r>
            <a:br>
              <a:rPr lang="en-US" sz="2800" dirty="0" smtClean="0"/>
            </a:br>
            <a:endParaRPr lang="en-US" sz="28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6112" y="0"/>
            <a:ext cx="4335887" cy="3181082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6111" y="3181082"/>
            <a:ext cx="4335887" cy="367691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2975020"/>
            <a:ext cx="7856112" cy="3882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50931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721217"/>
          </a:xfrm>
        </p:spPr>
        <p:txBody>
          <a:bodyPr/>
          <a:lstStyle/>
          <a:p>
            <a:r>
              <a:rPr lang="en-US" b="1" dirty="0" smtClean="0">
                <a:solidFill>
                  <a:srgbClr val="C00000"/>
                </a:solidFill>
              </a:rPr>
              <a:t>Mexican War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05308"/>
            <a:ext cx="12192000" cy="6252692"/>
          </a:xfrm>
        </p:spPr>
        <p:txBody>
          <a:bodyPr/>
          <a:lstStyle/>
          <a:p>
            <a:r>
              <a:rPr lang="en-US" dirty="0" smtClean="0"/>
              <a:t>Mexico upset</a:t>
            </a:r>
          </a:p>
          <a:p>
            <a:r>
              <a:rPr lang="en-US" dirty="0" smtClean="0"/>
              <a:t>Rio Grande R. v. Nueces R. </a:t>
            </a:r>
            <a:endParaRPr lang="en-US" dirty="0"/>
          </a:p>
          <a:p>
            <a:r>
              <a:rPr lang="en-US" dirty="0" smtClean="0"/>
              <a:t>$30 million New Mexico and CA</a:t>
            </a:r>
          </a:p>
          <a:p>
            <a:r>
              <a:rPr lang="en-US" dirty="0" smtClean="0"/>
              <a:t>Gen. Zachary Taylor “invades”</a:t>
            </a:r>
          </a:p>
          <a:p>
            <a:r>
              <a:rPr lang="en-US" dirty="0" smtClean="0">
                <a:solidFill>
                  <a:srgbClr val="7030A0"/>
                </a:solidFill>
              </a:rPr>
              <a:t>Republic of California</a:t>
            </a:r>
          </a:p>
          <a:p>
            <a:r>
              <a:rPr lang="en-US" dirty="0" smtClean="0"/>
              <a:t>General Winfield Scott captures Mexico City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580327"/>
            <a:ext cx="3850782" cy="328733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0783" y="3580327"/>
            <a:ext cx="2807594" cy="331534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8376" y="-1"/>
            <a:ext cx="5533623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3851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</p:spPr>
        <p:txBody>
          <a:bodyPr/>
          <a:lstStyle/>
          <a:p>
            <a:r>
              <a:rPr lang="en-US" b="1" dirty="0" smtClean="0">
                <a:solidFill>
                  <a:srgbClr val="C00000"/>
                </a:solidFill>
              </a:rPr>
              <a:t>Treaty of </a:t>
            </a:r>
            <a:r>
              <a:rPr lang="en-US" b="1" dirty="0" err="1" smtClean="0">
                <a:solidFill>
                  <a:srgbClr val="C00000"/>
                </a:solidFill>
              </a:rPr>
              <a:t>Hildalgo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62740"/>
            <a:ext cx="12192000" cy="5895260"/>
          </a:xfrm>
        </p:spPr>
        <p:txBody>
          <a:bodyPr/>
          <a:lstStyle/>
          <a:p>
            <a:r>
              <a:rPr lang="en-US" dirty="0" smtClean="0"/>
              <a:t>Texas \ Rio Grande River</a:t>
            </a:r>
          </a:p>
          <a:p>
            <a:r>
              <a:rPr lang="en-US" dirty="0" smtClean="0"/>
              <a:t>New Mexico and California</a:t>
            </a:r>
          </a:p>
          <a:p>
            <a:r>
              <a:rPr lang="en-US" dirty="0" smtClean="0"/>
              <a:t>US $15 million paid to Mexico</a:t>
            </a:r>
          </a:p>
          <a:p>
            <a:r>
              <a:rPr lang="en-US" dirty="0" smtClean="0"/>
              <a:t>US $3 million paid to US citizens</a:t>
            </a:r>
          </a:p>
          <a:p>
            <a:r>
              <a:rPr lang="en-US" dirty="0" smtClean="0"/>
              <a:t>Gadsden Purchase $10 million NM &amp; AZ</a:t>
            </a:r>
          </a:p>
          <a:p>
            <a:r>
              <a:rPr lang="en-US" dirty="0" smtClean="0">
                <a:solidFill>
                  <a:srgbClr val="00B0F0"/>
                </a:solidFill>
              </a:rPr>
              <a:t>Boundaries of the continental US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7465" y="0"/>
            <a:ext cx="607453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5025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sz="8900" b="1" dirty="0" smtClean="0">
                <a:solidFill>
                  <a:srgbClr val="FF0000"/>
                </a:solidFill>
              </a:rPr>
              <a:t/>
            </a:r>
            <a:br>
              <a:rPr lang="en-US" sz="8900" b="1" dirty="0" smtClean="0">
                <a:solidFill>
                  <a:srgbClr val="FF0000"/>
                </a:solidFill>
              </a:rPr>
            </a:br>
            <a:r>
              <a:rPr lang="en-US" sz="8900" b="1" dirty="0">
                <a:solidFill>
                  <a:srgbClr val="FF0000"/>
                </a:solidFill>
              </a:rPr>
              <a:t>Section 3: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8000" b="1" dirty="0" smtClean="0"/>
              <a:t>New Political Parties</a:t>
            </a:r>
            <a:endParaRPr lang="en-US" sz="8000" b="1" dirty="0"/>
          </a:p>
        </p:txBody>
      </p:sp>
    </p:spTree>
    <p:extLst>
      <p:ext uri="{BB962C8B-B14F-4D97-AF65-F5344CB8AC3E}">
        <p14:creationId xmlns:p14="http://schemas.microsoft.com/office/powerpoint/2010/main" val="24821622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685799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"/>
            <a:ext cx="12192000" cy="6857998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The Compromise 1850 – Senator Clay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- Missouri Compromise no good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- California free state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- NM &amp; UT vote on slavery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- Abolish slave trade, slavery allowed in DC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- TX gives up claims in NM $10 million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- Fugitive Slave Act – return escaped slave</a:t>
            </a:r>
          </a:p>
          <a:p>
            <a:pPr marL="0" indent="0">
              <a:buNone/>
            </a:pPr>
            <a:endParaRPr lang="en-US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0654" y="0"/>
            <a:ext cx="5031346" cy="694815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65235"/>
            <a:ext cx="7160654" cy="3292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9151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811369"/>
          </a:xfrm>
        </p:spPr>
        <p:txBody>
          <a:bodyPr/>
          <a:lstStyle/>
          <a:p>
            <a:r>
              <a:rPr lang="en-US" b="1" dirty="0" smtClean="0">
                <a:solidFill>
                  <a:srgbClr val="C00000"/>
                </a:solidFill>
              </a:rPr>
              <a:t>Calhoun v. Webster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11368"/>
            <a:ext cx="12192000" cy="6046631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Calhoun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- North controls H of R &amp; Electoral College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- Succession to protect liberty &amp; property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- the right to own slaves</a:t>
            </a:r>
          </a:p>
          <a:p>
            <a:pPr marL="0" indent="0">
              <a:buNone/>
            </a:pPr>
            <a:r>
              <a:rPr lang="en-US" dirty="0" smtClean="0"/>
              <a:t>Webster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- slavery not practical in NM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- Constitutional must return property\slaves</a:t>
            </a:r>
          </a:p>
          <a:p>
            <a:pPr marL="0" indent="0">
              <a:buNone/>
            </a:pPr>
            <a:r>
              <a:rPr lang="en-US" dirty="0"/>
              <a:t>	</a:t>
            </a:r>
            <a:endParaRPr lang="en-US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1110" y="0"/>
            <a:ext cx="485408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3987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0515600" cy="1120462"/>
          </a:xfrm>
        </p:spPr>
        <p:txBody>
          <a:bodyPr/>
          <a:lstStyle/>
          <a:p>
            <a:r>
              <a:rPr lang="en-US" b="1" dirty="0" smtClean="0">
                <a:solidFill>
                  <a:srgbClr val="C00000"/>
                </a:solidFill>
              </a:rPr>
              <a:t>Kansas Nebraska Act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62740"/>
            <a:ext cx="12192000" cy="5895259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Senator Stephen Douglas of Illinois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- Northern RR to Chicago from KS &amp; NB - $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- Southern Democrats - slavery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- Popular sovereignty KS &amp; NB – everyone happy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- North upset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- </a:t>
            </a:r>
            <a:r>
              <a:rPr lang="en-US" dirty="0" smtClean="0">
                <a:solidFill>
                  <a:srgbClr val="0070C0"/>
                </a:solidFill>
              </a:rPr>
              <a:t>Republican Party born – anti slavery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3538" y="1"/>
            <a:ext cx="4168462" cy="425002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9000" y="4250029"/>
            <a:ext cx="4953000" cy="259151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15177"/>
            <a:ext cx="5576552" cy="2942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3903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</a:rPr>
              <a:t>Section 4:</a:t>
            </a:r>
            <a:endParaRPr lang="en-US" sz="8000" b="1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8000" b="1" dirty="0" smtClean="0"/>
              <a:t>The System Fails</a:t>
            </a:r>
            <a:endParaRPr lang="en-US" sz="8000" b="1" dirty="0"/>
          </a:p>
        </p:txBody>
      </p:sp>
    </p:spTree>
    <p:extLst>
      <p:ext uri="{BB962C8B-B14F-4D97-AF65-F5344CB8AC3E}">
        <p14:creationId xmlns:p14="http://schemas.microsoft.com/office/powerpoint/2010/main" val="27092855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171977"/>
          </a:xfrm>
        </p:spPr>
        <p:txBody>
          <a:bodyPr/>
          <a:lstStyle/>
          <a:p>
            <a:r>
              <a:rPr lang="en-US" b="1" dirty="0" smtClean="0">
                <a:solidFill>
                  <a:srgbClr val="C00000"/>
                </a:solidFill>
              </a:rPr>
              <a:t>Bleeding Kansas\Summer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65772"/>
            <a:ext cx="12192000" cy="5792228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Topeka vs. Lecompton</a:t>
            </a:r>
          </a:p>
          <a:p>
            <a:pPr marL="0" indent="0">
              <a:buNone/>
            </a:pPr>
            <a:r>
              <a:rPr lang="en-US" dirty="0" smtClean="0"/>
              <a:t>Free </a:t>
            </a:r>
            <a:r>
              <a:rPr lang="en-US" dirty="0" err="1" smtClean="0"/>
              <a:t>Soilers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Lawrence looting</a:t>
            </a:r>
          </a:p>
          <a:p>
            <a:pPr marL="0" indent="0">
              <a:buNone/>
            </a:pPr>
            <a:r>
              <a:rPr lang="en-US" dirty="0" smtClean="0"/>
              <a:t>John Brown</a:t>
            </a:r>
          </a:p>
          <a:p>
            <a:pPr marL="0" indent="0">
              <a:buNone/>
            </a:pPr>
            <a:endParaRPr lang="en-US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5955" y="0"/>
            <a:ext cx="5276045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8741" y="1446877"/>
            <a:ext cx="4317213" cy="306072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9864" y="4114800"/>
            <a:ext cx="4456089" cy="27432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090930"/>
            <a:ext cx="2598740" cy="3767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98627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</p:spPr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Dred Scott v. </a:t>
            </a:r>
            <a:r>
              <a:rPr lang="en-US" b="1" dirty="0" smtClean="0">
                <a:solidFill>
                  <a:srgbClr val="FF0000"/>
                </a:solidFill>
              </a:rPr>
              <a:t>Sanford 1857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88498"/>
            <a:ext cx="10515600" cy="5869502"/>
          </a:xfrm>
        </p:spPr>
        <p:txBody>
          <a:bodyPr/>
          <a:lstStyle/>
          <a:p>
            <a:r>
              <a:rPr lang="en-US" dirty="0" smtClean="0"/>
              <a:t>Dred Scott was a free man from free states and territories</a:t>
            </a:r>
          </a:p>
          <a:p>
            <a:r>
              <a:rPr lang="en-US" dirty="0" smtClean="0"/>
              <a:t>Moves to Missouri and is enslaved</a:t>
            </a:r>
          </a:p>
          <a:p>
            <a:r>
              <a:rPr lang="en-US" dirty="0" smtClean="0"/>
              <a:t>Sues saying he is a free man</a:t>
            </a:r>
          </a:p>
          <a:p>
            <a:r>
              <a:rPr lang="en-US" dirty="0" smtClean="0"/>
              <a:t>Supreme court</a:t>
            </a:r>
          </a:p>
          <a:p>
            <a:pPr lvl="1"/>
            <a:r>
              <a:rPr lang="en-US" dirty="0" smtClean="0">
                <a:solidFill>
                  <a:srgbClr val="00B050"/>
                </a:solidFill>
              </a:rPr>
              <a:t>7 to 2 rules against</a:t>
            </a:r>
          </a:p>
          <a:p>
            <a:pPr lvl="1"/>
            <a:r>
              <a:rPr lang="en-US" dirty="0" smtClean="0"/>
              <a:t>Not a citizen and cannot sue</a:t>
            </a:r>
          </a:p>
          <a:p>
            <a:pPr lvl="1"/>
            <a:r>
              <a:rPr lang="en-US" dirty="0" smtClean="0"/>
              <a:t>Not freed from slavery due to residence</a:t>
            </a:r>
          </a:p>
          <a:p>
            <a:pPr lvl="1"/>
            <a:r>
              <a:rPr lang="en-US" dirty="0" smtClean="0"/>
              <a:t>Missouri Compromise unconstitutional</a:t>
            </a:r>
          </a:p>
          <a:p>
            <a:pPr lvl="1"/>
            <a:r>
              <a:rPr lang="en-US" dirty="0" smtClean="0">
                <a:solidFill>
                  <a:srgbClr val="00B050"/>
                </a:solidFill>
              </a:rPr>
              <a:t>Slaves are property – 5</a:t>
            </a:r>
            <a:r>
              <a:rPr lang="en-US" baseline="30000" dirty="0" smtClean="0">
                <a:solidFill>
                  <a:srgbClr val="00B050"/>
                </a:solidFill>
              </a:rPr>
              <a:t>th</a:t>
            </a:r>
            <a:r>
              <a:rPr lang="en-US" dirty="0" smtClean="0">
                <a:solidFill>
                  <a:srgbClr val="00B050"/>
                </a:solidFill>
              </a:rPr>
              <a:t> Amendment </a:t>
            </a:r>
          </a:p>
          <a:p>
            <a:pPr lvl="1"/>
            <a:r>
              <a:rPr lang="en-US" dirty="0" smtClean="0"/>
              <a:t>Congress had no power to ban slavery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2766" y="1493949"/>
            <a:ext cx="6319234" cy="5364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19733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</p:spPr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Kansas Lecompton Constitution 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20318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Constitution </a:t>
            </a:r>
            <a:r>
              <a:rPr lang="en-US" dirty="0" smtClean="0"/>
              <a:t>- Proslavery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Majority of people anti slavery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Did not vote on referendum because both options allow slavery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Democrat Pres. Buchanan accepts it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Congress wants revote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Senator Douglas criticizes President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Sent back Kansas rejected slavery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Supreme court however allows slavery</a:t>
            </a:r>
            <a:endParaRPr lang="en-US" dirty="0"/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8691801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</p:spPr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Lincoln Douglas </a:t>
            </a:r>
            <a:r>
              <a:rPr lang="en-US" b="1" dirty="0" smtClean="0">
                <a:solidFill>
                  <a:srgbClr val="FF0000"/>
                </a:solidFill>
              </a:rPr>
              <a:t>Debates - 1858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49862"/>
            <a:ext cx="12192000" cy="5908138"/>
          </a:xfrm>
        </p:spPr>
        <p:txBody>
          <a:bodyPr>
            <a:normAutofit/>
          </a:bodyPr>
          <a:lstStyle/>
          <a:p>
            <a:r>
              <a:rPr lang="en-US" dirty="0" smtClean="0"/>
              <a:t>Douglas</a:t>
            </a:r>
          </a:p>
          <a:p>
            <a:pPr lvl="1"/>
            <a:r>
              <a:rPr lang="en-US" dirty="0" smtClean="0"/>
              <a:t>Democrat believed </a:t>
            </a:r>
            <a:r>
              <a:rPr lang="en-US" dirty="0" smtClean="0">
                <a:solidFill>
                  <a:srgbClr val="0070C0"/>
                </a:solidFill>
              </a:rPr>
              <a:t>popular sovereignty, majority rule </a:t>
            </a:r>
            <a:r>
              <a:rPr lang="en-US" dirty="0" smtClean="0"/>
              <a:t>even if they decide slavery</a:t>
            </a:r>
          </a:p>
          <a:p>
            <a:r>
              <a:rPr lang="en-US" dirty="0" smtClean="0"/>
              <a:t>Lincoln</a:t>
            </a:r>
          </a:p>
          <a:p>
            <a:pPr lvl="1"/>
            <a:r>
              <a:rPr lang="en-US" dirty="0" smtClean="0"/>
              <a:t>A </a:t>
            </a:r>
            <a:r>
              <a:rPr lang="en-US" dirty="0" smtClean="0">
                <a:solidFill>
                  <a:srgbClr val="0070C0"/>
                </a:solidFill>
              </a:rPr>
              <a:t>majority did not have the right </a:t>
            </a:r>
            <a:r>
              <a:rPr lang="en-US" dirty="0" smtClean="0"/>
              <a:t>to deny a minority their rights to life, </a:t>
            </a:r>
            <a:r>
              <a:rPr lang="en-US" dirty="0" smtClean="0"/>
              <a:t>liberty</a:t>
            </a:r>
            <a:r>
              <a:rPr lang="en-US" dirty="0" smtClean="0"/>
              <a:t>, and pursuit of happiness</a:t>
            </a:r>
          </a:p>
          <a:p>
            <a:pPr lvl="1"/>
            <a:r>
              <a:rPr lang="en-US" dirty="0" smtClean="0"/>
              <a:t>Allow it but it will die out</a:t>
            </a:r>
          </a:p>
          <a:p>
            <a:pPr lvl="1"/>
            <a:r>
              <a:rPr lang="en-US" dirty="0" smtClean="0"/>
              <a:t>Blacks and whites NOT equal</a:t>
            </a:r>
          </a:p>
          <a:p>
            <a:pPr lvl="1"/>
            <a:r>
              <a:rPr lang="en-US" dirty="0" smtClean="0"/>
              <a:t>Moral issue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2400" y="2678806"/>
            <a:ext cx="5689600" cy="417919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59876"/>
            <a:ext cx="6502399" cy="2698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64029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991673"/>
          </a:xfrm>
        </p:spPr>
        <p:txBody>
          <a:bodyPr>
            <a:normAutofit/>
          </a:bodyPr>
          <a:lstStyle/>
          <a:p>
            <a:r>
              <a:rPr lang="en-US" sz="4000" b="1" dirty="0" smtClean="0">
                <a:solidFill>
                  <a:srgbClr val="C00000"/>
                </a:solidFill>
              </a:rPr>
              <a:t>John Brown’s </a:t>
            </a:r>
            <a:r>
              <a:rPr lang="en-US" sz="4000" b="1" dirty="0" smtClean="0">
                <a:solidFill>
                  <a:srgbClr val="C00000"/>
                </a:solidFill>
              </a:rPr>
              <a:t>Raid – Oct. 16, 1859</a:t>
            </a:r>
            <a:endParaRPr lang="en-US" sz="4000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85468"/>
            <a:ext cx="10515600" cy="4351338"/>
          </a:xfrm>
        </p:spPr>
        <p:txBody>
          <a:bodyPr/>
          <a:lstStyle/>
          <a:p>
            <a:r>
              <a:rPr lang="en-US" dirty="0" smtClean="0"/>
              <a:t>Federal Arsenal at Harpers Ferry, VA</a:t>
            </a:r>
          </a:p>
          <a:p>
            <a:r>
              <a:rPr lang="en-US" dirty="0" smtClean="0"/>
              <a:t>21 men including 5 African Americans</a:t>
            </a:r>
          </a:p>
          <a:p>
            <a:r>
              <a:rPr lang="en-US" dirty="0" smtClean="0"/>
              <a:t>Give guns to </a:t>
            </a:r>
            <a:r>
              <a:rPr lang="en-US" dirty="0" smtClean="0">
                <a:solidFill>
                  <a:srgbClr val="7030A0"/>
                </a:solidFill>
              </a:rPr>
              <a:t>slaves to revolt </a:t>
            </a:r>
            <a:r>
              <a:rPr lang="en-US" dirty="0" smtClean="0"/>
              <a:t>and punish slave owners</a:t>
            </a:r>
          </a:p>
          <a:p>
            <a:r>
              <a:rPr lang="en-US" dirty="0" smtClean="0"/>
              <a:t>Colonel Robert E. Lee puts down attack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4434" y="2318197"/>
            <a:ext cx="6177565" cy="453980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3380" y="0"/>
            <a:ext cx="5108619" cy="202198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97746"/>
            <a:ext cx="6014434" cy="3960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77938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8000" b="1" dirty="0" smtClean="0">
                <a:solidFill>
                  <a:srgbClr val="FF0000"/>
                </a:solidFill>
              </a:rPr>
              <a:t>Section 5:</a:t>
            </a:r>
            <a:endParaRPr lang="en-US" sz="8000" b="1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US" sz="6600" b="1" dirty="0" smtClean="0"/>
              <a:t>A Nation Divided Against Itself</a:t>
            </a:r>
            <a:endParaRPr 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0269025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991673"/>
          </a:xfrm>
        </p:spPr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Election 1860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72588"/>
            <a:ext cx="12192000" cy="5985411"/>
          </a:xfrm>
        </p:spPr>
        <p:txBody>
          <a:bodyPr/>
          <a:lstStyle/>
          <a:p>
            <a:r>
              <a:rPr lang="en-US" dirty="0" smtClean="0"/>
              <a:t>Democratic Party</a:t>
            </a:r>
          </a:p>
          <a:p>
            <a:pPr lvl="1"/>
            <a:r>
              <a:rPr lang="en-US" dirty="0" smtClean="0"/>
              <a:t>South allow slaves – nominate Breckinridge</a:t>
            </a:r>
          </a:p>
          <a:p>
            <a:pPr lvl="1"/>
            <a:r>
              <a:rPr lang="en-US" dirty="0" smtClean="0"/>
              <a:t>North allow states to decide – nominate Douglas</a:t>
            </a:r>
          </a:p>
          <a:p>
            <a:r>
              <a:rPr lang="en-US" dirty="0" smtClean="0"/>
              <a:t>Constitutional Union Party</a:t>
            </a:r>
          </a:p>
          <a:p>
            <a:pPr lvl="1"/>
            <a:r>
              <a:rPr lang="en-US" dirty="0" smtClean="0"/>
              <a:t>Border states – nominate John Bell</a:t>
            </a:r>
          </a:p>
          <a:p>
            <a:r>
              <a:rPr lang="en-US" dirty="0" smtClean="0"/>
              <a:t>Republican </a:t>
            </a:r>
          </a:p>
          <a:p>
            <a:pPr lvl="1"/>
            <a:r>
              <a:rPr lang="en-US" dirty="0" smtClean="0"/>
              <a:t>Nominate Lincoln</a:t>
            </a:r>
          </a:p>
          <a:p>
            <a:r>
              <a:rPr lang="en-US" dirty="0" smtClean="0"/>
              <a:t>Outcome</a:t>
            </a:r>
          </a:p>
          <a:p>
            <a:pPr lvl="1"/>
            <a:r>
              <a:rPr lang="en-US" dirty="0" smtClean="0"/>
              <a:t>President Lincoln</a:t>
            </a:r>
          </a:p>
          <a:p>
            <a:pPr lvl="1"/>
            <a:r>
              <a:rPr lang="en-US" dirty="0" smtClean="0">
                <a:solidFill>
                  <a:schemeClr val="accent2"/>
                </a:solidFill>
              </a:rPr>
              <a:t>39% of popular vote</a:t>
            </a:r>
          </a:p>
          <a:p>
            <a:pPr lvl="1"/>
            <a:r>
              <a:rPr lang="en-US" dirty="0" smtClean="0"/>
              <a:t>180 electoral votes</a:t>
            </a:r>
          </a:p>
          <a:p>
            <a:pPr lvl="1"/>
            <a:r>
              <a:rPr lang="en-US" dirty="0" smtClean="0">
                <a:solidFill>
                  <a:schemeClr val="accent2"/>
                </a:solidFill>
              </a:rPr>
              <a:t>0 southern electoral votes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9573" y="3023361"/>
            <a:ext cx="8212428" cy="383463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6569" y="0"/>
            <a:ext cx="4065431" cy="3023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591268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927279"/>
          </a:xfrm>
        </p:spPr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South </a:t>
            </a:r>
            <a:r>
              <a:rPr lang="en-US" b="1" dirty="0" smtClean="0">
                <a:solidFill>
                  <a:srgbClr val="FF0000"/>
                </a:solidFill>
              </a:rPr>
              <a:t>Secedes – Dec. 20, 1860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27279"/>
            <a:ext cx="10515600" cy="5120896"/>
          </a:xfrm>
        </p:spPr>
        <p:txBody>
          <a:bodyPr>
            <a:normAutofit/>
          </a:bodyPr>
          <a:lstStyle/>
          <a:p>
            <a:r>
              <a:rPr lang="en-US" dirty="0" smtClean="0"/>
              <a:t>Secessionists</a:t>
            </a:r>
          </a:p>
          <a:p>
            <a:pPr lvl="1"/>
            <a:r>
              <a:rPr lang="en-US" dirty="0" smtClean="0"/>
              <a:t>0 electoral votes</a:t>
            </a:r>
          </a:p>
          <a:p>
            <a:pPr lvl="1"/>
            <a:r>
              <a:rPr lang="en-US" dirty="0" smtClean="0"/>
              <a:t>Choose to join thus choose to leave</a:t>
            </a:r>
          </a:p>
          <a:p>
            <a:pPr lvl="1"/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Confederate States of America</a:t>
            </a:r>
          </a:p>
          <a:p>
            <a:r>
              <a:rPr lang="en-US" dirty="0" smtClean="0"/>
              <a:t>President Lincoln</a:t>
            </a:r>
          </a:p>
          <a:p>
            <a:pPr lvl="1"/>
            <a:r>
              <a:rPr lang="en-US" dirty="0" smtClean="0"/>
              <a:t>Preservation of the Union</a:t>
            </a:r>
          </a:p>
          <a:p>
            <a:r>
              <a:rPr lang="en-US" dirty="0" smtClean="0"/>
              <a:t>Fort </a:t>
            </a:r>
            <a:r>
              <a:rPr lang="en-US" dirty="0" smtClean="0"/>
              <a:t>Sumter, Charleston, SC</a:t>
            </a:r>
          </a:p>
          <a:p>
            <a:pPr lvl="1"/>
            <a:r>
              <a:rPr lang="en-US" dirty="0" smtClean="0"/>
              <a:t>Union troops in a southern fort</a:t>
            </a:r>
          </a:p>
          <a:p>
            <a:pPr lvl="1"/>
            <a:r>
              <a:rPr lang="en-US" dirty="0" smtClean="0"/>
              <a:t>Confederates fire on Union supply ships</a:t>
            </a:r>
          </a:p>
          <a:p>
            <a:pPr lvl="1"/>
            <a:r>
              <a:rPr lang="en-US" dirty="0" smtClean="0"/>
              <a:t>Lincoln can’t give in</a:t>
            </a:r>
          </a:p>
          <a:p>
            <a:pPr lvl="1"/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April 12, 1861</a:t>
            </a:r>
            <a:endParaRPr lang="en-US" dirty="0" smtClean="0">
              <a:solidFill>
                <a:schemeClr val="accent6">
                  <a:lumMod val="50000"/>
                </a:schemeClr>
              </a:solidFill>
            </a:endParaRP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5340" y="682580"/>
            <a:ext cx="6486659" cy="6175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33326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505</TotalTime>
  <Words>471</Words>
  <Application>Microsoft Office PowerPoint</Application>
  <PresentationFormat>Widescreen</PresentationFormat>
  <Paragraphs>131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6" baseType="lpstr">
      <vt:lpstr>Arial</vt:lpstr>
      <vt:lpstr>Calibri</vt:lpstr>
      <vt:lpstr>Calibri Light</vt:lpstr>
      <vt:lpstr>Office Theme</vt:lpstr>
      <vt:lpstr>Chapter 10:</vt:lpstr>
      <vt:lpstr>Section 1:</vt:lpstr>
      <vt:lpstr>PowerPoint Presentation</vt:lpstr>
      <vt:lpstr>Northern View of Slavery</vt:lpstr>
      <vt:lpstr>Southern View of Slavery</vt:lpstr>
      <vt:lpstr>Section 2:</vt:lpstr>
      <vt:lpstr>Texas  - Manifest Destiny   - Annexation  - Southern Democrats v. Northern Whigs  - President Tyler 1844 defeated  - President Polk 1845 passes          </vt:lpstr>
      <vt:lpstr>Mexican War</vt:lpstr>
      <vt:lpstr>Treaty of Hildalgo</vt:lpstr>
      <vt:lpstr>    Section 3:</vt:lpstr>
      <vt:lpstr>PowerPoint Presentation</vt:lpstr>
      <vt:lpstr>Calhoun v. Webster</vt:lpstr>
      <vt:lpstr>Kansas Nebraska Act</vt:lpstr>
      <vt:lpstr>Section 4:</vt:lpstr>
      <vt:lpstr>Bleeding Kansas\Summer</vt:lpstr>
      <vt:lpstr>Dred Scott v. Sanford 1857</vt:lpstr>
      <vt:lpstr>Kansas Lecompton Constitution </vt:lpstr>
      <vt:lpstr>Lincoln Douglas Debates - 1858</vt:lpstr>
      <vt:lpstr>John Brown’s Raid – Oct. 16, 1859</vt:lpstr>
      <vt:lpstr>Section 5:</vt:lpstr>
      <vt:lpstr>Election 1860</vt:lpstr>
      <vt:lpstr>South Secedes – Dec. 20, 1860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Lelko, Garrett</dc:creator>
  <cp:lastModifiedBy>Lelko, Garrett</cp:lastModifiedBy>
  <cp:revision>46</cp:revision>
  <dcterms:created xsi:type="dcterms:W3CDTF">2017-01-31T16:16:22Z</dcterms:created>
  <dcterms:modified xsi:type="dcterms:W3CDTF">2017-02-15T13:20:48Z</dcterms:modified>
</cp:coreProperties>
</file>