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74" r:id="rId7"/>
    <p:sldId id="259" r:id="rId8"/>
    <p:sldId id="260" r:id="rId9"/>
    <p:sldId id="261" r:id="rId10"/>
    <p:sldId id="275" r:id="rId11"/>
    <p:sldId id="262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7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548F-50B4-445F-AD17-06341ED5CC4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D7FA-3D85-44A2-AF0F-5C3D8EF8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Chapter 10: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7200" dirty="0" smtClean="0"/>
              <a:t>The Coming of the </a:t>
            </a:r>
          </a:p>
          <a:p>
            <a:r>
              <a:rPr lang="en-US" sz="7200" dirty="0" smtClean="0"/>
              <a:t>Civil War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345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b="1" dirty="0" smtClean="0">
                <a:solidFill>
                  <a:srgbClr val="FF0000"/>
                </a:solidFill>
              </a:rPr>
              <a:t/>
            </a:r>
            <a:br>
              <a:rPr lang="en-US" sz="8900" b="1" dirty="0" smtClean="0">
                <a:solidFill>
                  <a:srgbClr val="FF0000"/>
                </a:solidFill>
              </a:rPr>
            </a:br>
            <a:r>
              <a:rPr lang="en-US" sz="8900" b="1" dirty="0">
                <a:solidFill>
                  <a:srgbClr val="FF0000"/>
                </a:solidFill>
              </a:rPr>
              <a:t>Section 3: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New Political Parties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48216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Compromise 1850 – Senator Clay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Missouri Compromise no good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California free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NM &amp; UT vote on slavery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Abolish slave trade, slavery allowed in DC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TX gives up claims in NM $10 million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Fugitive Slave Act – return escaped slave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0"/>
            <a:ext cx="5031346" cy="694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235"/>
            <a:ext cx="7160654" cy="32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136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Calhoun v. Webster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Calhoun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North controls H of R &amp; Electoral College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Succession to protect liberty &amp; property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right to own slaves</a:t>
            </a:r>
          </a:p>
          <a:p>
            <a:pPr marL="0" indent="0">
              <a:buNone/>
            </a:pPr>
            <a:r>
              <a:rPr lang="en-US" dirty="0" smtClean="0"/>
              <a:t>Webster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slavery not practical in NM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Constitutional must return property\slaves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10" y="0"/>
            <a:ext cx="4854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204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Kansas Nebraska Act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740"/>
            <a:ext cx="12192000" cy="58952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Senator Stephen Douglas of Illinois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Northern RR to Chicago from KS &amp; NB - $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Southern Democrats - slavery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Popular sovereignty KS &amp; NB – everyone happy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North upset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Republican Party born – anti slavery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1"/>
            <a:ext cx="4168462" cy="4250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50029"/>
            <a:ext cx="4953000" cy="2591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5177"/>
            <a:ext cx="5576552" cy="2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Section 4: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The System Fails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70928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7197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Bleeding Kansas\Summer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5772"/>
            <a:ext cx="12192000" cy="57922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Topeka vs. Lecompton</a:t>
            </a:r>
          </a:p>
          <a:p>
            <a:pPr marL="0" indent="0">
              <a:buNone/>
            </a:pPr>
            <a:r>
              <a:rPr lang="en-US" dirty="0" smtClean="0"/>
              <a:t>Free </a:t>
            </a:r>
            <a:r>
              <a:rPr lang="en-US" dirty="0" err="1" smtClean="0"/>
              <a:t>Soilers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Lawrence looting</a:t>
            </a:r>
          </a:p>
          <a:p>
            <a:pPr marL="0" indent="0">
              <a:buNone/>
            </a:pPr>
            <a:r>
              <a:rPr lang="en-US" dirty="0" smtClean="0"/>
              <a:t>John Brown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0"/>
            <a:ext cx="52760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41" y="1446877"/>
            <a:ext cx="4317213" cy="3060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4" y="4114800"/>
            <a:ext cx="4456089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0930"/>
            <a:ext cx="2598740" cy="37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Dred Scott v. </a:t>
            </a:r>
            <a:r>
              <a:rPr lang="en-US" b="1" dirty="0" smtClean="0">
                <a:solidFill>
                  <a:srgbClr val="FF0000"/>
                </a:solidFill>
              </a:rPr>
              <a:t>Sanford 1857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8498"/>
            <a:ext cx="10515600" cy="5869502"/>
          </a:xfrm>
        </p:spPr>
        <p:txBody>
          <a:bodyPr/>
          <a:lstStyle/>
          <a:p>
            <a:r>
              <a:rPr lang="en-US" dirty="0" smtClean="0"/>
              <a:t>Dred Scott was a free man from free states and territories</a:t>
            </a:r>
          </a:p>
          <a:p>
            <a:r>
              <a:rPr lang="en-US" dirty="0" smtClean="0"/>
              <a:t>Moves to Missouri and is enslaved</a:t>
            </a:r>
          </a:p>
          <a:p>
            <a:r>
              <a:rPr lang="en-US" dirty="0" smtClean="0"/>
              <a:t>Sues saying he is a free man</a:t>
            </a:r>
          </a:p>
          <a:p>
            <a:r>
              <a:rPr lang="en-US" dirty="0" smtClean="0"/>
              <a:t>Supreme court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7 to 2 rules against</a:t>
            </a:r>
          </a:p>
          <a:p>
            <a:pPr lvl="1"/>
            <a:r>
              <a:rPr lang="en-US" dirty="0" smtClean="0"/>
              <a:t>Not a citizen and cannot sue</a:t>
            </a:r>
          </a:p>
          <a:p>
            <a:pPr lvl="1"/>
            <a:r>
              <a:rPr lang="en-US" dirty="0" smtClean="0"/>
              <a:t>Not freed from slavery due to residence</a:t>
            </a:r>
          </a:p>
          <a:p>
            <a:pPr lvl="1"/>
            <a:r>
              <a:rPr lang="en-US" dirty="0" smtClean="0"/>
              <a:t>Missouri Compromise unconstitutional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Slaves are property – 5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Amendment </a:t>
            </a:r>
          </a:p>
          <a:p>
            <a:pPr lvl="1"/>
            <a:r>
              <a:rPr lang="en-US" dirty="0" smtClean="0"/>
              <a:t>Congress had no power to ban slavery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493949"/>
            <a:ext cx="6319234" cy="53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7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Kansas Lecompton Constitution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Constitution </a:t>
            </a:r>
            <a:r>
              <a:rPr lang="en-US" dirty="0" smtClean="0"/>
              <a:t>- Proslavery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Majority of people anti slavery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Did not vote on referendum because both options allow slavery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Democrat Pres. Buchanan accepts it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Congress wants revote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Senator Douglas criticizes President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Sent back Kansas rejected slavery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Supreme court however allows slavery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18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Lincoln Douglas </a:t>
            </a:r>
            <a:r>
              <a:rPr lang="en-US" b="1" dirty="0" smtClean="0">
                <a:solidFill>
                  <a:srgbClr val="FF0000"/>
                </a:solidFill>
              </a:rPr>
              <a:t>Debates - 1858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862"/>
            <a:ext cx="12192000" cy="5908138"/>
          </a:xfrm>
        </p:spPr>
        <p:txBody>
          <a:bodyPr>
            <a:normAutofit/>
          </a:bodyPr>
          <a:lstStyle/>
          <a:p>
            <a:r>
              <a:rPr lang="en-US" dirty="0" smtClean="0"/>
              <a:t>Douglas</a:t>
            </a:r>
          </a:p>
          <a:p>
            <a:pPr lvl="1"/>
            <a:r>
              <a:rPr lang="en-US" dirty="0" smtClean="0"/>
              <a:t>Democrat believed </a:t>
            </a:r>
            <a:r>
              <a:rPr lang="en-US" dirty="0" smtClean="0">
                <a:solidFill>
                  <a:srgbClr val="0070C0"/>
                </a:solidFill>
              </a:rPr>
              <a:t>popular sovereignty, majority rule </a:t>
            </a:r>
            <a:r>
              <a:rPr lang="en-US" dirty="0" smtClean="0"/>
              <a:t>even if they decide slavery</a:t>
            </a:r>
          </a:p>
          <a:p>
            <a:r>
              <a:rPr lang="en-US" dirty="0" smtClean="0"/>
              <a:t>Lincoln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majority did not have the right </a:t>
            </a:r>
            <a:r>
              <a:rPr lang="en-US" dirty="0" smtClean="0"/>
              <a:t>to deny a minority their rights to life, </a:t>
            </a:r>
            <a:r>
              <a:rPr lang="en-US" dirty="0" smtClean="0"/>
              <a:t>liberty</a:t>
            </a:r>
            <a:r>
              <a:rPr lang="en-US" dirty="0" smtClean="0"/>
              <a:t>, and pursuit of happiness</a:t>
            </a:r>
          </a:p>
          <a:p>
            <a:pPr lvl="1"/>
            <a:r>
              <a:rPr lang="en-US" dirty="0" smtClean="0"/>
              <a:t>Allow it but it will die out</a:t>
            </a:r>
          </a:p>
          <a:p>
            <a:pPr lvl="1"/>
            <a:r>
              <a:rPr lang="en-US" dirty="0" smtClean="0"/>
              <a:t>Blacks and whites NOT equal</a:t>
            </a:r>
          </a:p>
          <a:p>
            <a:pPr lvl="1"/>
            <a:r>
              <a:rPr lang="en-US" dirty="0" smtClean="0"/>
              <a:t>Moral issue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678806"/>
            <a:ext cx="5689600" cy="417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876"/>
            <a:ext cx="6502399" cy="2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167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John Brown’s </a:t>
            </a:r>
            <a:r>
              <a:rPr lang="en-US" sz="4000" b="1" dirty="0" smtClean="0">
                <a:solidFill>
                  <a:srgbClr val="C00000"/>
                </a:solidFill>
              </a:rPr>
              <a:t>Raid – Oct. 16, 1859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5468"/>
            <a:ext cx="10515600" cy="4351338"/>
          </a:xfrm>
        </p:spPr>
        <p:txBody>
          <a:bodyPr/>
          <a:lstStyle/>
          <a:p>
            <a:r>
              <a:rPr lang="en-US" dirty="0" smtClean="0"/>
              <a:t>Federal Arsenal at Harpers Ferry, VA</a:t>
            </a:r>
          </a:p>
          <a:p>
            <a:r>
              <a:rPr lang="en-US" dirty="0" smtClean="0"/>
              <a:t>21 men including 5 African Americans</a:t>
            </a:r>
          </a:p>
          <a:p>
            <a:r>
              <a:rPr lang="en-US" dirty="0" smtClean="0"/>
              <a:t>Give guns to </a:t>
            </a:r>
            <a:r>
              <a:rPr lang="en-US" dirty="0" smtClean="0">
                <a:solidFill>
                  <a:srgbClr val="7030A0"/>
                </a:solidFill>
              </a:rPr>
              <a:t>slaves to revolt </a:t>
            </a:r>
            <a:r>
              <a:rPr lang="en-US" dirty="0" smtClean="0"/>
              <a:t>and punish slave owners</a:t>
            </a:r>
          </a:p>
          <a:p>
            <a:r>
              <a:rPr lang="en-US" dirty="0" smtClean="0"/>
              <a:t>Colonel Robert E. Lee puts down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2318197"/>
            <a:ext cx="6177565" cy="453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0" y="0"/>
            <a:ext cx="5108619" cy="202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746"/>
            <a:ext cx="6014434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Section 1: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Two Nations?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0936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Section 5: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A Nation Divided Against Itself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2690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167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Election 1860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2588"/>
            <a:ext cx="12192000" cy="5985411"/>
          </a:xfrm>
        </p:spPr>
        <p:txBody>
          <a:bodyPr/>
          <a:lstStyle/>
          <a:p>
            <a:r>
              <a:rPr lang="en-US" dirty="0" smtClean="0"/>
              <a:t>Democratic Party</a:t>
            </a:r>
          </a:p>
          <a:p>
            <a:pPr lvl="1"/>
            <a:r>
              <a:rPr lang="en-US" dirty="0" smtClean="0"/>
              <a:t>South allow slaves – nominate Breckinridge</a:t>
            </a:r>
          </a:p>
          <a:p>
            <a:pPr lvl="1"/>
            <a:r>
              <a:rPr lang="en-US" dirty="0" smtClean="0"/>
              <a:t>North allow states to decide – nominate Douglas</a:t>
            </a:r>
          </a:p>
          <a:p>
            <a:r>
              <a:rPr lang="en-US" dirty="0" smtClean="0"/>
              <a:t>Constitutional Union Party</a:t>
            </a:r>
          </a:p>
          <a:p>
            <a:pPr lvl="1"/>
            <a:r>
              <a:rPr lang="en-US" dirty="0" smtClean="0"/>
              <a:t>Border states – nominate John Bell</a:t>
            </a:r>
          </a:p>
          <a:p>
            <a:r>
              <a:rPr lang="en-US" dirty="0" smtClean="0"/>
              <a:t>Republican </a:t>
            </a:r>
          </a:p>
          <a:p>
            <a:pPr lvl="1"/>
            <a:r>
              <a:rPr lang="en-US" dirty="0" smtClean="0"/>
              <a:t>Nominate Lincoln</a:t>
            </a:r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President Lincoln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39% of popular vote</a:t>
            </a:r>
          </a:p>
          <a:p>
            <a:pPr lvl="1"/>
            <a:r>
              <a:rPr lang="en-US" dirty="0" smtClean="0"/>
              <a:t>180 electoral votes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0 southern electoral votes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3" y="3023361"/>
            <a:ext cx="8212428" cy="3834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0"/>
            <a:ext cx="4065431" cy="30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2727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South </a:t>
            </a:r>
            <a:r>
              <a:rPr lang="en-US" b="1" dirty="0" smtClean="0">
                <a:solidFill>
                  <a:srgbClr val="FF0000"/>
                </a:solidFill>
              </a:rPr>
              <a:t>Secedes – Dec. 20, 1860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9"/>
            <a:ext cx="10515600" cy="5120896"/>
          </a:xfrm>
        </p:spPr>
        <p:txBody>
          <a:bodyPr>
            <a:normAutofit/>
          </a:bodyPr>
          <a:lstStyle/>
          <a:p>
            <a:r>
              <a:rPr lang="en-US" dirty="0" smtClean="0"/>
              <a:t>Secessionists</a:t>
            </a:r>
          </a:p>
          <a:p>
            <a:pPr lvl="1"/>
            <a:r>
              <a:rPr lang="en-US" dirty="0" smtClean="0"/>
              <a:t>0 electoral votes</a:t>
            </a:r>
          </a:p>
          <a:p>
            <a:pPr lvl="1"/>
            <a:r>
              <a:rPr lang="en-US" dirty="0" smtClean="0"/>
              <a:t>Choose to join thus choose to leave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Confederate States of America</a:t>
            </a:r>
          </a:p>
          <a:p>
            <a:r>
              <a:rPr lang="en-US" dirty="0" smtClean="0"/>
              <a:t>President Lincoln</a:t>
            </a:r>
          </a:p>
          <a:p>
            <a:pPr lvl="1"/>
            <a:r>
              <a:rPr lang="en-US" dirty="0" smtClean="0"/>
              <a:t>Preservation of the Union</a:t>
            </a:r>
          </a:p>
          <a:p>
            <a:r>
              <a:rPr lang="en-US" dirty="0" smtClean="0"/>
              <a:t>Fort </a:t>
            </a:r>
            <a:r>
              <a:rPr lang="en-US" dirty="0" smtClean="0"/>
              <a:t>Sumter, Charleston, SC</a:t>
            </a:r>
          </a:p>
          <a:p>
            <a:pPr lvl="1"/>
            <a:r>
              <a:rPr lang="en-US" dirty="0" smtClean="0"/>
              <a:t>Union troops in a southern fort</a:t>
            </a:r>
          </a:p>
          <a:p>
            <a:pPr lvl="1"/>
            <a:r>
              <a:rPr lang="en-US" dirty="0" smtClean="0"/>
              <a:t>Confederates fire on Union supply ships</a:t>
            </a:r>
          </a:p>
          <a:p>
            <a:pPr lvl="1"/>
            <a:r>
              <a:rPr lang="en-US" dirty="0" smtClean="0"/>
              <a:t>Lincoln can’t give in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April 12, 1861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0" y="682580"/>
            <a:ext cx="6486659" cy="61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9963"/>
            <a:ext cx="12192000" cy="3348037"/>
          </a:xfrm>
        </p:spPr>
        <p:txBody>
          <a:bodyPr/>
          <a:lstStyle/>
          <a:p>
            <a:pPr algn="l"/>
            <a:r>
              <a:rPr lang="en-US" dirty="0" smtClean="0"/>
              <a:t>Sectionalism</a:t>
            </a:r>
          </a:p>
          <a:p>
            <a:pPr algn="l"/>
            <a:r>
              <a:rPr lang="en-US" dirty="0" smtClean="0"/>
              <a:t>North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Diverse Irish\German Immigrants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Healthy mix of urban, rural, business, and agriculture</a:t>
            </a:r>
          </a:p>
          <a:p>
            <a:pPr algn="l"/>
            <a:r>
              <a:rPr lang="en-US" dirty="0" smtClean="0"/>
              <a:t>South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Tobacco and Rice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Slavery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67"/>
            <a:ext cx="12192000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515600" cy="1144588"/>
          </a:xfrm>
        </p:spPr>
        <p:txBody>
          <a:bodyPr/>
          <a:lstStyle/>
          <a:p>
            <a:r>
              <a:rPr lang="en-US" dirty="0" smtClean="0"/>
              <a:t>Northern View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59709"/>
            <a:ext cx="10515600" cy="4351338"/>
          </a:xfrm>
        </p:spPr>
        <p:txBody>
          <a:bodyPr/>
          <a:lstStyle/>
          <a:p>
            <a:r>
              <a:rPr lang="en-US" dirty="0" smtClean="0"/>
              <a:t>Against United States Principles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\ Democratic Protestants</a:t>
            </a:r>
          </a:p>
          <a:p>
            <a:r>
              <a:rPr lang="en-US" dirty="0" smtClean="0"/>
              <a:t>Slavery evil but slaves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equal - </a:t>
            </a:r>
            <a:r>
              <a:rPr lang="en-US" dirty="0" smtClean="0">
                <a:solidFill>
                  <a:schemeClr val="accent6"/>
                </a:solidFill>
              </a:rPr>
              <a:t>prejudices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Uncle Tom’s Cabin</a:t>
            </a:r>
            <a:r>
              <a:rPr lang="en-US" dirty="0" smtClean="0"/>
              <a:t> – Harriet Beecher Stowe</a:t>
            </a:r>
          </a:p>
          <a:p>
            <a:pPr lvl="1"/>
            <a:r>
              <a:rPr lang="en-US" dirty="0" smtClean="0"/>
              <a:t>Exaggerated but North believes it true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0"/>
            <a:ext cx="427149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1234"/>
            <a:ext cx="7920506" cy="3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Southern View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5619"/>
            <a:ext cx="10515600" cy="4351338"/>
          </a:xfrm>
        </p:spPr>
        <p:txBody>
          <a:bodyPr/>
          <a:lstStyle/>
          <a:p>
            <a:r>
              <a:rPr lang="en-US" dirty="0" smtClean="0"/>
              <a:t>Planters provided and cared</a:t>
            </a:r>
          </a:p>
          <a:p>
            <a:r>
              <a:rPr lang="en-US" dirty="0" smtClean="0"/>
              <a:t>Revolutionary leaders had slaves</a:t>
            </a:r>
          </a:p>
          <a:p>
            <a:r>
              <a:rPr lang="en-US" dirty="0" smtClean="0"/>
              <a:t>Industry did not care evident by wages and profits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20" y="2524259"/>
            <a:ext cx="6549980" cy="433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259"/>
            <a:ext cx="5756856" cy="43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6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Section 2: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The Mexican War and Slavery Extension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0777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56110" cy="6858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Texas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chemeClr val="tx2"/>
                </a:solidFill>
              </a:rPr>
              <a:t>Manifest Destiny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- Annexation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- Southern Democrats v. Northern Whigs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- President Tyler 1844 defeated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- President Polk 1845 passes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2" y="0"/>
            <a:ext cx="4335887" cy="31810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1" y="3181082"/>
            <a:ext cx="4335887" cy="3676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75020"/>
            <a:ext cx="7856112" cy="3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9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121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Mexican War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308"/>
            <a:ext cx="12192000" cy="6252692"/>
          </a:xfrm>
        </p:spPr>
        <p:txBody>
          <a:bodyPr/>
          <a:lstStyle/>
          <a:p>
            <a:r>
              <a:rPr lang="en-US" dirty="0" smtClean="0"/>
              <a:t>Mexico upset</a:t>
            </a:r>
          </a:p>
          <a:p>
            <a:r>
              <a:rPr lang="en-US" dirty="0" smtClean="0"/>
              <a:t>Rio Grande R. v. Nueces R. </a:t>
            </a:r>
            <a:endParaRPr lang="en-US" dirty="0"/>
          </a:p>
          <a:p>
            <a:r>
              <a:rPr lang="en-US" dirty="0" smtClean="0"/>
              <a:t>$30 million New Mexico and CA</a:t>
            </a:r>
          </a:p>
          <a:p>
            <a:r>
              <a:rPr lang="en-US" dirty="0" smtClean="0"/>
              <a:t>Gen. Zachary Taylor “invades”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Republic of California</a:t>
            </a:r>
          </a:p>
          <a:p>
            <a:r>
              <a:rPr lang="en-US" dirty="0" smtClean="0"/>
              <a:t>General Winfield Scott captures Mexico 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0327"/>
            <a:ext cx="3850782" cy="3287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3580327"/>
            <a:ext cx="2807594" cy="331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6" y="-1"/>
            <a:ext cx="55336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8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Treaty of </a:t>
            </a:r>
            <a:r>
              <a:rPr lang="en-US" b="1" dirty="0" err="1" smtClean="0">
                <a:solidFill>
                  <a:srgbClr val="C00000"/>
                </a:solidFill>
              </a:rPr>
              <a:t>Hildalgo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740"/>
            <a:ext cx="12192000" cy="5895260"/>
          </a:xfrm>
        </p:spPr>
        <p:txBody>
          <a:bodyPr/>
          <a:lstStyle/>
          <a:p>
            <a:r>
              <a:rPr lang="en-US" dirty="0" smtClean="0"/>
              <a:t>Texas \ Rio Grande River</a:t>
            </a:r>
          </a:p>
          <a:p>
            <a:r>
              <a:rPr lang="en-US" dirty="0" smtClean="0"/>
              <a:t>New Mexico and California</a:t>
            </a:r>
          </a:p>
          <a:p>
            <a:r>
              <a:rPr lang="en-US" dirty="0" smtClean="0"/>
              <a:t>US $15 million paid to Mexico</a:t>
            </a:r>
          </a:p>
          <a:p>
            <a:r>
              <a:rPr lang="en-US" dirty="0" smtClean="0"/>
              <a:t>US $3 million paid to US citizens</a:t>
            </a:r>
          </a:p>
          <a:p>
            <a:r>
              <a:rPr lang="en-US" dirty="0" smtClean="0"/>
              <a:t>Gadsden Purchase $10 million NM &amp; AZ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Boundaries of the continental 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0"/>
            <a:ext cx="6074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471</Words>
  <Application>Microsoft Office PowerPoint</Application>
  <PresentationFormat>Widescreen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Chapter 10:</vt:lpstr>
      <vt:lpstr>Section 1:</vt:lpstr>
      <vt:lpstr>PowerPoint Presentation</vt:lpstr>
      <vt:lpstr>Northern View of Slavery</vt:lpstr>
      <vt:lpstr>Southern View of Slavery</vt:lpstr>
      <vt:lpstr>Section 2:</vt:lpstr>
      <vt:lpstr>Texas  - Manifest Destiny   - Annexation  - Southern Democrats v. Northern Whigs  - President Tyler 1844 defeated  - President Polk 1845 passes          </vt:lpstr>
      <vt:lpstr>Mexican War</vt:lpstr>
      <vt:lpstr>Treaty of Hildalgo</vt:lpstr>
      <vt:lpstr>    Section 3:</vt:lpstr>
      <vt:lpstr>PowerPoint Presentation</vt:lpstr>
      <vt:lpstr>Calhoun v. Webster</vt:lpstr>
      <vt:lpstr>Kansas Nebraska Act</vt:lpstr>
      <vt:lpstr>Section 4:</vt:lpstr>
      <vt:lpstr>Bleeding Kansas\Summer</vt:lpstr>
      <vt:lpstr>Dred Scott v. Sanford 1857</vt:lpstr>
      <vt:lpstr>Kansas Lecompton Constitution </vt:lpstr>
      <vt:lpstr>Lincoln Douglas Debates - 1858</vt:lpstr>
      <vt:lpstr>John Brown’s Raid – Oct. 16, 1859</vt:lpstr>
      <vt:lpstr>Section 5:</vt:lpstr>
      <vt:lpstr>Election 1860</vt:lpstr>
      <vt:lpstr>South Secedes – Dec. 20, 1860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Lelko, Garrett</dc:creator>
  <cp:lastModifiedBy>Lelko, Garrett</cp:lastModifiedBy>
  <cp:revision>46</cp:revision>
  <dcterms:created xsi:type="dcterms:W3CDTF">2017-01-31T16:16:22Z</dcterms:created>
  <dcterms:modified xsi:type="dcterms:W3CDTF">2017-02-15T13:20:48Z</dcterms:modified>
</cp:coreProperties>
</file>