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sldIdLst>
    <p:sldId id="288" r:id="rId2"/>
    <p:sldId id="292" r:id="rId3"/>
    <p:sldId id="293" r:id="rId4"/>
    <p:sldId id="296" r:id="rId5"/>
    <p:sldId id="297" r:id="rId6"/>
    <p:sldId id="309" r:id="rId7"/>
    <p:sldId id="281" r:id="rId8"/>
    <p:sldId id="298" r:id="rId9"/>
    <p:sldId id="299" r:id="rId10"/>
    <p:sldId id="310" r:id="rId11"/>
    <p:sldId id="311" r:id="rId12"/>
    <p:sldId id="312" r:id="rId13"/>
    <p:sldId id="295" r:id="rId14"/>
    <p:sldId id="321" r:id="rId15"/>
    <p:sldId id="322" r:id="rId16"/>
    <p:sldId id="323" r:id="rId17"/>
    <p:sldId id="325" r:id="rId18"/>
    <p:sldId id="324" r:id="rId19"/>
    <p:sldId id="326" r:id="rId20"/>
    <p:sldId id="327" r:id="rId21"/>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FF"/>
    <a:srgbClr val="CCCCFF"/>
    <a:srgbClr val="CCFFCC"/>
    <a:srgbClr val="FFFFCC"/>
    <a:srgbClr val="FFCC99"/>
    <a:srgbClr val="CCFF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7338" autoAdjust="0"/>
  </p:normalViewPr>
  <p:slideViewPr>
    <p:cSldViewPr>
      <p:cViewPr varScale="1">
        <p:scale>
          <a:sx n="65" d="100"/>
          <a:sy n="65" d="100"/>
        </p:scale>
        <p:origin x="1554" y="78"/>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C98EF112-B428-48D5-B023-DF881D071363}" type="slidenum">
              <a:rPr lang="en-US" altLang="en-US"/>
              <a:pPr/>
              <a:t>‹#›</a:t>
            </a:fld>
            <a:endParaRPr lang="en-US" altLang="en-US"/>
          </a:p>
        </p:txBody>
      </p:sp>
    </p:spTree>
    <p:extLst>
      <p:ext uri="{BB962C8B-B14F-4D97-AF65-F5344CB8AC3E}">
        <p14:creationId xmlns:p14="http://schemas.microsoft.com/office/powerpoint/2010/main" val="3883643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Medieval Christians’ everyday lives were harsh. Still, they could all follow the same path to salvation—everlasting life in heaven. Priests and other clergy  administered the sacraments, or important religious ceremonies. These rites paved the way for achieving salvation. For example, through the sacrament of baptism, people became part of the Christian community. At the local level, the village church was a unifying force in the lives of most people. It served as a religious and social center. People worshiped together at the church. They also met with other villagers. Religious holidays, especially Christmas and Easter, were occasions for festive celebrations.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67A7B7C-DA87-4D6E-8033-63B95D9FE442}" type="slidenum">
              <a:rPr lang="en-US" altLang="en-US">
                <a:latin typeface="Arial" panose="020B0604020202020204" pitchFamily="34" charset="0"/>
              </a:rPr>
              <a:pPr eaLnBrk="1" hangingPunct="1"/>
              <a:t>1</a:t>
            </a:fld>
            <a:endParaRPr lang="en-US" altLang="en-US">
              <a:latin typeface="Arial" panose="020B0604020202020204" pitchFamily="34" charset="0"/>
            </a:endParaRPr>
          </a:p>
        </p:txBody>
      </p:sp>
    </p:spTree>
    <p:extLst>
      <p:ext uri="{BB962C8B-B14F-4D97-AF65-F5344CB8AC3E}">
        <p14:creationId xmlns:p14="http://schemas.microsoft.com/office/powerpoint/2010/main" val="360075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lnSpc>
                <a:spcPct val="90000"/>
              </a:lnSpc>
              <a:defRPr/>
            </a:pPr>
            <a:r>
              <a:rPr lang="en-US" sz="4000" dirty="0" smtClean="0"/>
              <a:t>Basis of beliefs are the 7 Holy Sacraments: </a:t>
            </a:r>
          </a:p>
          <a:p>
            <a:pPr lvl="1" eaLnBrk="1" hangingPunct="1">
              <a:lnSpc>
                <a:spcPct val="90000"/>
              </a:lnSpc>
              <a:defRPr/>
            </a:pPr>
            <a:r>
              <a:rPr lang="en-US" sz="4000" dirty="0" smtClean="0"/>
              <a:t>Baptism, Communion, Confession, Confirmation, Marriage, Ordination of Priests, Last Rites for the Dying</a:t>
            </a:r>
          </a:p>
          <a:p>
            <a:pPr lvl="1" eaLnBrk="1" hangingPunct="1">
              <a:lnSpc>
                <a:spcPct val="90000"/>
              </a:lnSpc>
              <a:defRPr/>
            </a:pPr>
            <a:r>
              <a:rPr lang="en-US" sz="4000" dirty="0" smtClean="0"/>
              <a:t>By participating in each sacrament, gain more of God’s grace</a:t>
            </a:r>
            <a:endParaRPr lang="en-US" sz="3600" dirty="0" smtClean="0"/>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F4587FB-EBDA-4E55-A5BB-299741886D43}" type="slidenum">
              <a:rPr lang="en-US" altLang="en-US">
                <a:latin typeface="Arial" panose="020B0604020202020204" pitchFamily="34" charset="0"/>
              </a:rPr>
              <a:pPr eaLnBrk="1" hangingPunct="1"/>
              <a:t>2</a:t>
            </a:fld>
            <a:endParaRPr lang="en-US" altLang="en-US">
              <a:latin typeface="Arial" panose="020B0604020202020204" pitchFamily="34" charset="0"/>
            </a:endParaRPr>
          </a:p>
        </p:txBody>
      </p:sp>
    </p:spTree>
    <p:extLst>
      <p:ext uri="{BB962C8B-B14F-4D97-AF65-F5344CB8AC3E}">
        <p14:creationId xmlns:p14="http://schemas.microsoft.com/office/powerpoint/2010/main" val="290090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lnSpc>
                <a:spcPct val="90000"/>
              </a:lnSpc>
              <a:defRPr/>
            </a:pPr>
            <a:r>
              <a:rPr lang="en-US" sz="4000" dirty="0" smtClean="0"/>
              <a:t>Basis of beliefs are the 7 Holy Sacraments: </a:t>
            </a:r>
          </a:p>
          <a:p>
            <a:pPr lvl="1" eaLnBrk="1" hangingPunct="1">
              <a:lnSpc>
                <a:spcPct val="90000"/>
              </a:lnSpc>
              <a:defRPr/>
            </a:pPr>
            <a:r>
              <a:rPr lang="en-US" sz="4000" dirty="0" smtClean="0"/>
              <a:t>Baptism, Communion, Confession, Confirmation, Marriage, Ordination of Priests, Last Rites for the Dying</a:t>
            </a:r>
          </a:p>
          <a:p>
            <a:pPr lvl="1" eaLnBrk="1" hangingPunct="1">
              <a:lnSpc>
                <a:spcPct val="90000"/>
              </a:lnSpc>
              <a:defRPr/>
            </a:pPr>
            <a:r>
              <a:rPr lang="en-US" sz="4000" smtClean="0"/>
              <a:t>By participating in each sacrament, gain more of God’s grace</a:t>
            </a:r>
            <a:endParaRPr lang="en-US" sz="3600" smtClean="0"/>
          </a:p>
          <a:p>
            <a:pPr>
              <a:defRPr/>
            </a:pPr>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0FD7F9D-8A33-46D8-A530-B9D3058D9D95}" type="slidenum">
              <a:rPr lang="en-US" altLang="en-US">
                <a:latin typeface="Arial" panose="020B0604020202020204" pitchFamily="34" charset="0"/>
              </a:rPr>
              <a:pPr eaLnBrk="1" hangingPunct="1"/>
              <a:t>3</a:t>
            </a:fld>
            <a:endParaRPr lang="en-US" altLang="en-US">
              <a:latin typeface="Arial" panose="020B0604020202020204" pitchFamily="34" charset="0"/>
            </a:endParaRPr>
          </a:p>
        </p:txBody>
      </p:sp>
    </p:spTree>
    <p:extLst>
      <p:ext uri="{BB962C8B-B14F-4D97-AF65-F5344CB8AC3E}">
        <p14:creationId xmlns:p14="http://schemas.microsoft.com/office/powerpoint/2010/main" val="415759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D2292D-6712-4587-95CE-98B26CEDA2D5}"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Tree>
    <p:extLst>
      <p:ext uri="{BB962C8B-B14F-4D97-AF65-F5344CB8AC3E}">
        <p14:creationId xmlns:p14="http://schemas.microsoft.com/office/powerpoint/2010/main" val="204896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039D326-B131-48A2-93ED-945FFBC28DE3}"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Tree>
    <p:extLst>
      <p:ext uri="{BB962C8B-B14F-4D97-AF65-F5344CB8AC3E}">
        <p14:creationId xmlns:p14="http://schemas.microsoft.com/office/powerpoint/2010/main" val="244153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EEC44B0-FF8D-4431-966B-4E29C78F1666}"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Tree>
    <p:extLst>
      <p:ext uri="{BB962C8B-B14F-4D97-AF65-F5344CB8AC3E}">
        <p14:creationId xmlns:p14="http://schemas.microsoft.com/office/powerpoint/2010/main" val="318988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3F86ED3-A67D-4129-B7B3-C4BFC9769CD4}"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Tree>
    <p:extLst>
      <p:ext uri="{BB962C8B-B14F-4D97-AF65-F5344CB8AC3E}">
        <p14:creationId xmlns:p14="http://schemas.microsoft.com/office/powerpoint/2010/main" val="128478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34286EB-354F-4CB7-A2A0-60BBA53D946C}"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Tree>
    <p:extLst>
      <p:ext uri="{BB962C8B-B14F-4D97-AF65-F5344CB8AC3E}">
        <p14:creationId xmlns:p14="http://schemas.microsoft.com/office/powerpoint/2010/main" val="736738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3C55EB1-C249-4DC9-B758-DF8A83E88E09}"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Tree>
    <p:extLst>
      <p:ext uri="{BB962C8B-B14F-4D97-AF65-F5344CB8AC3E}">
        <p14:creationId xmlns:p14="http://schemas.microsoft.com/office/powerpoint/2010/main" val="423953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1"/>
              <a:chOff x="-3" y="1562"/>
              <a:chExt cx="5763" cy="641"/>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6"/>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30"/>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08" y="1665"/>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51"/>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4"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0" y="1750"/>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0"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131483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723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801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82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7659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266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6"/>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p:cNvSpPr>
                <a:spLocks/>
              </p:cNvSpPr>
              <p:nvPr/>
            </p:nvSpPr>
            <p:spPr bwMode="ltGray">
              <a:xfrm rot="-5400000">
                <a:off x="972" y="1673"/>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p:cNvSpPr>
                <a:spLocks/>
              </p:cNvSpPr>
              <p:nvPr/>
            </p:nvSpPr>
            <p:spPr bwMode="ltGray">
              <a:xfrm rot="-5400000">
                <a:off x="-67" y="175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p:cNvSpPr>
                <a:spLocks/>
              </p:cNvSpPr>
              <p:nvPr/>
            </p:nvSpPr>
            <p:spPr bwMode="ltGray">
              <a:xfrm rot="-5400000">
                <a:off x="436" y="1699"/>
                <a:ext cx="624" cy="364"/>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p:cNvSpPr>
                <a:spLocks/>
              </p:cNvSpPr>
              <p:nvPr/>
            </p:nvSpPr>
            <p:spPr bwMode="ltGray">
              <a:xfrm rot="-5400000">
                <a:off x="149" y="1728"/>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p:cNvSpPr>
                <a:spLocks/>
              </p:cNvSpPr>
              <p:nvPr/>
            </p:nvSpPr>
            <p:spPr bwMode="ltGray">
              <a:xfrm rot="-5400000">
                <a:off x="3197" y="1660"/>
                <a:ext cx="624" cy="4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p:cNvSpPr>
                <a:spLocks/>
              </p:cNvSpPr>
              <p:nvPr/>
            </p:nvSpPr>
            <p:spPr bwMode="ltGray">
              <a:xfrm rot="-5400000">
                <a:off x="2545" y="1729"/>
                <a:ext cx="624" cy="29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p:cNvSpPr>
                <a:spLocks/>
              </p:cNvSpPr>
              <p:nvPr/>
            </p:nvSpPr>
            <p:spPr bwMode="ltGray">
              <a:xfrm rot="-5400000">
                <a:off x="203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p:cNvSpPr>
                <a:spLocks/>
              </p:cNvSpPr>
              <p:nvPr/>
            </p:nvSpPr>
            <p:spPr bwMode="ltGray">
              <a:xfrm rot="-5400000">
                <a:off x="4066" y="1660"/>
                <a:ext cx="624" cy="4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p:cNvSpPr>
                <a:spLocks/>
              </p:cNvSpPr>
              <p:nvPr/>
            </p:nvSpPr>
            <p:spPr bwMode="ltGray">
              <a:xfrm rot="-5400000">
                <a:off x="3717" y="1663"/>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p:cNvSpPr>
                <a:spLocks/>
              </p:cNvSpPr>
              <p:nvPr/>
            </p:nvSpPr>
            <p:spPr bwMode="ltGray">
              <a:xfrm rot="-5400000">
                <a:off x="4564" y="174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p:cNvSpPr>
                <a:spLocks/>
              </p:cNvSpPr>
              <p:nvPr/>
            </p:nvSpPr>
            <p:spPr bwMode="ltGray">
              <a:xfrm>
                <a:off x="5469" y="1557"/>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p:cNvSpPr>
                <a:spLocks/>
              </p:cNvSpPr>
              <p:nvPr/>
            </p:nvSpPr>
            <p:spPr bwMode="ltGray">
              <a:xfrm rot="-5400000">
                <a:off x="5072" y="1685"/>
                <a:ext cx="624" cy="360"/>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p:cNvSpPr>
                <a:spLocks/>
              </p:cNvSpPr>
              <p:nvPr/>
            </p:nvSpPr>
            <p:spPr bwMode="ltGray">
              <a:xfrm rot="-5400000">
                <a:off x="4783" y="171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1"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7/7d/Westminster.cathedral.interior.london.arp.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6" descr="a_medieval_mano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457200" y="742950"/>
            <a:ext cx="81534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ular Callout 11"/>
          <p:cNvSpPr>
            <a:spLocks noChangeArrowheads="1"/>
          </p:cNvSpPr>
          <p:nvPr/>
        </p:nvSpPr>
        <p:spPr bwMode="auto">
          <a:xfrm>
            <a:off x="685800" y="76200"/>
            <a:ext cx="7772400" cy="914400"/>
          </a:xfrm>
          <a:prstGeom prst="wedgeRectCallout">
            <a:avLst>
              <a:gd name="adj1" fmla="val 13722"/>
              <a:gd name="adj2" fmla="val 1389"/>
            </a:avLst>
          </a:prstGeom>
          <a:solidFill>
            <a:srgbClr val="FF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During the Middle Ages, the Catholic Church was the dominant religion in Western Europe</a:t>
            </a:r>
          </a:p>
        </p:txBody>
      </p:sp>
      <p:sp>
        <p:nvSpPr>
          <p:cNvPr id="13" name="Rectangular Callout 12"/>
          <p:cNvSpPr>
            <a:spLocks noChangeArrowheads="1"/>
          </p:cNvSpPr>
          <p:nvPr/>
        </p:nvSpPr>
        <p:spPr bwMode="auto">
          <a:xfrm>
            <a:off x="3124200" y="1066800"/>
            <a:ext cx="5943600" cy="1295400"/>
          </a:xfrm>
          <a:prstGeom prst="wedgeRectCallout">
            <a:avLst>
              <a:gd name="adj1" fmla="val -47685"/>
              <a:gd name="adj2" fmla="val 86606"/>
            </a:avLst>
          </a:prstGeom>
          <a:solidFill>
            <a:srgbClr val="CC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0000"/>
              </a:lnSpc>
              <a:spcBef>
                <a:spcPct val="0"/>
              </a:spcBef>
              <a:buClrTx/>
              <a:buFontTx/>
              <a:buNone/>
            </a:pPr>
            <a:r>
              <a:rPr kumimoji="0" lang="en-US" altLang="en-US" sz="3200" dirty="0">
                <a:cs typeface="Arial" panose="020B0604020202020204" pitchFamily="34" charset="0"/>
              </a:rPr>
              <a:t>Without a common government in Europe, the Catholic Pope became an important political leader</a:t>
            </a:r>
          </a:p>
        </p:txBody>
      </p:sp>
      <p:sp>
        <p:nvSpPr>
          <p:cNvPr id="14" name="Rectangular Callout 13"/>
          <p:cNvSpPr>
            <a:spLocks noChangeArrowheads="1"/>
          </p:cNvSpPr>
          <p:nvPr/>
        </p:nvSpPr>
        <p:spPr bwMode="auto">
          <a:xfrm>
            <a:off x="2667000" y="5562600"/>
            <a:ext cx="6400800" cy="1219200"/>
          </a:xfrm>
          <a:prstGeom prst="wedgeRectCallout">
            <a:avLst>
              <a:gd name="adj1" fmla="val -41884"/>
              <a:gd name="adj2" fmla="val -109597"/>
            </a:avLst>
          </a:prstGeom>
          <a:solidFill>
            <a:srgbClr val="CC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2400" dirty="0">
                <a:cs typeface="Arial" panose="020B0604020202020204" pitchFamily="34" charset="0"/>
              </a:rPr>
              <a:t>On the manor, priests were powerful because the controlled peoples’ access to heaven by delivering the sacraments &amp; absolving sins</a:t>
            </a:r>
          </a:p>
        </p:txBody>
      </p:sp>
      <p:pic>
        <p:nvPicPr>
          <p:cNvPr id="11" name="Picture 3" descr="Pa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137" y="2686050"/>
            <a:ext cx="22780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xit" presetSubtype="0" fill="hold" nodeType="withEffect">
                                  <p:stCondLst>
                                    <p:cond delay="0"/>
                                  </p:stCondLst>
                                  <p:childTnLst>
                                    <p:animEffect transition="out" filter="fade">
                                      <p:cBhvr>
                                        <p:cTn id="17" dur="1000"/>
                                        <p:tgtEl>
                                          <p:spTgt spid="11"/>
                                        </p:tgtEl>
                                      </p:cBhvr>
                                    </p:animEffect>
                                    <p:set>
                                      <p:cBhvr>
                                        <p:cTn id="18"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ltLang="en-US" smtClean="0"/>
          </a:p>
        </p:txBody>
      </p:sp>
      <p:sp>
        <p:nvSpPr>
          <p:cNvPr id="13315" name="Content Placeholder 2"/>
          <p:cNvSpPr>
            <a:spLocks noGrp="1"/>
          </p:cNvSpPr>
          <p:nvPr>
            <p:ph idx="1"/>
          </p:nvPr>
        </p:nvSpPr>
        <p:spPr/>
        <p:txBody>
          <a:bodyPr/>
          <a:lstStyle/>
          <a:p>
            <a:pPr eaLnBrk="1" hangingPunct="1"/>
            <a:endParaRPr lang="en-US" altLang="en-US" smtClean="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338" y="152400"/>
            <a:ext cx="78406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ular Callout 4"/>
          <p:cNvSpPr>
            <a:spLocks noChangeArrowheads="1"/>
          </p:cNvSpPr>
          <p:nvPr/>
        </p:nvSpPr>
        <p:spPr bwMode="auto">
          <a:xfrm>
            <a:off x="76200" y="304800"/>
            <a:ext cx="6019800" cy="2133600"/>
          </a:xfrm>
          <a:prstGeom prst="wedgeRectCallout">
            <a:avLst>
              <a:gd name="adj1" fmla="val -1843"/>
              <a:gd name="adj2" fmla="val 22097"/>
            </a:avLst>
          </a:prstGeom>
          <a:solidFill>
            <a:srgbClr val="CC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As a result of </a:t>
            </a:r>
            <a:r>
              <a:rPr kumimoji="0" lang="en-US" altLang="en-US" sz="3200" u="sng" dirty="0">
                <a:cs typeface="Arial" panose="020B0604020202020204" pitchFamily="34" charset="0"/>
              </a:rPr>
              <a:t>Johann Gutenberg’s </a:t>
            </a:r>
            <a:r>
              <a:rPr kumimoji="0" lang="en-US" altLang="en-US" sz="3200" dirty="0">
                <a:cs typeface="Arial" panose="020B0604020202020204" pitchFamily="34" charset="0"/>
              </a:rPr>
              <a:t>invention of the moveable-type printing press in 1453, Erasmus’ book spread throughout Europe &amp; increased calls for church reform </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3744913" cy="4267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990600"/>
          </a:xfrm>
        </p:spPr>
        <p:txBody>
          <a:bodyPr/>
          <a:lstStyle/>
          <a:p>
            <a:pPr eaLnBrk="1" hangingPunct="1"/>
            <a:r>
              <a:rPr lang="en-US" altLang="en-US" smtClean="0"/>
              <a:t>The Protestant Reformation</a:t>
            </a:r>
          </a:p>
        </p:txBody>
      </p:sp>
      <p:pic>
        <p:nvPicPr>
          <p:cNvPr id="58370" name="Picture 2" descr="http://farm1.static.flickr.com/32/37968485_707cff0d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763" y="990600"/>
            <a:ext cx="5710237"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ular Callout 4"/>
          <p:cNvSpPr>
            <a:spLocks noChangeArrowheads="1"/>
          </p:cNvSpPr>
          <p:nvPr/>
        </p:nvSpPr>
        <p:spPr bwMode="auto">
          <a:xfrm>
            <a:off x="152400" y="838200"/>
            <a:ext cx="3505200" cy="3048000"/>
          </a:xfrm>
          <a:prstGeom prst="wedgeRectCallout">
            <a:avLst>
              <a:gd name="adj1" fmla="val -1843"/>
              <a:gd name="adj2" fmla="val 22097"/>
            </a:avLst>
          </a:prstGeom>
          <a:solidFill>
            <a:srgbClr val="FF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By the early 1500s, the Catholic Church was in turmoil over the controversy </a:t>
            </a:r>
            <a:br>
              <a:rPr kumimoji="0" lang="en-US" altLang="en-US" sz="3200" dirty="0">
                <a:cs typeface="Arial" panose="020B0604020202020204" pitchFamily="34" charset="0"/>
              </a:rPr>
            </a:br>
            <a:r>
              <a:rPr kumimoji="0" lang="en-US" altLang="en-US" sz="3200" dirty="0">
                <a:cs typeface="Arial" panose="020B0604020202020204" pitchFamily="34" charset="0"/>
              </a:rPr>
              <a:t>of corruption &amp; </a:t>
            </a:r>
            <a:br>
              <a:rPr kumimoji="0" lang="en-US" altLang="en-US" sz="3200" dirty="0">
                <a:cs typeface="Arial" panose="020B0604020202020204" pitchFamily="34" charset="0"/>
              </a:rPr>
            </a:br>
            <a:r>
              <a:rPr kumimoji="0" lang="en-US" altLang="en-US" sz="3200" dirty="0">
                <a:cs typeface="Arial" panose="020B0604020202020204" pitchFamily="34" charset="0"/>
              </a:rPr>
              <a:t>its unwillingness to adopt reforms </a:t>
            </a:r>
          </a:p>
        </p:txBody>
      </p:sp>
      <p:sp>
        <p:nvSpPr>
          <p:cNvPr id="6" name="Rectangular Callout 5"/>
          <p:cNvSpPr>
            <a:spLocks noChangeArrowheads="1"/>
          </p:cNvSpPr>
          <p:nvPr/>
        </p:nvSpPr>
        <p:spPr bwMode="auto">
          <a:xfrm>
            <a:off x="76200" y="4038600"/>
            <a:ext cx="3810000" cy="2590800"/>
          </a:xfrm>
          <a:prstGeom prst="wedgeRectCallout">
            <a:avLst>
              <a:gd name="adj1" fmla="val -1843"/>
              <a:gd name="adj2" fmla="val 22097"/>
            </a:avLst>
          </a:prstGeom>
          <a:solidFill>
            <a:srgbClr val="CCFF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In Germany, a Catholic monk named </a:t>
            </a:r>
            <a:r>
              <a:rPr kumimoji="0" lang="en-US" altLang="en-US" sz="3200" u="sng" dirty="0">
                <a:cs typeface="Arial" panose="020B0604020202020204" pitchFamily="34" charset="0"/>
              </a:rPr>
              <a:t>Martin Luther </a:t>
            </a:r>
            <a:r>
              <a:rPr kumimoji="0" lang="en-US" altLang="en-US" sz="3200" dirty="0">
                <a:cs typeface="Arial" panose="020B0604020202020204" pitchFamily="34" charset="0"/>
              </a:rPr>
              <a:t>became involved in a serious dispute with the Catholic Church </a:t>
            </a:r>
          </a:p>
        </p:txBody>
      </p:sp>
      <p:pic>
        <p:nvPicPr>
          <p:cNvPr id="58372" name="Picture 4" descr="http://i.telegraph.co.uk/telegraph/multimedia/archive/01183/arts-graphics-2008_118302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163" y="914400"/>
            <a:ext cx="469423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58370"/>
                                        </p:tgtEl>
                                      </p:cBhvr>
                                    </p:animEffect>
                                    <p:set>
                                      <p:cBhvr>
                                        <p:cTn id="7" dur="1" fill="hold">
                                          <p:stCondLst>
                                            <p:cond delay="999"/>
                                          </p:stCondLst>
                                        </p:cTn>
                                        <p:tgtEl>
                                          <p:spTgt spid="5837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8372"/>
                                        </p:tgtEl>
                                        <p:attrNameLst>
                                          <p:attrName>style.visibility</p:attrName>
                                        </p:attrNameLst>
                                      </p:cBhvr>
                                      <p:to>
                                        <p:strVal val="visible"/>
                                      </p:to>
                                    </p:set>
                                    <p:animEffect transition="in" filter="fade">
                                      <p:cBhvr>
                                        <p:cTn id="10" dur="1000"/>
                                        <p:tgtEl>
                                          <p:spTgt spid="583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228600" y="76200"/>
            <a:ext cx="8610600" cy="1371600"/>
          </a:xfrm>
          <a:prstGeom prst="wedgeRectCallout">
            <a:avLst>
              <a:gd name="adj1" fmla="val -1843"/>
              <a:gd name="adj2" fmla="val 22097"/>
            </a:avLst>
          </a:prstGeom>
          <a:solidFill>
            <a:srgbClr val="CCFF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Martin Luther’s break from the Catholic Church began the Protestant Reformation </a:t>
            </a:r>
            <a:r>
              <a:rPr kumimoji="0" lang="en-US" altLang="en-US" sz="3200" dirty="0" smtClean="0">
                <a:cs typeface="Arial" panose="020B0604020202020204" pitchFamily="34" charset="0"/>
              </a:rPr>
              <a:t>&amp; </a:t>
            </a:r>
            <a:r>
              <a:rPr kumimoji="0" lang="en-US" altLang="en-US" sz="3200" dirty="0">
                <a:cs typeface="Arial" panose="020B0604020202020204" pitchFamily="34" charset="0"/>
              </a:rPr>
              <a:t>inspired a series of new Christian denominations </a:t>
            </a:r>
          </a:p>
        </p:txBody>
      </p:sp>
      <p:sp>
        <p:nvSpPr>
          <p:cNvPr id="7" name="Rectangular Callout 6"/>
          <p:cNvSpPr>
            <a:spLocks noChangeArrowheads="1"/>
          </p:cNvSpPr>
          <p:nvPr/>
        </p:nvSpPr>
        <p:spPr bwMode="auto">
          <a:xfrm>
            <a:off x="0" y="1752600"/>
            <a:ext cx="2895600" cy="4953000"/>
          </a:xfrm>
          <a:prstGeom prst="wedgeRectCallout">
            <a:avLst>
              <a:gd name="adj1" fmla="val -1844"/>
              <a:gd name="adj2" fmla="val 22096"/>
            </a:avLst>
          </a:prstGeom>
          <a:solidFill>
            <a:srgbClr val="FFCCFF"/>
          </a:solidFill>
          <a:ln w="9525" algn="ctr">
            <a:solidFill>
              <a:schemeClr val="tx1"/>
            </a:solidFill>
            <a:round/>
            <a:headEnd/>
            <a:tailEnd/>
          </a:ln>
        </p:spPr>
        <p:txBody>
          <a:bodyPr/>
          <a:lstStyle/>
          <a:p>
            <a:pPr algn="ctr" eaLnBrk="0" hangingPunct="0">
              <a:lnSpc>
                <a:spcPct val="85000"/>
              </a:lnSpc>
              <a:defRPr/>
            </a:pPr>
            <a:r>
              <a:rPr lang="en-US" sz="3200" dirty="0">
                <a:cs typeface="Arial" charset="0"/>
              </a:rPr>
              <a:t>During the Protestant Reformation, reformers </a:t>
            </a:r>
            <a:r>
              <a:rPr lang="en-US" sz="3200" b="1" dirty="0">
                <a:solidFill>
                  <a:srgbClr val="C00000"/>
                </a:solidFill>
                <a:effectLst>
                  <a:outerShdw blurRad="38100" dist="38100" dir="2700000" algn="tl">
                    <a:srgbClr val="000000">
                      <a:alpha val="43137"/>
                    </a:srgbClr>
                  </a:outerShdw>
                </a:effectLst>
                <a:cs typeface="Arial" charset="0"/>
              </a:rPr>
              <a:t>protested</a:t>
            </a:r>
            <a:r>
              <a:rPr lang="en-US" sz="3200" dirty="0">
                <a:effectLst>
                  <a:outerShdw blurRad="38100" dist="38100" dir="2700000" algn="tl">
                    <a:srgbClr val="000000">
                      <a:alpha val="43137"/>
                    </a:srgbClr>
                  </a:outerShdw>
                </a:effectLst>
                <a:cs typeface="Arial" charset="0"/>
              </a:rPr>
              <a:t> </a:t>
            </a:r>
            <a:r>
              <a:rPr lang="en-US" sz="3200" dirty="0">
                <a:cs typeface="Arial" charset="0"/>
              </a:rPr>
              <a:t>church corruptions &amp; practices in hopes of </a:t>
            </a:r>
            <a:r>
              <a:rPr lang="en-US" sz="3200" b="1" dirty="0">
                <a:solidFill>
                  <a:srgbClr val="0000CC"/>
                </a:solidFill>
                <a:effectLst>
                  <a:outerShdw blurRad="38100" dist="38100" dir="2700000" algn="tl">
                    <a:srgbClr val="000000">
                      <a:alpha val="43137"/>
                    </a:srgbClr>
                  </a:outerShdw>
                </a:effectLst>
                <a:cs typeface="Arial" charset="0"/>
              </a:rPr>
              <a:t>reforming</a:t>
            </a:r>
            <a:r>
              <a:rPr lang="en-US" sz="3200" dirty="0">
                <a:effectLst>
                  <a:outerShdw blurRad="38100" dist="38100" dir="2700000" algn="tl">
                    <a:srgbClr val="000000">
                      <a:alpha val="43137"/>
                    </a:srgbClr>
                  </a:outerShdw>
                </a:effectLst>
                <a:cs typeface="Arial" charset="0"/>
              </a:rPr>
              <a:t> </a:t>
            </a:r>
            <a:r>
              <a:rPr lang="en-US" sz="3200" dirty="0">
                <a:cs typeface="Arial" charset="0"/>
              </a:rPr>
              <a:t>Christianity </a:t>
            </a:r>
          </a:p>
        </p:txBody>
      </p:sp>
      <p:sp>
        <p:nvSpPr>
          <p:cNvPr id="8" name="Rectangular Callout 7"/>
          <p:cNvSpPr>
            <a:spLocks noChangeArrowheads="1"/>
          </p:cNvSpPr>
          <p:nvPr/>
        </p:nvSpPr>
        <p:spPr bwMode="auto">
          <a:xfrm>
            <a:off x="304800" y="76200"/>
            <a:ext cx="8153400" cy="1371600"/>
          </a:xfrm>
          <a:prstGeom prst="wedgeRectCallout">
            <a:avLst>
              <a:gd name="adj1" fmla="val -1843"/>
              <a:gd name="adj2" fmla="val 2209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endParaRPr kumimoji="0" lang="en-US" altLang="en-US" sz="3200" dirty="0">
              <a:cs typeface="Arial" panose="020B0604020202020204" pitchFamily="34" charset="0"/>
            </a:endParaRPr>
          </a:p>
        </p:txBody>
      </p:sp>
      <p:sp>
        <p:nvSpPr>
          <p:cNvPr id="9" name="Rectangular Callout 8"/>
          <p:cNvSpPr>
            <a:spLocks noChangeArrowheads="1"/>
          </p:cNvSpPr>
          <p:nvPr/>
        </p:nvSpPr>
        <p:spPr bwMode="auto">
          <a:xfrm>
            <a:off x="2286000" y="76200"/>
            <a:ext cx="3581400" cy="1371600"/>
          </a:xfrm>
          <a:prstGeom prst="wedgeRectCallout">
            <a:avLst>
              <a:gd name="adj1" fmla="val -1843"/>
              <a:gd name="adj2" fmla="val 2209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endParaRPr kumimoji="0" lang="en-US" altLang="en-US" sz="3200">
              <a:cs typeface="Arial" panose="020B0604020202020204" pitchFamily="34" charset="0"/>
            </a:endParaRPr>
          </a:p>
          <a:p>
            <a:pPr>
              <a:lnSpc>
                <a:spcPct val="85000"/>
              </a:lnSpc>
              <a:spcBef>
                <a:spcPct val="0"/>
              </a:spcBef>
              <a:buClrTx/>
              <a:buFontTx/>
              <a:buNone/>
            </a:pPr>
            <a:r>
              <a:rPr kumimoji="0" lang="en-US" altLang="en-US" sz="3200" b="1">
                <a:solidFill>
                  <a:srgbClr val="C00000"/>
                </a:solidFill>
                <a:cs typeface="Arial" panose="020B0604020202020204" pitchFamily="34" charset="0"/>
              </a:rPr>
              <a:t>Protest</a:t>
            </a:r>
            <a:r>
              <a:rPr kumimoji="0" lang="en-US" altLang="en-US" sz="3200" b="1">
                <a:solidFill>
                  <a:srgbClr val="FF0000"/>
                </a:solidFill>
                <a:cs typeface="Arial" panose="020B0604020202020204" pitchFamily="34" charset="0"/>
              </a:rPr>
              <a:t>       </a:t>
            </a:r>
            <a:r>
              <a:rPr kumimoji="0" lang="en-US" altLang="en-US" sz="3200" b="1">
                <a:solidFill>
                  <a:srgbClr val="0000CC"/>
                </a:solidFill>
                <a:cs typeface="Arial" panose="020B0604020202020204" pitchFamily="34" charset="0"/>
              </a:rPr>
              <a:t>Reform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xit" presetSubtype="0" fill="hold" grpId="0" nodeType="withEffect">
                                  <p:stCondLst>
                                    <p:cond delay="0"/>
                                  </p:stCondLst>
                                  <p:childTnLst>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xit" presetSubtype="0" fill="hold" grpId="1" nodeType="withEffect" nodePh="1">
                                  <p:stCondLst>
                                    <p:cond delay="0"/>
                                  </p:stCondLst>
                                  <p:endCondLst>
                                    <p:cond evt="begin" delay="0">
                                      <p:tn val="16"/>
                                    </p:cond>
                                  </p:endCondLst>
                                  <p:childTnLst>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par>
                          <p:cTn id="19" fill="hold" nodeType="afterGroup">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8"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838200"/>
          </a:xfrm>
        </p:spPr>
        <p:txBody>
          <a:bodyPr/>
          <a:lstStyle/>
          <a:p>
            <a:pPr eaLnBrk="1" hangingPunct="1"/>
            <a:r>
              <a:rPr lang="en-US" altLang="en-US" smtClean="0"/>
              <a:t>Martin Luther</a:t>
            </a:r>
          </a:p>
        </p:txBody>
      </p:sp>
      <p:pic>
        <p:nvPicPr>
          <p:cNvPr id="17411" name="Picture 4" descr="Luther &amp; light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7443788"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ular Callout 5"/>
          <p:cNvSpPr>
            <a:spLocks noChangeArrowheads="1"/>
          </p:cNvSpPr>
          <p:nvPr/>
        </p:nvSpPr>
        <p:spPr bwMode="auto">
          <a:xfrm>
            <a:off x="5867400" y="2971800"/>
            <a:ext cx="3200400" cy="3810000"/>
          </a:xfrm>
          <a:prstGeom prst="wedgeRectCallout">
            <a:avLst>
              <a:gd name="adj1" fmla="val -5009"/>
              <a:gd name="adj2" fmla="val 32870"/>
            </a:avLst>
          </a:prstGeom>
          <a:solidFill>
            <a:srgbClr val="CCFF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As a young boy in Germany, Luther was going to become a lawyer, but after he nearly died in a thunderstorm he vowed to become a Catholic priest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762000"/>
          </a:xfrm>
        </p:spPr>
        <p:txBody>
          <a:bodyPr/>
          <a:lstStyle/>
          <a:p>
            <a:pPr eaLnBrk="1" hangingPunct="1"/>
            <a:r>
              <a:rPr lang="en-US" altLang="en-US" smtClean="0"/>
              <a:t>Martin Luther</a:t>
            </a:r>
          </a:p>
        </p:txBody>
      </p:sp>
      <p:pic>
        <p:nvPicPr>
          <p:cNvPr id="18435" name="Picture 2" descr="http://www.georgiaencyclopedia.org/media_content/m-103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40386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ular Callout 3"/>
          <p:cNvSpPr>
            <a:spLocks noChangeArrowheads="1"/>
          </p:cNvSpPr>
          <p:nvPr/>
        </p:nvSpPr>
        <p:spPr bwMode="auto">
          <a:xfrm>
            <a:off x="4191000" y="762000"/>
            <a:ext cx="4800600" cy="1371600"/>
          </a:xfrm>
          <a:prstGeom prst="wedgeRectCallout">
            <a:avLst>
              <a:gd name="adj1" fmla="val -5009"/>
              <a:gd name="adj2" fmla="val 32870"/>
            </a:avLst>
          </a:prstGeom>
          <a:solidFill>
            <a:srgbClr val="CCFF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After studying the Bible as a monk, Martin Luther became a priest &amp; scholar</a:t>
            </a:r>
          </a:p>
        </p:txBody>
      </p:sp>
      <p:sp>
        <p:nvSpPr>
          <p:cNvPr id="5" name="Rectangular Callout 4"/>
          <p:cNvSpPr>
            <a:spLocks noChangeArrowheads="1"/>
          </p:cNvSpPr>
          <p:nvPr/>
        </p:nvSpPr>
        <p:spPr bwMode="auto">
          <a:xfrm>
            <a:off x="4191000" y="2286000"/>
            <a:ext cx="4800600" cy="2133600"/>
          </a:xfrm>
          <a:prstGeom prst="wedgeRectCallout">
            <a:avLst>
              <a:gd name="adj1" fmla="val -5009"/>
              <a:gd name="adj2" fmla="val 32870"/>
            </a:avLst>
          </a:prstGeom>
          <a:solidFill>
            <a:srgbClr val="FF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During his studies of the Bible, Luther became convinced that salvation could not be achieved by good works &amp; sacraments </a:t>
            </a:r>
          </a:p>
        </p:txBody>
      </p:sp>
      <p:sp>
        <p:nvSpPr>
          <p:cNvPr id="6" name="Rectangular Callout 5"/>
          <p:cNvSpPr>
            <a:spLocks noChangeArrowheads="1"/>
          </p:cNvSpPr>
          <p:nvPr/>
        </p:nvSpPr>
        <p:spPr bwMode="auto">
          <a:xfrm>
            <a:off x="4202243" y="4545767"/>
            <a:ext cx="4953000" cy="2133600"/>
          </a:xfrm>
          <a:prstGeom prst="wedgeRectCallout">
            <a:avLst>
              <a:gd name="adj1" fmla="val -5009"/>
              <a:gd name="adj2" fmla="val 32870"/>
            </a:avLst>
          </a:prstGeom>
          <a:solidFill>
            <a:srgbClr val="FF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Instead, Luther was inspired by St. Paul’s Epistle to the Romans: “</a:t>
            </a:r>
            <a:r>
              <a:rPr kumimoji="0" lang="en-US" altLang="en-US" sz="3200" i="1" dirty="0">
                <a:cs typeface="Arial" panose="020B0604020202020204" pitchFamily="34" charset="0"/>
              </a:rPr>
              <a:t>A person can be made good by having faith in God’s mercy</a:t>
            </a:r>
            <a:r>
              <a:rPr kumimoji="0" lang="en-US" altLang="en-US" sz="3200" dirty="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685800"/>
          </a:xfrm>
        </p:spPr>
        <p:txBody>
          <a:bodyPr/>
          <a:lstStyle/>
          <a:p>
            <a:pPr eaLnBrk="1" hangingPunct="1"/>
            <a:r>
              <a:rPr lang="en-US" altLang="en-US" smtClean="0"/>
              <a:t>Martin Luther</a:t>
            </a:r>
          </a:p>
        </p:txBody>
      </p:sp>
      <p:pic>
        <p:nvPicPr>
          <p:cNvPr id="19459" name="Picture 2" descr="http://www.georgiaencyclopedia.org/media_content/m-103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40386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ular Callout 3"/>
          <p:cNvSpPr>
            <a:spLocks noChangeArrowheads="1"/>
          </p:cNvSpPr>
          <p:nvPr/>
        </p:nvSpPr>
        <p:spPr bwMode="auto">
          <a:xfrm>
            <a:off x="4267200" y="1371600"/>
            <a:ext cx="4876800" cy="2133600"/>
          </a:xfrm>
          <a:prstGeom prst="wedgeRectCallout">
            <a:avLst>
              <a:gd name="adj1" fmla="val -5009"/>
              <a:gd name="adj2" fmla="val 32870"/>
            </a:avLst>
          </a:prstGeom>
          <a:solidFill>
            <a:srgbClr val="FF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Martin Luther believed that salvation was gained </a:t>
            </a:r>
            <a:r>
              <a:rPr kumimoji="0" lang="en-US" altLang="en-US" sz="3200" dirty="0" smtClean="0">
                <a:cs typeface="Arial" panose="020B0604020202020204" pitchFamily="34" charset="0"/>
              </a:rPr>
              <a:t>through </a:t>
            </a:r>
            <a:r>
              <a:rPr kumimoji="0" lang="en-US" altLang="en-US" sz="3200" dirty="0">
                <a:cs typeface="Arial" panose="020B0604020202020204" pitchFamily="34" charset="0"/>
              </a:rPr>
              <a:t>having faith in God; </a:t>
            </a:r>
            <a:br>
              <a:rPr kumimoji="0" lang="en-US" altLang="en-US" sz="3200" dirty="0">
                <a:cs typeface="Arial" panose="020B0604020202020204" pitchFamily="34" charset="0"/>
              </a:rPr>
            </a:br>
            <a:r>
              <a:rPr kumimoji="0" lang="en-US" altLang="en-US" sz="3200" dirty="0">
                <a:cs typeface="Arial" panose="020B0604020202020204" pitchFamily="34" charset="0"/>
              </a:rPr>
              <a:t>He called this idea Justification by Faith </a:t>
            </a:r>
          </a:p>
        </p:txBody>
      </p:sp>
      <p:sp>
        <p:nvSpPr>
          <p:cNvPr id="5" name="Rectangular Callout 4"/>
          <p:cNvSpPr>
            <a:spLocks noChangeArrowheads="1"/>
          </p:cNvSpPr>
          <p:nvPr/>
        </p:nvSpPr>
        <p:spPr bwMode="auto">
          <a:xfrm>
            <a:off x="4267200" y="3810000"/>
            <a:ext cx="4876800" cy="2133600"/>
          </a:xfrm>
          <a:prstGeom prst="wedgeRectCallout">
            <a:avLst>
              <a:gd name="adj1" fmla="val -5009"/>
              <a:gd name="adj2" fmla="val 32870"/>
            </a:avLst>
          </a:prstGeom>
          <a:solidFill>
            <a:srgbClr val="CC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Martin Luther was also  deeply troubled by the church’s selling of indulgences, which he </a:t>
            </a:r>
            <a:br>
              <a:rPr kumimoji="0" lang="en-US" altLang="en-US" sz="3200" dirty="0">
                <a:cs typeface="Arial" panose="020B0604020202020204" pitchFamily="34" charset="0"/>
              </a:rPr>
            </a:br>
            <a:r>
              <a:rPr kumimoji="0" lang="en-US" altLang="en-US" sz="3200" dirty="0">
                <a:cs typeface="Arial" panose="020B0604020202020204" pitchFamily="34" charset="0"/>
              </a:rPr>
              <a:t>saw as false salvation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15" descr="luth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3810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ular Callout 5"/>
          <p:cNvSpPr>
            <a:spLocks noChangeArrowheads="1"/>
          </p:cNvSpPr>
          <p:nvPr/>
        </p:nvSpPr>
        <p:spPr bwMode="auto">
          <a:xfrm>
            <a:off x="3962400" y="76200"/>
            <a:ext cx="5105400" cy="1752600"/>
          </a:xfrm>
          <a:prstGeom prst="wedgeRectCallout">
            <a:avLst>
              <a:gd name="adj1" fmla="val -5009"/>
              <a:gd name="adj2" fmla="val 32870"/>
            </a:avLst>
          </a:prstGeom>
          <a:solidFill>
            <a:srgbClr val="CC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In </a:t>
            </a:r>
            <a:r>
              <a:rPr kumimoji="0" lang="en-US" altLang="en-US" sz="3200" u="sng" dirty="0">
                <a:cs typeface="Arial" panose="020B0604020202020204" pitchFamily="34" charset="0"/>
              </a:rPr>
              <a:t>1517</a:t>
            </a:r>
            <a:r>
              <a:rPr kumimoji="0" lang="en-US" altLang="en-US" sz="3200" dirty="0">
                <a:cs typeface="Arial" panose="020B0604020202020204" pitchFamily="34" charset="0"/>
              </a:rPr>
              <a:t>, Martin Luther wrote a list of arguments against church practices called the </a:t>
            </a:r>
            <a:r>
              <a:rPr kumimoji="0" lang="en-US" altLang="en-US" sz="3200" u="sng" dirty="0">
                <a:cs typeface="Arial" panose="020B0604020202020204" pitchFamily="34" charset="0"/>
              </a:rPr>
              <a:t>“Ninety-Five Theses”</a:t>
            </a:r>
          </a:p>
        </p:txBody>
      </p:sp>
      <p:sp>
        <p:nvSpPr>
          <p:cNvPr id="20484" name="Rectangular Callout 6"/>
          <p:cNvSpPr>
            <a:spLocks noChangeArrowheads="1"/>
          </p:cNvSpPr>
          <p:nvPr/>
        </p:nvSpPr>
        <p:spPr bwMode="auto">
          <a:xfrm>
            <a:off x="3962400" y="1981200"/>
            <a:ext cx="5105400" cy="1676400"/>
          </a:xfrm>
          <a:prstGeom prst="wedgeRectCallout">
            <a:avLst>
              <a:gd name="adj1" fmla="val -5009"/>
              <a:gd name="adj2" fmla="val 32870"/>
            </a:avLst>
          </a:prstGeom>
          <a:solidFill>
            <a:srgbClr val="CC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He posted the Ninety-Five Theses on the church door in the town of Wittenberg &amp; welcomed debate of his ideas</a:t>
            </a:r>
          </a:p>
        </p:txBody>
      </p:sp>
      <p:pic>
        <p:nvPicPr>
          <p:cNvPr id="20485" name="Picture 3" descr="Luther95The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733800"/>
            <a:ext cx="5181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3" descr="C:\Users\e200203909\Documents\CP World History\Important Stuff\TCI History Alive Resources\Digital Teacher Resources\Programs\Medieval World\Transparencies\7 Renaissance and Reformation\31 The Reformation Begins\Transparency 3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475"/>
            <a:ext cx="91440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ular Callout 5"/>
          <p:cNvSpPr>
            <a:spLocks noChangeArrowheads="1"/>
          </p:cNvSpPr>
          <p:nvPr/>
        </p:nvSpPr>
        <p:spPr bwMode="auto">
          <a:xfrm>
            <a:off x="533400" y="76200"/>
            <a:ext cx="8229600" cy="914400"/>
          </a:xfrm>
          <a:prstGeom prst="wedgeRectCallout">
            <a:avLst>
              <a:gd name="adj1" fmla="val -5009"/>
              <a:gd name="adj2" fmla="val 32870"/>
            </a:avLst>
          </a:prstGeom>
          <a:solidFill>
            <a:srgbClr val="CC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The “Ninety-Five Theses” spread quickly through Europe causing an incredible controversy </a:t>
            </a:r>
          </a:p>
        </p:txBody>
      </p:sp>
      <p:sp>
        <p:nvSpPr>
          <p:cNvPr id="7" name="Rectangular Callout 6"/>
          <p:cNvSpPr>
            <a:spLocks noChangeArrowheads="1"/>
          </p:cNvSpPr>
          <p:nvPr/>
        </p:nvSpPr>
        <p:spPr bwMode="auto">
          <a:xfrm>
            <a:off x="152400" y="1143000"/>
            <a:ext cx="4495800" cy="1295400"/>
          </a:xfrm>
          <a:prstGeom prst="wedgeRectCallout">
            <a:avLst>
              <a:gd name="adj1" fmla="val -5009"/>
              <a:gd name="adj2" fmla="val 32870"/>
            </a:avLst>
          </a:prstGeom>
          <a:solidFill>
            <a:srgbClr val="FFCC99"/>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Many people, especially in Northern Europe, were excited about his ideas</a:t>
            </a:r>
          </a:p>
        </p:txBody>
      </p:sp>
      <p:sp>
        <p:nvSpPr>
          <p:cNvPr id="8" name="Rectangular Callout 7"/>
          <p:cNvSpPr>
            <a:spLocks noChangeArrowheads="1"/>
          </p:cNvSpPr>
          <p:nvPr/>
        </p:nvSpPr>
        <p:spPr bwMode="auto">
          <a:xfrm>
            <a:off x="152400" y="5486400"/>
            <a:ext cx="4343400" cy="1295400"/>
          </a:xfrm>
          <a:prstGeom prst="wedgeRectCallout">
            <a:avLst>
              <a:gd name="adj1" fmla="val -5009"/>
              <a:gd name="adj2" fmla="val 32870"/>
            </a:avLst>
          </a:prstGeom>
          <a:solidFill>
            <a:srgbClr val="FF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But the Catholic Church condemned Luther &amp; rejected his ideas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http://house.typepad.com/house/images/worm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9325"/>
            <a:ext cx="918527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a:spLocks noChangeArrowheads="1"/>
          </p:cNvSpPr>
          <p:nvPr/>
        </p:nvSpPr>
        <p:spPr bwMode="auto">
          <a:xfrm>
            <a:off x="193675" y="147638"/>
            <a:ext cx="8991600" cy="914400"/>
          </a:xfrm>
          <a:prstGeom prst="wedgeRectCallout">
            <a:avLst>
              <a:gd name="adj1" fmla="val -5009"/>
              <a:gd name="adj2" fmla="val 32870"/>
            </a:avLst>
          </a:prstGeom>
          <a:solidFill>
            <a:srgbClr val="FFCC99"/>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In 1521, Luther was called before the </a:t>
            </a:r>
            <a:r>
              <a:rPr kumimoji="0" lang="en-US" altLang="en-US" sz="3200" u="sng" dirty="0">
                <a:cs typeface="Arial" panose="020B0604020202020204" pitchFamily="34" charset="0"/>
              </a:rPr>
              <a:t>Diet of Worms</a:t>
            </a:r>
            <a:r>
              <a:rPr kumimoji="0" lang="en-US" altLang="en-US" sz="3200" dirty="0">
                <a:cs typeface="Arial" panose="020B0604020202020204" pitchFamily="34" charset="0"/>
              </a:rPr>
              <a:t>, a meeting of church &amp; political leaders</a:t>
            </a:r>
          </a:p>
        </p:txBody>
      </p:sp>
      <p:sp>
        <p:nvSpPr>
          <p:cNvPr id="6" name="Rectangular Callout 5"/>
          <p:cNvSpPr>
            <a:spLocks noChangeArrowheads="1"/>
          </p:cNvSpPr>
          <p:nvPr/>
        </p:nvSpPr>
        <p:spPr bwMode="auto">
          <a:xfrm>
            <a:off x="152400" y="1143000"/>
            <a:ext cx="3048000" cy="1828800"/>
          </a:xfrm>
          <a:prstGeom prst="wedgeRectCallout">
            <a:avLst>
              <a:gd name="adj1" fmla="val -12153"/>
              <a:gd name="adj2" fmla="val 70963"/>
            </a:avLst>
          </a:prstGeom>
          <a:solidFill>
            <a:srgbClr val="FF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The Church demanded that Luther take back his teachings </a:t>
            </a:r>
          </a:p>
        </p:txBody>
      </p:sp>
      <p:sp>
        <p:nvSpPr>
          <p:cNvPr id="7" name="Rectangular Callout 6"/>
          <p:cNvSpPr>
            <a:spLocks noChangeArrowheads="1"/>
          </p:cNvSpPr>
          <p:nvPr/>
        </p:nvSpPr>
        <p:spPr bwMode="auto">
          <a:xfrm>
            <a:off x="3276600" y="1143000"/>
            <a:ext cx="5715000" cy="2133600"/>
          </a:xfrm>
          <a:prstGeom prst="wedgeRectCallout">
            <a:avLst>
              <a:gd name="adj1" fmla="val 1468"/>
              <a:gd name="adj2" fmla="val 69606"/>
            </a:avLst>
          </a:prstGeom>
          <a:solidFill>
            <a:srgbClr val="CC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Luther refused, argued that the Bible was the only source of religious authority, &amp; encouraged Christians to study the Bible for themselves </a:t>
            </a:r>
          </a:p>
        </p:txBody>
      </p:sp>
      <p:sp>
        <p:nvSpPr>
          <p:cNvPr id="8" name="Rectangular Callout 7"/>
          <p:cNvSpPr>
            <a:spLocks noChangeArrowheads="1"/>
          </p:cNvSpPr>
          <p:nvPr/>
        </p:nvSpPr>
        <p:spPr bwMode="auto">
          <a:xfrm>
            <a:off x="990600" y="5943600"/>
            <a:ext cx="7696200" cy="914400"/>
          </a:xfrm>
          <a:prstGeom prst="wedgeRectCallout">
            <a:avLst>
              <a:gd name="adj1" fmla="val -5009"/>
              <a:gd name="adj2" fmla="val 32870"/>
            </a:avLst>
          </a:prstGeom>
          <a:solidFill>
            <a:srgbClr val="CC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At the Diet of Worms, Martin Luther was </a:t>
            </a:r>
            <a:r>
              <a:rPr kumimoji="0" lang="en-US" altLang="en-US" sz="3200" u="sng" dirty="0">
                <a:cs typeface="Arial" panose="020B0604020202020204" pitchFamily="34" charset="0"/>
              </a:rPr>
              <a:t>excommunicated </a:t>
            </a:r>
            <a:r>
              <a:rPr kumimoji="0" lang="en-US" altLang="en-US" sz="3200" dirty="0">
                <a:cs typeface="Arial" panose="020B0604020202020204" pitchFamily="34" charset="0"/>
              </a:rPr>
              <a:t>from the Catholic Church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ular Callout 5"/>
          <p:cNvSpPr>
            <a:spLocks noChangeArrowheads="1"/>
          </p:cNvSpPr>
          <p:nvPr/>
        </p:nvSpPr>
        <p:spPr bwMode="auto">
          <a:xfrm>
            <a:off x="228600" y="76200"/>
            <a:ext cx="8610600" cy="1371600"/>
          </a:xfrm>
          <a:prstGeom prst="wedgeRectCallout">
            <a:avLst>
              <a:gd name="adj1" fmla="val -1843"/>
              <a:gd name="adj2" fmla="val 22097"/>
            </a:avLst>
          </a:prstGeom>
          <a:solidFill>
            <a:srgbClr val="CCFF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Martin Luther’s stand against the Catholic Church led to the formation of a new Christian denomination known as Lutheranism </a:t>
            </a:r>
          </a:p>
        </p:txBody>
      </p:sp>
      <p:sp>
        <p:nvSpPr>
          <p:cNvPr id="10" name="Rectangular Callout 9"/>
          <p:cNvSpPr>
            <a:spLocks noChangeArrowheads="1"/>
          </p:cNvSpPr>
          <p:nvPr/>
        </p:nvSpPr>
        <p:spPr bwMode="auto">
          <a:xfrm>
            <a:off x="76200" y="5029200"/>
            <a:ext cx="4572000" cy="1752600"/>
          </a:xfrm>
          <a:prstGeom prst="wedgeRectCallout">
            <a:avLst>
              <a:gd name="adj1" fmla="val -1843"/>
              <a:gd name="adj2" fmla="val 22097"/>
            </a:avLst>
          </a:prstGeom>
          <a:solidFill>
            <a:srgbClr val="FF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Lutheranism was the first of a series of </a:t>
            </a:r>
            <a:r>
              <a:rPr kumimoji="0" lang="en-US" altLang="en-US" sz="3200" u="sng" dirty="0">
                <a:cs typeface="Arial" panose="020B0604020202020204" pitchFamily="34" charset="0"/>
              </a:rPr>
              <a:t>“Protestant” </a:t>
            </a:r>
            <a:r>
              <a:rPr kumimoji="0" lang="en-US" altLang="en-US" sz="3200" dirty="0">
                <a:cs typeface="Arial" panose="020B0604020202020204" pitchFamily="34" charset="0"/>
              </a:rPr>
              <a:t>Christian faiths that broke from the Catholic Church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altLang="en-US" smtClean="0"/>
          </a:p>
        </p:txBody>
      </p:sp>
      <p:sp>
        <p:nvSpPr>
          <p:cNvPr id="5123" name="Rectangle 3"/>
          <p:cNvSpPr>
            <a:spLocks noGrp="1" noChangeArrowheads="1"/>
          </p:cNvSpPr>
          <p:nvPr>
            <p:ph type="body" idx="1"/>
          </p:nvPr>
        </p:nvSpPr>
        <p:spPr/>
        <p:txBody>
          <a:bodyPr/>
          <a:lstStyle/>
          <a:p>
            <a:pPr eaLnBrk="1" hangingPunct="1"/>
            <a:endParaRPr lang="en-US" altLang="en-US" smtClean="0"/>
          </a:p>
        </p:txBody>
      </p:sp>
      <p:pic>
        <p:nvPicPr>
          <p:cNvPr id="5124" name="Picture 11" descr="800px-Westmins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ular Callout 8"/>
          <p:cNvSpPr>
            <a:spLocks noChangeArrowheads="1"/>
          </p:cNvSpPr>
          <p:nvPr/>
        </p:nvSpPr>
        <p:spPr bwMode="auto">
          <a:xfrm>
            <a:off x="381000" y="76200"/>
            <a:ext cx="8458200" cy="1295400"/>
          </a:xfrm>
          <a:prstGeom prst="wedgeRectCallout">
            <a:avLst>
              <a:gd name="adj1" fmla="val -1843"/>
              <a:gd name="adj2" fmla="val 22097"/>
            </a:avLst>
          </a:prstGeom>
          <a:solidFill>
            <a:srgbClr val="FF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The Catholic Church taught that people could </a:t>
            </a:r>
            <a:br>
              <a:rPr kumimoji="0" lang="en-US" altLang="en-US" sz="3200" dirty="0">
                <a:cs typeface="Arial" panose="020B0604020202020204" pitchFamily="34" charset="0"/>
              </a:rPr>
            </a:br>
            <a:r>
              <a:rPr kumimoji="0" lang="en-US" altLang="en-US" sz="3200" dirty="0">
                <a:cs typeface="Arial" panose="020B0604020202020204" pitchFamily="34" charset="0"/>
              </a:rPr>
              <a:t>gain access to heaven (called salvation) by having faith in God &amp; doing good works for others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Religions Assignment</a:t>
            </a:r>
            <a:endParaRPr lang="en-US" dirty="0"/>
          </a:p>
        </p:txBody>
      </p:sp>
      <p:sp>
        <p:nvSpPr>
          <p:cNvPr id="3" name="Content Placeholder 2"/>
          <p:cNvSpPr>
            <a:spLocks noGrp="1"/>
          </p:cNvSpPr>
          <p:nvPr>
            <p:ph idx="1"/>
          </p:nvPr>
        </p:nvSpPr>
        <p:spPr/>
        <p:txBody>
          <a:bodyPr/>
          <a:lstStyle/>
          <a:p>
            <a:r>
              <a:rPr lang="en-US" dirty="0" smtClean="0"/>
              <a:t>Poster needs to include…</a:t>
            </a:r>
          </a:p>
          <a:p>
            <a:pPr lvl="1"/>
            <a:r>
              <a:rPr lang="en-US" dirty="0" smtClean="0"/>
              <a:t>Name of Religion</a:t>
            </a:r>
          </a:p>
          <a:p>
            <a:pPr lvl="1"/>
            <a:r>
              <a:rPr lang="en-US" dirty="0" smtClean="0"/>
              <a:t>When was it founded</a:t>
            </a:r>
          </a:p>
          <a:p>
            <a:pPr lvl="1"/>
            <a:r>
              <a:rPr lang="en-US" dirty="0" smtClean="0"/>
              <a:t>Where was it most prominent?</a:t>
            </a:r>
          </a:p>
          <a:p>
            <a:pPr lvl="1"/>
            <a:r>
              <a:rPr lang="en-US" dirty="0" smtClean="0"/>
              <a:t>Key People</a:t>
            </a:r>
          </a:p>
          <a:p>
            <a:pPr lvl="1"/>
            <a:r>
              <a:rPr lang="en-US" dirty="0"/>
              <a:t>5</a:t>
            </a:r>
            <a:r>
              <a:rPr lang="en-US" dirty="0" smtClean="0"/>
              <a:t> Key Ideas</a:t>
            </a:r>
          </a:p>
          <a:p>
            <a:pPr lvl="1"/>
            <a:r>
              <a:rPr lang="en-US" dirty="0" smtClean="0"/>
              <a:t>Religious themed artwork</a:t>
            </a:r>
          </a:p>
          <a:p>
            <a:pPr lvl="1"/>
            <a:endParaRPr lang="en-US" dirty="0" smtClean="0"/>
          </a:p>
          <a:p>
            <a:pPr lvl="1"/>
            <a:endParaRPr lang="en-US" dirty="0"/>
          </a:p>
        </p:txBody>
      </p:sp>
    </p:spTree>
    <p:extLst>
      <p:ext uri="{BB962C8B-B14F-4D97-AF65-F5344CB8AC3E}">
        <p14:creationId xmlns:p14="http://schemas.microsoft.com/office/powerpoint/2010/main" val="113600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12" descr="M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4800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ular Callout 6"/>
          <p:cNvSpPr>
            <a:spLocks noChangeArrowheads="1"/>
          </p:cNvSpPr>
          <p:nvPr/>
        </p:nvSpPr>
        <p:spPr bwMode="auto">
          <a:xfrm>
            <a:off x="5029200" y="1447800"/>
            <a:ext cx="4038600" cy="2667000"/>
          </a:xfrm>
          <a:prstGeom prst="wedgeRectCallout">
            <a:avLst>
              <a:gd name="adj1" fmla="val -1843"/>
              <a:gd name="adj2" fmla="val 22097"/>
            </a:avLst>
          </a:prstGeom>
          <a:solidFill>
            <a:srgbClr val="CC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The church taught that Christians could gain more of God’s grace through a series of spiritual rituals called the Holy Sacraments</a:t>
            </a:r>
          </a:p>
        </p:txBody>
      </p:sp>
      <p:sp>
        <p:nvSpPr>
          <p:cNvPr id="6148" name="Rectangle 7"/>
          <p:cNvSpPr>
            <a:spLocks noChangeArrowheads="1"/>
          </p:cNvSpPr>
          <p:nvPr/>
        </p:nvSpPr>
        <p:spPr bwMode="auto">
          <a:xfrm>
            <a:off x="5029200" y="4249738"/>
            <a:ext cx="4038600" cy="2455862"/>
          </a:xfrm>
          <a:prstGeom prst="rect">
            <a:avLst/>
          </a:prstGeom>
          <a:solidFill>
            <a:srgbClr val="CCCCFF"/>
          </a:solidFill>
          <a:ln w="9525">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0000"/>
              </a:lnSpc>
              <a:spcBef>
                <a:spcPct val="0"/>
              </a:spcBef>
              <a:buClrTx/>
              <a:buFontTx/>
              <a:buNone/>
            </a:pPr>
            <a:r>
              <a:rPr kumimoji="0" lang="en-US" altLang="en-US" sz="3200" dirty="0">
                <a:cs typeface="Arial" panose="020B0604020202020204" pitchFamily="34" charset="0"/>
              </a:rPr>
              <a:t>Sacraments included Baptism, Confirmation, Communion, Confession, Marriage, Ordination of Priests, Last Rites for the Dying</a:t>
            </a:r>
          </a:p>
        </p:txBody>
      </p:sp>
      <p:sp>
        <p:nvSpPr>
          <p:cNvPr id="6149" name="Title 9"/>
          <p:cNvSpPr>
            <a:spLocks noGrp="1"/>
          </p:cNvSpPr>
          <p:nvPr>
            <p:ph type="title"/>
          </p:nvPr>
        </p:nvSpPr>
        <p:spPr>
          <a:xfrm>
            <a:off x="4876800" y="0"/>
            <a:ext cx="4267200" cy="1295400"/>
          </a:xfrm>
        </p:spPr>
        <p:txBody>
          <a:bodyPr/>
          <a:lstStyle/>
          <a:p>
            <a:pPr eaLnBrk="1" hangingPunct="1">
              <a:lnSpc>
                <a:spcPct val="90000"/>
              </a:lnSpc>
            </a:pPr>
            <a:r>
              <a:rPr lang="en-US" altLang="en-US" sz="4000" smtClean="0"/>
              <a:t>Practices of the Catholic Church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ltLang="en-US" smtClean="0"/>
          </a:p>
        </p:txBody>
      </p:sp>
      <p:pic>
        <p:nvPicPr>
          <p:cNvPr id="7171" name="Picture 2" descr="http://www.traditioninaction.org/SOD/SODimages2/063_ThomasDivinelyInspi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50292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ular Callout 3"/>
          <p:cNvSpPr>
            <a:spLocks noChangeArrowheads="1"/>
          </p:cNvSpPr>
          <p:nvPr/>
        </p:nvSpPr>
        <p:spPr bwMode="auto">
          <a:xfrm>
            <a:off x="5105400" y="152400"/>
            <a:ext cx="3886200" cy="990600"/>
          </a:xfrm>
          <a:prstGeom prst="wedgeRectCallout">
            <a:avLst>
              <a:gd name="adj1" fmla="val -1843"/>
              <a:gd name="adj2" fmla="val 22097"/>
            </a:avLst>
          </a:prstGeom>
          <a:solidFill>
            <a:srgbClr val="FF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2400" dirty="0">
                <a:cs typeface="Arial" panose="020B0604020202020204" pitchFamily="34" charset="0"/>
              </a:rPr>
              <a:t>But, the church was also growing corrupt</a:t>
            </a:r>
          </a:p>
        </p:txBody>
      </p:sp>
      <p:sp>
        <p:nvSpPr>
          <p:cNvPr id="5" name="Rectangular Callout 4"/>
          <p:cNvSpPr>
            <a:spLocks noChangeArrowheads="1"/>
          </p:cNvSpPr>
          <p:nvPr/>
        </p:nvSpPr>
        <p:spPr bwMode="auto">
          <a:xfrm>
            <a:off x="5105400" y="914400"/>
            <a:ext cx="3886200" cy="2590800"/>
          </a:xfrm>
          <a:prstGeom prst="wedgeRectCallout">
            <a:avLst>
              <a:gd name="adj1" fmla="val -1843"/>
              <a:gd name="adj2" fmla="val 22097"/>
            </a:avLst>
          </a:prstGeom>
          <a:solidFill>
            <a:srgbClr val="CC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2400" dirty="0">
                <a:cs typeface="Arial" panose="020B0604020202020204" pitchFamily="34" charset="0"/>
              </a:rPr>
              <a:t>Clergy members took vows of chastity to abstain from sex…but some church leaders fathered children </a:t>
            </a:r>
          </a:p>
        </p:txBody>
      </p:sp>
      <p:sp>
        <p:nvSpPr>
          <p:cNvPr id="6" name="Rectangular Callout 5"/>
          <p:cNvSpPr>
            <a:spLocks noChangeArrowheads="1"/>
          </p:cNvSpPr>
          <p:nvPr/>
        </p:nvSpPr>
        <p:spPr bwMode="auto">
          <a:xfrm>
            <a:off x="5105400" y="2209800"/>
            <a:ext cx="3886200" cy="3352800"/>
          </a:xfrm>
          <a:prstGeom prst="wedgeRectCallout">
            <a:avLst>
              <a:gd name="adj1" fmla="val -1843"/>
              <a:gd name="adj2" fmla="val 22097"/>
            </a:avLst>
          </a:prstGeom>
          <a:solidFill>
            <a:srgbClr val="FFCC99"/>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2400" dirty="0">
                <a:cs typeface="Arial" panose="020B0604020202020204" pitchFamily="34" charset="0"/>
              </a:rPr>
              <a:t>Priests were required to go through rigorous training in a monastery…but some church positions were sold to the highest bidder called simony </a:t>
            </a:r>
          </a:p>
        </p:txBody>
      </p:sp>
      <p:sp>
        <p:nvSpPr>
          <p:cNvPr id="7" name="Rectangular Callout 6"/>
          <p:cNvSpPr>
            <a:spLocks noChangeArrowheads="1"/>
          </p:cNvSpPr>
          <p:nvPr/>
        </p:nvSpPr>
        <p:spPr bwMode="auto">
          <a:xfrm>
            <a:off x="5105400" y="3810000"/>
            <a:ext cx="3886200" cy="2286000"/>
          </a:xfrm>
          <a:prstGeom prst="wedgeRectCallout">
            <a:avLst>
              <a:gd name="adj1" fmla="val -1843"/>
              <a:gd name="adj2" fmla="val 22097"/>
            </a:avLst>
          </a:prstGeom>
          <a:solidFill>
            <a:srgbClr val="CC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2400" dirty="0">
                <a:cs typeface="Arial" panose="020B0604020202020204" pitchFamily="34" charset="0"/>
              </a:rPr>
              <a:t>Sometimes, feudal lords would use their influence to have friends or children named as priests, called lay investiture </a:t>
            </a:r>
          </a:p>
        </p:txBody>
      </p:sp>
      <p:sp>
        <p:nvSpPr>
          <p:cNvPr id="8" name="Rectangular Callout 7"/>
          <p:cNvSpPr>
            <a:spLocks noChangeArrowheads="1"/>
          </p:cNvSpPr>
          <p:nvPr/>
        </p:nvSpPr>
        <p:spPr bwMode="auto">
          <a:xfrm>
            <a:off x="5105400" y="5486400"/>
            <a:ext cx="3886200" cy="1295400"/>
          </a:xfrm>
          <a:prstGeom prst="wedgeRectCallout">
            <a:avLst>
              <a:gd name="adj1" fmla="val -1843"/>
              <a:gd name="adj2" fmla="val 22097"/>
            </a:avLst>
          </a:prstGeom>
          <a:solidFill>
            <a:srgbClr val="FF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2400" dirty="0">
                <a:cs typeface="Arial" panose="020B0604020202020204" pitchFamily="34" charset="0"/>
              </a:rPr>
              <a:t>As a result, some clergy members were poorly educated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par>
                                <p:cTn id="16" presetID="10" presetClass="entr"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0" nodeType="clickEffect">
                                  <p:stCondLst>
                                    <p:cond delay="0"/>
                                  </p:stCondLst>
                                  <p:childTnLst>
                                    <p:animEffect transition="out" filter="fade">
                                      <p:cBhvr>
                                        <p:cTn id="22" dur="1000"/>
                                        <p:tgtEl>
                                          <p:spTgt spid="7"/>
                                        </p:tgtEl>
                                      </p:cBhvr>
                                    </p:animEffect>
                                    <p:set>
                                      <p:cBhvr>
                                        <p:cTn id="23" dur="1" fill="hold">
                                          <p:stCondLst>
                                            <p:cond delay="9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altLang="en-US" smtClean="0"/>
          </a:p>
        </p:txBody>
      </p:sp>
      <p:sp>
        <p:nvSpPr>
          <p:cNvPr id="8195" name="Rectangular Callout 4"/>
          <p:cNvSpPr>
            <a:spLocks noChangeArrowheads="1"/>
          </p:cNvSpPr>
          <p:nvPr/>
        </p:nvSpPr>
        <p:spPr bwMode="auto">
          <a:xfrm>
            <a:off x="5181600" y="228600"/>
            <a:ext cx="3886200" cy="1752600"/>
          </a:xfrm>
          <a:prstGeom prst="wedgeRectCallout">
            <a:avLst>
              <a:gd name="adj1" fmla="val -1843"/>
              <a:gd name="adj2" fmla="val 22097"/>
            </a:avLst>
          </a:prstGeom>
          <a:solidFill>
            <a:srgbClr val="CC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One of the most corrupt church practices was the selling of </a:t>
            </a:r>
            <a:r>
              <a:rPr kumimoji="0" lang="en-US" altLang="en-US" sz="3200" u="sng" dirty="0">
                <a:cs typeface="Arial" panose="020B0604020202020204" pitchFamily="34" charset="0"/>
              </a:rPr>
              <a:t>indulgences</a:t>
            </a:r>
          </a:p>
        </p:txBody>
      </p:sp>
      <p:sp>
        <p:nvSpPr>
          <p:cNvPr id="6" name="Rectangular Callout 5"/>
          <p:cNvSpPr>
            <a:spLocks noChangeArrowheads="1"/>
          </p:cNvSpPr>
          <p:nvPr/>
        </p:nvSpPr>
        <p:spPr bwMode="auto">
          <a:xfrm>
            <a:off x="5181600" y="2133600"/>
            <a:ext cx="3886200" cy="1828800"/>
          </a:xfrm>
          <a:prstGeom prst="wedgeRectCallout">
            <a:avLst>
              <a:gd name="adj1" fmla="val -1843"/>
              <a:gd name="adj2" fmla="val 22097"/>
            </a:avLst>
          </a:prstGeom>
          <a:solidFill>
            <a:srgbClr val="FF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smtClean="0">
                <a:cs typeface="Arial" panose="020B0604020202020204" pitchFamily="34" charset="0"/>
              </a:rPr>
              <a:t>Indulgences </a:t>
            </a:r>
            <a:r>
              <a:rPr kumimoji="0" lang="en-US" altLang="en-US" sz="3200" dirty="0">
                <a:cs typeface="Arial" panose="020B0604020202020204" pitchFamily="34" charset="0"/>
              </a:rPr>
              <a:t>began as </a:t>
            </a:r>
            <a:r>
              <a:rPr kumimoji="0" lang="en-US" altLang="en-US" sz="3200" dirty="0" smtClean="0">
                <a:cs typeface="Arial" panose="020B0604020202020204" pitchFamily="34" charset="0"/>
              </a:rPr>
              <a:t>a way </a:t>
            </a:r>
            <a:r>
              <a:rPr kumimoji="0" lang="en-US" altLang="en-US" sz="3200" dirty="0">
                <a:cs typeface="Arial" panose="020B0604020202020204" pitchFamily="34" charset="0"/>
              </a:rPr>
              <a:t>for people to repent for their sins through good works</a:t>
            </a:r>
          </a:p>
        </p:txBody>
      </p:sp>
      <p:sp>
        <p:nvSpPr>
          <p:cNvPr id="9" name="Rectangular Callout 8"/>
          <p:cNvSpPr>
            <a:spLocks noChangeArrowheads="1"/>
          </p:cNvSpPr>
          <p:nvPr/>
        </p:nvSpPr>
        <p:spPr bwMode="auto">
          <a:xfrm>
            <a:off x="5181600" y="4114800"/>
            <a:ext cx="3886200" cy="2590800"/>
          </a:xfrm>
          <a:prstGeom prst="wedgeRectCallout">
            <a:avLst>
              <a:gd name="adj1" fmla="val -1843"/>
              <a:gd name="adj2" fmla="val 22097"/>
            </a:avLst>
          </a:prstGeom>
          <a:solidFill>
            <a:srgbClr val="FFCC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But rather than requiring good deeds, church leaders began selling indulgence certificates as a way of raising money</a:t>
            </a:r>
          </a:p>
        </p:txBody>
      </p:sp>
      <p:pic>
        <p:nvPicPr>
          <p:cNvPr id="8198" name="Picture 5" descr="http://brian.hoffert.faculty.noctrl.edu/REL100/Christianity.Indulgen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510540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609600" y="5486400"/>
            <a:ext cx="4038600" cy="1274763"/>
          </a:xfrm>
          <a:prstGeom prst="rect">
            <a:avLst/>
          </a:prstGeom>
          <a:solidFill>
            <a:srgbClr val="CCCCFF"/>
          </a:solidFill>
          <a:ln w="9525">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0000"/>
              </a:lnSpc>
              <a:spcBef>
                <a:spcPct val="0"/>
              </a:spcBef>
              <a:buClrTx/>
              <a:buFontTx/>
              <a:buNone/>
            </a:pPr>
            <a:r>
              <a:rPr kumimoji="0" lang="en-US" altLang="en-US" sz="3200" dirty="0">
                <a:cs typeface="Arial" panose="020B0604020202020204" pitchFamily="34" charset="0"/>
              </a:rPr>
              <a:t>These practices went unquestioned during the Middle 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le 5"/>
          <p:cNvSpPr>
            <a:spLocks noChangeArrowheads="1"/>
          </p:cNvSpPr>
          <p:nvPr/>
        </p:nvSpPr>
        <p:spPr bwMode="auto">
          <a:xfrm>
            <a:off x="76200" y="61913"/>
            <a:ext cx="5410200" cy="1766887"/>
          </a:xfrm>
          <a:prstGeom prst="rect">
            <a:avLst/>
          </a:prstGeom>
          <a:solidFill>
            <a:srgbClr val="FFFFCC"/>
          </a:solidFill>
          <a:ln w="1270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By the time of the Renaissance, some Christians began criticizing church corruptions &amp; questioned Catholic teachings </a:t>
            </a:r>
          </a:p>
        </p:txBody>
      </p:sp>
      <p:sp>
        <p:nvSpPr>
          <p:cNvPr id="12" name="Rectangle 11"/>
          <p:cNvSpPr>
            <a:spLocks noChangeArrowheads="1"/>
          </p:cNvSpPr>
          <p:nvPr/>
        </p:nvSpPr>
        <p:spPr bwMode="auto">
          <a:xfrm>
            <a:off x="76200" y="1905000"/>
            <a:ext cx="3962400" cy="1766888"/>
          </a:xfrm>
          <a:prstGeom prst="rect">
            <a:avLst/>
          </a:prstGeom>
          <a:solidFill>
            <a:srgbClr val="CCFFCC"/>
          </a:solidFill>
          <a:ln w="1270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dirty="0">
                <a:cs typeface="Arial" panose="020B0604020202020204" pitchFamily="34" charset="0"/>
              </a:rPr>
              <a:t>Christian humanists believed that they could help reform the Catholic Church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7" descr="http://upload.wikimedia.org/wikipedia/commons/5/50/BrownManchesterMuralWycl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600200"/>
            <a:ext cx="93773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ular Callout 8"/>
          <p:cNvSpPr>
            <a:spLocks noChangeArrowheads="1"/>
          </p:cNvSpPr>
          <p:nvPr/>
        </p:nvSpPr>
        <p:spPr bwMode="auto">
          <a:xfrm>
            <a:off x="0" y="76200"/>
            <a:ext cx="9144000" cy="2209800"/>
          </a:xfrm>
          <a:prstGeom prst="wedgeRectCallout">
            <a:avLst>
              <a:gd name="adj1" fmla="val -1843"/>
              <a:gd name="adj2" fmla="val 22097"/>
            </a:avLst>
          </a:prstGeom>
          <a:solidFill>
            <a:srgbClr val="CCFF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In the 1300s, Reformers like John Wycliffe &amp; priest Jan Hus attacked corruptions like </a:t>
            </a:r>
            <a:r>
              <a:rPr kumimoji="0" lang="en-US" altLang="en-US" sz="3200" dirty="0" smtClean="0">
                <a:cs typeface="Arial" panose="020B0604020202020204" pitchFamily="34" charset="0"/>
              </a:rPr>
              <a:t>indulgences</a:t>
            </a:r>
            <a:r>
              <a:rPr kumimoji="0" lang="en-US" altLang="en-US" sz="3200" dirty="0">
                <a:cs typeface="Arial" panose="020B0604020202020204" pitchFamily="34" charset="0"/>
              </a:rPr>
              <a:t>, said that the Bible (not the Pope) was the ultimate authority on Christianity, &amp; wanted church teachings in the vernacular (local language) not Latin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990600"/>
          </a:xfrm>
        </p:spPr>
        <p:txBody>
          <a:bodyPr/>
          <a:lstStyle/>
          <a:p>
            <a:pPr eaLnBrk="1" hangingPunct="1"/>
            <a:r>
              <a:rPr lang="en-US" altLang="en-US" smtClean="0"/>
              <a:t> Title</a:t>
            </a:r>
          </a:p>
        </p:txBody>
      </p:sp>
      <p:sp>
        <p:nvSpPr>
          <p:cNvPr id="11267" name="Rectangle 3"/>
          <p:cNvSpPr>
            <a:spLocks noGrp="1" noChangeArrowheads="1"/>
          </p:cNvSpPr>
          <p:nvPr>
            <p:ph type="body" idx="1"/>
          </p:nvPr>
        </p:nvSpPr>
        <p:spPr>
          <a:xfrm>
            <a:off x="0" y="990600"/>
            <a:ext cx="9144000" cy="5867400"/>
          </a:xfrm>
        </p:spPr>
        <p:txBody>
          <a:bodyPr/>
          <a:lstStyle/>
          <a:p>
            <a:pPr eaLnBrk="1" hangingPunct="1">
              <a:lnSpc>
                <a:spcPct val="90000"/>
              </a:lnSpc>
              <a:spcBef>
                <a:spcPct val="0"/>
              </a:spcBef>
            </a:pPr>
            <a:r>
              <a:rPr lang="en-US" altLang="en-US" sz="3900" smtClean="0"/>
              <a:t> Text </a:t>
            </a:r>
            <a:endParaRPr lang="en-US" altLang="en-US" sz="3900" smtClean="0">
              <a:solidFill>
                <a:schemeClr val="folHlink"/>
              </a:solidFill>
            </a:endParaRPr>
          </a:p>
        </p:txBody>
      </p:sp>
      <p:pic>
        <p:nvPicPr>
          <p:cNvPr id="11268" name="Picture 1" descr="C:\Users\e200203909\Documents\CP World History\Important Stuff\TCI History Alive Resources\Digital Teacher Resources\Programs\Medieval World\Transparencies\7 Renaissance and Reformation\31 The Reformation Begins\Transparency 3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http://upload.wikimedia.org/wikipedia/commons/a/a5/Spiezer_Chronik_Jan_Hus_14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ular Callout 7"/>
          <p:cNvSpPr>
            <a:spLocks noChangeArrowheads="1"/>
          </p:cNvSpPr>
          <p:nvPr/>
        </p:nvSpPr>
        <p:spPr bwMode="auto">
          <a:xfrm>
            <a:off x="2514600" y="76200"/>
            <a:ext cx="6553200" cy="914400"/>
          </a:xfrm>
          <a:prstGeom prst="wedgeRectCallout">
            <a:avLst>
              <a:gd name="adj1" fmla="val -1843"/>
              <a:gd name="adj2" fmla="val 22097"/>
            </a:avLst>
          </a:prstGeom>
          <a:solidFill>
            <a:srgbClr val="FFFFCC"/>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Catholic leaders responded to these criticisms by executing Wycliffe &amp; Hus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2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www.books2buy.co.za/published/publicdata/BOOKS2BUYDB1/attachments/SC/products_pictures/Erasmus_e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513" y="304800"/>
            <a:ext cx="46624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ular Callout 6"/>
          <p:cNvSpPr>
            <a:spLocks noChangeArrowheads="1"/>
          </p:cNvSpPr>
          <p:nvPr/>
        </p:nvSpPr>
        <p:spPr bwMode="auto">
          <a:xfrm>
            <a:off x="152400" y="152400"/>
            <a:ext cx="4419600" cy="2209800"/>
          </a:xfrm>
          <a:prstGeom prst="wedgeRectCallout">
            <a:avLst>
              <a:gd name="adj1" fmla="val -1843"/>
              <a:gd name="adj2" fmla="val 22097"/>
            </a:avLst>
          </a:prstGeom>
          <a:solidFill>
            <a:srgbClr val="CCFFFF"/>
          </a:solidFill>
          <a:ln w="9525" algn="ctr">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dirty="0">
                <a:cs typeface="Arial" panose="020B0604020202020204" pitchFamily="34" charset="0"/>
              </a:rPr>
              <a:t>In 1509, Christian humanist </a:t>
            </a:r>
            <a:r>
              <a:rPr kumimoji="0" lang="en-US" altLang="en-US" sz="3200" u="sng" dirty="0">
                <a:cs typeface="Arial" panose="020B0604020202020204" pitchFamily="34" charset="0"/>
              </a:rPr>
              <a:t>Erasmus</a:t>
            </a:r>
            <a:r>
              <a:rPr kumimoji="0" lang="en-US" altLang="en-US" sz="3200" dirty="0">
                <a:cs typeface="Arial" panose="020B0604020202020204" pitchFamily="34" charset="0"/>
              </a:rPr>
              <a:t> published </a:t>
            </a:r>
            <a:r>
              <a:rPr kumimoji="0" lang="en-US" altLang="en-US" sz="3200" i="1" u="sng" dirty="0">
                <a:cs typeface="Arial" panose="020B0604020202020204" pitchFamily="34" charset="0"/>
              </a:rPr>
              <a:t>Praise of Folly</a:t>
            </a:r>
            <a:r>
              <a:rPr kumimoji="0" lang="en-US" altLang="en-US" sz="3200" dirty="0">
                <a:cs typeface="Arial" panose="020B0604020202020204" pitchFamily="34" charset="0"/>
              </a:rPr>
              <a:t> which called for an end of </a:t>
            </a:r>
            <a:r>
              <a:rPr kumimoji="0" lang="en-US" altLang="en-US" sz="3200" dirty="0" smtClean="0">
                <a:cs typeface="Arial" panose="020B0604020202020204" pitchFamily="34" charset="0"/>
              </a:rPr>
              <a:t>corruption</a:t>
            </a:r>
            <a:endParaRPr kumimoji="0" lang="en-US" altLang="en-US" sz="3200" dirty="0">
              <a:cs typeface="Arial" panose="020B0604020202020204" pitchFamily="34" charset="0"/>
            </a:endParaRPr>
          </a:p>
        </p:txBody>
      </p:sp>
      <p:pic>
        <p:nvPicPr>
          <p:cNvPr id="12292" name="Picture 2" descr="http://www.btinternet.com/~glynhughes/squashed/erasm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38400"/>
            <a:ext cx="37338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1587</TotalTime>
  <Words>981</Words>
  <Application>Microsoft Office PowerPoint</Application>
  <PresentationFormat>On-screen Show (4:3)</PresentationFormat>
  <Paragraphs>75</Paragraphs>
  <Slides>20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Baggett</vt:lpstr>
      <vt:lpstr>PowerPoint Presentation</vt:lpstr>
      <vt:lpstr>PowerPoint Presentation</vt:lpstr>
      <vt:lpstr>Practices of the Catholic Church </vt:lpstr>
      <vt:lpstr>PowerPoint Presentation</vt:lpstr>
      <vt:lpstr>PowerPoint Presentation</vt:lpstr>
      <vt:lpstr>PowerPoint Presentation</vt:lpstr>
      <vt:lpstr>PowerPoint Presentation</vt:lpstr>
      <vt:lpstr> Title</vt:lpstr>
      <vt:lpstr>PowerPoint Presentation</vt:lpstr>
      <vt:lpstr>PowerPoint Presentation</vt:lpstr>
      <vt:lpstr>The Protestant Reformation</vt:lpstr>
      <vt:lpstr>PowerPoint Presentation</vt:lpstr>
      <vt:lpstr>Martin Luther</vt:lpstr>
      <vt:lpstr>Martin Luther</vt:lpstr>
      <vt:lpstr>Martin Luther</vt:lpstr>
      <vt:lpstr>PowerPoint Presentation</vt:lpstr>
      <vt:lpstr>PowerPoint Presentation</vt:lpstr>
      <vt:lpstr>PowerPoint Presentation</vt:lpstr>
      <vt:lpstr>PowerPoint Presentation</vt:lpstr>
      <vt:lpstr>Religions Assignment</vt:lpstr>
    </vt:vector>
  </TitlesOfParts>
  <Company>GCPS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Lelko, Garrett</cp:lastModifiedBy>
  <cp:revision>62</cp:revision>
  <dcterms:created xsi:type="dcterms:W3CDTF">2010-11-10T01:25:14Z</dcterms:created>
  <dcterms:modified xsi:type="dcterms:W3CDTF">2016-10-25T15:36:06Z</dcterms:modified>
</cp:coreProperties>
</file>