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2" r:id="rId5"/>
    <p:sldId id="273" r:id="rId6"/>
    <p:sldId id="274" r:id="rId7"/>
    <p:sldId id="275" r:id="rId8"/>
    <p:sldId id="259" r:id="rId9"/>
    <p:sldId id="260" r:id="rId10"/>
    <p:sldId id="261" r:id="rId11"/>
    <p:sldId id="295" r:id="rId12"/>
    <p:sldId id="276" r:id="rId13"/>
    <p:sldId id="262" r:id="rId14"/>
    <p:sldId id="281" r:id="rId15"/>
    <p:sldId id="282" r:id="rId16"/>
    <p:sldId id="277" r:id="rId17"/>
    <p:sldId id="288" r:id="rId18"/>
    <p:sldId id="283" r:id="rId19"/>
    <p:sldId id="284" r:id="rId20"/>
    <p:sldId id="296" r:id="rId21"/>
    <p:sldId id="285" r:id="rId22"/>
    <p:sldId id="286" r:id="rId23"/>
    <p:sldId id="287" r:id="rId24"/>
    <p:sldId id="263" r:id="rId25"/>
    <p:sldId id="271" r:id="rId26"/>
    <p:sldId id="289" r:id="rId27"/>
    <p:sldId id="264" r:id="rId28"/>
    <p:sldId id="294" r:id="rId29"/>
    <p:sldId id="278" r:id="rId30"/>
    <p:sldId id="290" r:id="rId31"/>
    <p:sldId id="291" r:id="rId32"/>
    <p:sldId id="280" r:id="rId33"/>
    <p:sldId id="292" r:id="rId34"/>
    <p:sldId id="265" r:id="rId35"/>
    <p:sldId id="279" r:id="rId36"/>
    <p:sldId id="293" r:id="rId37"/>
    <p:sldId id="266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C8026-7C65-4A7A-A172-89C201E12312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2ADA7-0DF4-47F7-A225-1F1D7B2E7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515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C8026-7C65-4A7A-A172-89C201E12312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2ADA7-0DF4-47F7-A225-1F1D7B2E7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092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C8026-7C65-4A7A-A172-89C201E12312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2ADA7-0DF4-47F7-A225-1F1D7B2E7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923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C8026-7C65-4A7A-A172-89C201E12312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2ADA7-0DF4-47F7-A225-1F1D7B2E7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9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C8026-7C65-4A7A-A172-89C201E12312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2ADA7-0DF4-47F7-A225-1F1D7B2E7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883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C8026-7C65-4A7A-A172-89C201E12312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2ADA7-0DF4-47F7-A225-1F1D7B2E7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967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C8026-7C65-4A7A-A172-89C201E12312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2ADA7-0DF4-47F7-A225-1F1D7B2E7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961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C8026-7C65-4A7A-A172-89C201E12312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2ADA7-0DF4-47F7-A225-1F1D7B2E7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34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C8026-7C65-4A7A-A172-89C201E12312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2ADA7-0DF4-47F7-A225-1F1D7B2E7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644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C8026-7C65-4A7A-A172-89C201E12312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2ADA7-0DF4-47F7-A225-1F1D7B2E7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786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C8026-7C65-4A7A-A172-89C201E12312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2ADA7-0DF4-47F7-A225-1F1D7B2E7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67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C8026-7C65-4A7A-A172-89C201E12312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2ADA7-0DF4-47F7-A225-1F1D7B2E7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047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#cite_note-32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//upload.wikimedia.org/wikipedia/commons/1/17/Ho_Chi_Minh_1946_cropped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//upload.wikimedia.org/wikipedia/commons/0/05/Gen-commons.jpg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//upload.wikimedia.org/wikipedia/commons/3/37/Colonial_Villa_on_Street_108_Phnom_Penh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066800"/>
            <a:ext cx="7772400" cy="1470025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/>
            </a:r>
            <a:br>
              <a:rPr lang="en-US" sz="4800" b="1" dirty="0" smtClean="0">
                <a:solidFill>
                  <a:schemeClr val="bg1"/>
                </a:solidFill>
              </a:rPr>
            </a:br>
            <a:r>
              <a:rPr lang="en-US" sz="4800" b="1" dirty="0" smtClean="0">
                <a:solidFill>
                  <a:schemeClr val="bg1"/>
                </a:solidFill>
              </a:rPr>
              <a:t>Origins of the Vietnam War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4" name="AutoShape 2" descr="data:image/jpeg;base64,/9j/4AAQSkZJRgABAQAAAQABAAD/2wCEAAkGBggGDxAIBw0QFRIREBMVERIYFxUQEBYYFRkVFRYaFBcXHCkfGBkkGhwVKy8gIyc1Liw4FR4xNTwsNiY3LCsBCQoKDgwNGQ8PGTUjHyEzNTI1MjU0NTM0NTUxNS8sMDEtMy81LSk1NTU1LDQwNDUpLCw1LDApKiwuNTE0LCkxLf/AABEIALwBCwMBIgACEQEDEQH/xAAbAAEBAQADAQEAAAAAAAAAAAAABgcCAwQFCP/EAD0QAAIBAQQGBggEBQUAAAAAAAABAgMEBQYREhchMVSjBxMiQWHSFDJRcXKBkaFCUoLiFSMzscJDYsHR4f/EABsBAQABBQEAAAAAAAAAAAAAAAAGAQIDBAUH/8QAMhEAAgECAQkHBAIDAAAAAAAAAAECAwQRBRMVIVJTkZLREjFBUXGBoWGxwfAiQgYy8f/aAAwDAQACEQMRAD8AkQARk9xAAAAAAAAAAAAAAAAAAAAAAAAAAAAAAAAAAAAAAAAAAAAAAAAAAAAAAAAAAAAAAAAAAAAAAAAAAAAAAAAAAAAAAAAAAAAAAAAAAAAAAAAAAAAAAAAAAAAAAAAAAAAPt3ZcErdYrVeSX9Fw0fHvn39yaPiGOFSM3JLw1fkxQqxm5Ri/9Xg+Cf5AAMhlAAAAAAAAAAAAAAAAAAAAAAAAAAAAAAAAAAAAAAAAAAAB9PDV2/xa10bK1sc05fDHtS+yZZOahFyfcjHUqKnBzl3JYmq4XuaNiu+nYqy/qU26i2551Fm0/k0vkY9brLKw1almqLbCcov5PI31JLYjKeku7PQ7YrVFdmvBP9UezL/F/MjOSLpyuJqX99fuRDIV45XVSM/76/f9fwSIAJSTMAAAAAAAAAAAAAAAAAAAAAAAAAAAAAAAAAAAAA50I0pSjGvJqLfaklpNL2pZrP3Zlrd3RxZb2pq02K8Yyi+9U9qe/JrT2PwZrV7mnQWNR4ez/BqXN5RtknVeCf0b+yIcGhapnxvL/eNUz43l/vNXStpt/D6Glpux3nw+hnpf9Fd2aUq14zW5KnB+L7Uv8fqc9Uz43l/vLDDtywuCzxsUJaWTk5Sy0dJt78vdl9DQyjlKjUoOFKWLfr3HMyrlehVtnToyxb+j7vc+kSPSXditlkVqiu1Qmn+mXZl99H6FcdNtssLdSqWar6tSEov3SWRHratma0ankyK2ld29eFVeD/6YCDS9VNi4mr9IjVTYuJq/SJLtL2u18MnWnbLafBmaA0vVTYuJq/SJ12joyuyyRda0WypGMVm5NQUV72wsr2r1Jvgyqy7Zt4KT4MzgHrvSFgp1HC7JVJQX45pRbftSW5e/7HkOnF9pYnYjLtRTAALi4AAAAAAAAAAAAAAAAAAAAAAAAAAAHvue/LbcdTr7DUa3aUd8JL2SXf8A3PAC2UIzXZksUWThGcXGSxTNjwzjSxYgXVS/l1u+m363jB968N5Qn58jKUGpRbTTzT3Ne4vcMdI8qWVlvxtr8NZLOS+NLf3bURe+yO44zoa15dCG5RyDKGNS21ry8fbz+/qaMDjSq068VUoyUovdJPNP3NHIj3cRZrAAAAAEXinpDoXdpWS6cp1csnU2OnB+H5pL6f2M9C3qXE+zTWJs21rVuZ9iksX9vU+/f2JbDh6Gna5ZyazhTW2cv+l4syfEOJ7diKelaXlBPsU16ke75vxZ8212uvbpyr2qblOTzcntZ1Ewssm07b+T1y8+hPMnZIpWa7T/AJT8/L0AAOodkAAAAAAAAAAAAAAAAAAAAAAAAAAAAAAAAAAHruiwSvO0UrHH/UnFPwWe1/TMtlJRTk+5FspKEXJ9yNXwFd0rvsNLrM9KpnUa27FL1cs/DL6lEcadONKKpwWSikkvBbEcjzutUdWpKb8WeU3FV1qsqj8XiAeG033d9jqwsVorQjUnnoxb9m3b+XPuz3nuLHGUUm13mOUJRSbWGPcdFvsqt1KpZpNrThKOe5rNZZowa0UJ2acqNVZShJxkvFPJn6AMi6RLs9AtsqsF2a0VNe/dL7rP5neyHWwqSpPx18P34JN/jlx2asqL8Vjw/fgmAASsmwAAAAAAAAAAAAAAAAAAAAAAAAAAAAAAAAAAAALbouuzr7RUt0lspQyi/wDdPZs/Tn9SJNSwzabDhG7adovCajKtnU0d85Z+qor4UvBZ7cjmZUqSjbuENblq6nHyzVlG1dOCxlPUvz8FjKUYJym0klm29iSXtIHE/SPGnnZbjab/ABVmti+BPf37WTeJcZ23EL6tfy6K3U09/jN97+xPGjY5HUMJ19b8vD3Obk7IMYYVLnW/Lw9/P7epyq1aleTqVZOUnvbebfvbK7C/SDaLq0bLeWdSluUt9SG/d+ZeDI8HarW9OvDsTWK/e4kNxa0rinm6kcV9vQ32xW6zXlBWixzU4S3SW7/xkt0m3Z6VZY2uK20Z7fhnsf30TPLkv+3XBU66xT2Z9qD2wl8S/wCTTbsxHd2MqE7FJqFScJRlSe17Vvg/xL7rL5kZqWVSwrRrR1xT+PqQ+rk6rk24jXh/KCff4peOPt4mQg7LRRnZpyo1Fk4ycWvFPJnWSxPEnCeKxQABUqAAAAAAAAAAAAAAAAAAAAAAAAAAAAAAAAAE8j0W232i8Z9dapuTyyXsSW5RXcl7DzgpgscS3spvHDWAAVLgAAAcqVWdCSqUpNSi0008mmtzT7jiChTvO212qrbZytFd5yltk92byyzfi+86gAkksEEklggACpUAAAAAAAAAAAAAAAAAAAAAAAAAAAAAAAAAAAAAAAAAAAAAAAAAAAAAAAAAAAAAAAAAAAAAAAAAAAAAAAAAAAAAAAAAAAAAAAAAAAAAAAAAAAAAAAAAAAAA3fVphfg+ZW841aYX4PmVvOVAJDmaeyuB45pG830uZ9SX1aYX4PmVvONWmF+D5lbzlQBmaeyuA0jeb6XM+pL6tML8HzK3nGrTC/B8yt5yoAzNPZXAaRvN9LmfUl9WmF+D5lbzjVphfg+ZW85UAZmnsrgNI3m+lzPqS+rTC/B8yt5xq0wvwfMrecqAMzT2VwGkbzfS5n1JfVphfg+ZW841aYX4PmVvOVAGZp7K4DSN5vpcz6kvq0wvwfMrecatML8HzK3nKgDM09lcBpG830uZ9SX1aYX4PmVvONWmF+D5lbzlQBmaeyuA0jeb6XM+pL6tML8HzK3nGrTC/B8yt5yoAzNPZXAaRvN9LmfUl9WmF+D5lbzjVphfg+ZW85UAZmnsrgNI3m+lzPqS+rTC/B8yt5xq0wvwfMrecqAMzT2VwGkbzfS5n1JfVphfg+ZW85NWvDNxULZKwxsFPRjo5Qc7S6003FOpBqploRUpN5x3U3k3t0NNAzNPZXAaRvN9LmfUyqyXVhtUqFS0XfTm6lKnJ1IV6sKUZ1XWyUsqs1GnFUp6c9JuOWejvS7pXNhqz1XQr3WspV6MKclXrLs1FD1s55aSlLYk+13bdj0/IDM09lcBpG830uZ9TKZXdh2MVaP4QtDq83H0iqpaUvRZwSlKSil1ddZt/iTS2dp8qF14XdSp19ggoRVp0KarVpWicqMLLONNJ1EutfWVOwvyrxz1QDM09lcBpG830uZ9TMKF04ZtUlQo3R/MlGm4r0meg3NpN6UZvsdqLU0npJSy2x0TlXuTDNHrm7r/AKXpDy66s9ONH0lLbpLRblQnsyeSlHa82lpoGZp7K4DSN5vpcz6maQuXCrlWp1bsydGnVbXX1m5SpOMZKKcl2G29GffoT2LLI6q114WpKco3WpaGTejaa0k4qlVrycWnt7NOWj+bNeqaYrPSjN11COm4qLll2mlm0s/Ztf1OwZmnsrgNI3m+lzPqR134AwxbqaqysOi9KcZR62tJKVOUqcsnprOOlF5PJZrLYtx6dWmF+D5lbzlQBmaeyuA0jeb6XM+p/9k="/>
          <p:cNvSpPr>
            <a:spLocks noChangeAspect="1" noChangeArrowheads="1"/>
          </p:cNvSpPr>
          <p:nvPr/>
        </p:nvSpPr>
        <p:spPr bwMode="auto">
          <a:xfrm>
            <a:off x="63500" y="-852488"/>
            <a:ext cx="2543175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5" name="Picture 5" descr="http://www.olstars.com/images/flags/Big/vn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45" y="3950236"/>
            <a:ext cx="4361645" cy="2907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818" y="3968457"/>
            <a:ext cx="4307182" cy="2871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268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Viet Minh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chemeClr val="bg1"/>
                </a:solidFill>
              </a:rPr>
              <a:t>In 1941, the Viet Minh – a communist and nationalist liberation movement – emerged under the </a:t>
            </a:r>
            <a:r>
              <a:rPr lang="en-US" dirty="0" smtClean="0">
                <a:solidFill>
                  <a:schemeClr val="bg1"/>
                </a:solidFill>
              </a:rPr>
              <a:t>Ho </a:t>
            </a:r>
            <a:r>
              <a:rPr lang="en-US" dirty="0">
                <a:solidFill>
                  <a:schemeClr val="bg1"/>
                </a:solidFill>
              </a:rPr>
              <a:t>Chi Minh, who sought independence for Vietnam from France and the end of the Japanese occupation.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Following the military defeat of Japan in August 1945, the Viet Minh occupied Hanoi and proclaimed a provisional government, which asserted national independence on 2 September.</a:t>
            </a:r>
            <a:r>
              <a:rPr lang="en-US" baseline="30000" dirty="0" smtClean="0">
                <a:solidFill>
                  <a:schemeClr val="bg1"/>
                </a:solidFill>
                <a:hlinkClick r:id="rId2" action="ppaction://hlinkfile"/>
              </a:rPr>
              <a:t>[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60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84582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449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624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Ho Chi Minh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170" name="Picture 2" descr="File:Ho Chi Minh 1946 cropped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49372"/>
            <a:ext cx="3733800" cy="5017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3.bp.blogspot.com/_femhrxbNtS0/TVJ2P8KDpbI/AAAAAAAAJeI/x9aNFk4kVO0/s400/VO%2BNGUYEN%2BGIAP%2B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77169"/>
            <a:ext cx="3886200" cy="48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800600" y="304800"/>
            <a:ext cx="396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Vo Nguyen </a:t>
            </a:r>
            <a:r>
              <a:rPr lang="en-US" dirty="0" err="1" smtClean="0">
                <a:solidFill>
                  <a:schemeClr val="bg1"/>
                </a:solidFill>
              </a:rPr>
              <a:t>Giap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95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French Return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In the same </a:t>
            </a:r>
            <a:r>
              <a:rPr lang="en-US" dirty="0" smtClean="0">
                <a:solidFill>
                  <a:schemeClr val="bg1"/>
                </a:solidFill>
              </a:rPr>
              <a:t>year (1945), France sent troops to </a:t>
            </a:r>
            <a:r>
              <a:rPr lang="en-US" dirty="0">
                <a:solidFill>
                  <a:schemeClr val="bg1"/>
                </a:solidFill>
              </a:rPr>
              <a:t>pacify the Vietnamese liberation movement and to restore French colonial rule.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On </a:t>
            </a:r>
            <a:r>
              <a:rPr lang="en-US" dirty="0">
                <a:solidFill>
                  <a:schemeClr val="bg1"/>
                </a:solidFill>
              </a:rPr>
              <a:t>23 November 1946, French vessels bombarded the port city of </a:t>
            </a:r>
            <a:r>
              <a:rPr lang="en-US" dirty="0" smtClean="0">
                <a:solidFill>
                  <a:schemeClr val="bg1"/>
                </a:solidFill>
              </a:rPr>
              <a:t>Haiphong, </a:t>
            </a:r>
            <a:r>
              <a:rPr lang="en-US" dirty="0">
                <a:solidFill>
                  <a:schemeClr val="bg1"/>
                </a:solidFill>
              </a:rPr>
              <a:t>and the Viet Minh's guerrilla campaign against French forces began soon after.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bg1"/>
                </a:solidFill>
              </a:rPr>
              <a:t>resulting First Indochina War lasted until 20 July 1954.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80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2067"/>
            <a:ext cx="6324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U.S. Involvement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87134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U.S. supported the decolonization of Asian territory by European countries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However, the U.S. wanted France as an ally against the USSR in the Cold War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President Truman therefore decided to support French rule.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 U.S. contributed $2.6 billion in aid between 1950 and 1954.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396" y="152400"/>
            <a:ext cx="287655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758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helmo.gr/gallery2/d/48722-1/french+corsair.jpg?g2_GALLERYSID=TMP_SESSION_ID_DI_NOISSES_PM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" t="26329" r="1989" b="4555"/>
          <a:stretch/>
        </p:blipFill>
        <p:spPr bwMode="auto">
          <a:xfrm>
            <a:off x="13952" y="0"/>
            <a:ext cx="6996448" cy="2282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0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An American Corsair fighter used by the French</a:t>
            </a:r>
            <a:endParaRPr lang="en-US" dirty="0"/>
          </a:p>
        </p:txBody>
      </p:sp>
      <p:pic>
        <p:nvPicPr>
          <p:cNvPr id="1028" name="Picture 4" descr="http://www.history.army.mil/books/Vietnam/mounted/images-full/F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45" r="23578" b="19919"/>
          <a:stretch/>
        </p:blipFill>
        <p:spPr bwMode="auto">
          <a:xfrm>
            <a:off x="3204878" y="2829163"/>
            <a:ext cx="5914437" cy="402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46383" y="2933726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American M24 tank used by the French</a:t>
            </a:r>
            <a:endParaRPr lang="en-US" dirty="0"/>
          </a:p>
        </p:txBody>
      </p:sp>
      <p:pic>
        <p:nvPicPr>
          <p:cNvPr id="1030" name="Picture 6" descr="http://i86.servimg.com/u/f86/10/06/91/80/choc2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2" y="2282284"/>
            <a:ext cx="2743200" cy="453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14980" y="2241618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French paratrooper with an American Thompson submachine gun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34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Vietminh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/>
                </a:solidFill>
              </a:rPr>
              <a:t>Troops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194" name="Picture 2" descr="http://indochine54.free.fr/photos/vmgrou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71223"/>
            <a:ext cx="6858000" cy="482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350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Dien</a:t>
            </a:r>
            <a:r>
              <a:rPr lang="en-US" dirty="0" smtClean="0">
                <a:solidFill>
                  <a:schemeClr val="bg1"/>
                </a:solidFill>
              </a:rPr>
              <a:t> Bien </a:t>
            </a:r>
            <a:r>
              <a:rPr lang="en-US" dirty="0" err="1" smtClean="0">
                <a:solidFill>
                  <a:schemeClr val="bg1"/>
                </a:solidFill>
              </a:rPr>
              <a:t>Phu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French established a major base in the mountains of North Vietnam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 Viet Minh, led by General </a:t>
            </a:r>
            <a:r>
              <a:rPr lang="en-US" dirty="0" err="1" smtClean="0">
                <a:solidFill>
                  <a:schemeClr val="bg1"/>
                </a:solidFill>
              </a:rPr>
              <a:t>Giap</a:t>
            </a:r>
            <a:r>
              <a:rPr lang="en-US" dirty="0" smtClean="0">
                <a:solidFill>
                  <a:schemeClr val="bg1"/>
                </a:solidFill>
              </a:rPr>
              <a:t>, surrounded the French garrison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 siege lasted 55 days, with the French suffering over 15,000 casualties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 French were forced to surrender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 next day, France sued for peace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21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dn.dipity.com/uploads/events/7890333f3763ae7ede587e3bc1c4650c_1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438"/>
            <a:ext cx="9144000" cy="6033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0398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French paratroopers dropping into the valley at </a:t>
            </a:r>
            <a:r>
              <a:rPr lang="en-US" b="1" dirty="0" err="1" smtClean="0">
                <a:solidFill>
                  <a:schemeClr val="bg1"/>
                </a:solidFill>
              </a:rPr>
              <a:t>Dien</a:t>
            </a:r>
            <a:r>
              <a:rPr lang="en-US" b="1" dirty="0" smtClean="0">
                <a:solidFill>
                  <a:schemeClr val="bg1"/>
                </a:solidFill>
              </a:rPr>
              <a:t> Bien </a:t>
            </a:r>
            <a:r>
              <a:rPr lang="en-US" b="1" dirty="0" err="1" smtClean="0">
                <a:solidFill>
                  <a:schemeClr val="bg1"/>
                </a:solidFill>
              </a:rPr>
              <a:t>Phu</a:t>
            </a:r>
            <a:r>
              <a:rPr lang="en-US" b="1" dirty="0" smtClean="0">
                <a:solidFill>
                  <a:schemeClr val="bg1"/>
                </a:solidFill>
              </a:rPr>
              <a:t>.  The hills that were later occupied by the Viet Minh and their artillery are visible in back.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7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athannay.files.wordpress.com/2011/03/picnik-coll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67600" cy="690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467600" y="381000"/>
            <a:ext cx="1676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Left: Map of Indochina, showing position of </a:t>
            </a:r>
            <a:r>
              <a:rPr lang="en-US" b="1" dirty="0" err="1" smtClean="0">
                <a:solidFill>
                  <a:schemeClr val="bg1"/>
                </a:solidFill>
              </a:rPr>
              <a:t>Dien</a:t>
            </a:r>
            <a:r>
              <a:rPr lang="en-US" b="1" dirty="0" smtClean="0">
                <a:solidFill>
                  <a:schemeClr val="bg1"/>
                </a:solidFill>
              </a:rPr>
              <a:t> Bien </a:t>
            </a:r>
            <a:r>
              <a:rPr lang="en-US" b="1" dirty="0" err="1" smtClean="0">
                <a:solidFill>
                  <a:schemeClr val="bg1"/>
                </a:solidFill>
              </a:rPr>
              <a:t>Phu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67600" y="2819400"/>
            <a:ext cx="1676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Right: Map of French positions at </a:t>
            </a:r>
            <a:r>
              <a:rPr lang="en-US" b="1" dirty="0" err="1" smtClean="0">
                <a:solidFill>
                  <a:schemeClr val="bg1"/>
                </a:solidFill>
              </a:rPr>
              <a:t>Dien</a:t>
            </a:r>
            <a:r>
              <a:rPr lang="en-US" b="1" dirty="0" smtClean="0">
                <a:solidFill>
                  <a:schemeClr val="bg1"/>
                </a:solidFill>
              </a:rPr>
              <a:t> Bien </a:t>
            </a:r>
            <a:r>
              <a:rPr lang="en-US" b="1" dirty="0" err="1" smtClean="0">
                <a:solidFill>
                  <a:schemeClr val="bg1"/>
                </a:solidFill>
              </a:rPr>
              <a:t>Phu</a:t>
            </a:r>
            <a:endParaRPr lang="en-US" b="1" dirty="0">
              <a:solidFill>
                <a:schemeClr val="bg1"/>
              </a:solidFill>
            </a:endParaRPr>
          </a:p>
          <a:p>
            <a:pPr algn="ctr"/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Note: Each French outpost was named after a woman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74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8006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History of Vietnam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244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Ruled by China from 111 BC until the early 10</a:t>
            </a:r>
            <a:r>
              <a:rPr 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 century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Independent from 938 AD until the mid 1800’s when it was colonized by France along with the rest of  Indochina (Laos, Cambodia)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French rule was very harsh</a:t>
            </a:r>
          </a:p>
          <a:p>
            <a:endParaRPr lang="en-US" dirty="0"/>
          </a:p>
        </p:txBody>
      </p:sp>
      <p:pic>
        <p:nvPicPr>
          <p:cNvPr id="2050" name="Picture 2" descr="http://salutevietnam.com/images/vietnam-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76200"/>
            <a:ext cx="3982038" cy="6751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90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531180" cy="6922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771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upload.wikimedia.org/wikipedia/commons/2/24/Dien_Bien_Phu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6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831" y="622347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French troops under siege.  Note plane in background.  Viet Minh field artillery and anti-aircraft artillery soon rendered the airstrip inoperable.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88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2.bp.blogspot.com/_zJUIA9uDKxI/Rl1XMZeFasI/AAAAAAAAEb4/TvUAjJX16hg/s400/ar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4" y="-3112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71600" y="5105400"/>
            <a:ext cx="6629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Some of the Viet Minh artillery manhandled through the mountains to </a:t>
            </a:r>
            <a:r>
              <a:rPr lang="en-US" sz="2400" b="1" dirty="0" err="1" smtClean="0">
                <a:solidFill>
                  <a:schemeClr val="bg1"/>
                </a:solidFill>
              </a:rPr>
              <a:t>Dien</a:t>
            </a:r>
            <a:r>
              <a:rPr lang="en-US" sz="2400" b="1" dirty="0" smtClean="0">
                <a:solidFill>
                  <a:schemeClr val="bg1"/>
                </a:solidFill>
              </a:rPr>
              <a:t> Bien </a:t>
            </a:r>
            <a:r>
              <a:rPr lang="en-US" sz="2400" b="1" dirty="0" err="1" smtClean="0">
                <a:solidFill>
                  <a:schemeClr val="bg1"/>
                </a:solidFill>
              </a:rPr>
              <a:t>Phu</a:t>
            </a:r>
            <a:r>
              <a:rPr lang="en-US" sz="2400" b="1" dirty="0" smtClean="0">
                <a:solidFill>
                  <a:schemeClr val="bg1"/>
                </a:solidFill>
              </a:rPr>
              <a:t> by General </a:t>
            </a:r>
            <a:r>
              <a:rPr lang="en-US" sz="2400" b="1" dirty="0" err="1" smtClean="0">
                <a:solidFill>
                  <a:schemeClr val="bg1"/>
                </a:solidFill>
              </a:rPr>
              <a:t>Giap’s</a:t>
            </a:r>
            <a:r>
              <a:rPr lang="en-US" sz="2400" b="1" dirty="0" smtClean="0">
                <a:solidFill>
                  <a:schemeClr val="bg1"/>
                </a:solidFill>
              </a:rPr>
              <a:t> soldiers on display at a museum in </a:t>
            </a:r>
            <a:r>
              <a:rPr lang="en-US" sz="2400" b="1" dirty="0" err="1" smtClean="0">
                <a:solidFill>
                  <a:schemeClr val="bg1"/>
                </a:solidFill>
              </a:rPr>
              <a:t>Dien</a:t>
            </a:r>
            <a:r>
              <a:rPr lang="en-US" sz="2400" b="1" dirty="0" smtClean="0">
                <a:solidFill>
                  <a:schemeClr val="bg1"/>
                </a:solidFill>
              </a:rPr>
              <a:t> Bien </a:t>
            </a:r>
            <a:r>
              <a:rPr lang="en-US" sz="2400" b="1" dirty="0" err="1" smtClean="0">
                <a:solidFill>
                  <a:schemeClr val="bg1"/>
                </a:solidFill>
              </a:rPr>
              <a:t>Phu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87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http://cdn.dipity.com/uploads/events/6f707088d9f1fd7eda7c6558e25cc943_1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88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desmond.imageshack.us/Himg379/scaled.php?server=379&amp;filename=3585533nq2.jpg&amp;res=medi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540766"/>
            <a:ext cx="4876800" cy="327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91200" y="381000"/>
            <a:ext cx="2971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Victorious Viet Minh troops hoist their flag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4800600"/>
            <a:ext cx="358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French troops march into captivity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60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Geneva Accords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bg1"/>
                </a:solidFill>
              </a:rPr>
              <a:t>French </a:t>
            </a:r>
            <a:r>
              <a:rPr lang="en-US" dirty="0" smtClean="0">
                <a:solidFill>
                  <a:schemeClr val="bg1"/>
                </a:solidFill>
              </a:rPr>
              <a:t>setback </a:t>
            </a:r>
            <a:r>
              <a:rPr lang="en-US" dirty="0">
                <a:solidFill>
                  <a:schemeClr val="bg1"/>
                </a:solidFill>
              </a:rPr>
              <a:t>at the Siege of </a:t>
            </a:r>
            <a:r>
              <a:rPr lang="en-US" dirty="0" err="1">
                <a:solidFill>
                  <a:schemeClr val="bg1"/>
                </a:solidFill>
              </a:rPr>
              <a:t>Dien</a:t>
            </a:r>
            <a:r>
              <a:rPr lang="en-US" dirty="0">
                <a:solidFill>
                  <a:schemeClr val="bg1"/>
                </a:solidFill>
              </a:rPr>
              <a:t> Bien </a:t>
            </a:r>
            <a:r>
              <a:rPr lang="en-US" dirty="0" err="1" smtClean="0">
                <a:solidFill>
                  <a:schemeClr val="bg1"/>
                </a:solidFill>
              </a:rPr>
              <a:t>Phu</a:t>
            </a:r>
            <a:r>
              <a:rPr lang="en-US" dirty="0" smtClean="0">
                <a:solidFill>
                  <a:schemeClr val="bg1"/>
                </a:solidFill>
              </a:rPr>
              <a:t> allowed </a:t>
            </a:r>
            <a:r>
              <a:rPr lang="en-US" dirty="0">
                <a:solidFill>
                  <a:schemeClr val="bg1"/>
                </a:solidFill>
              </a:rPr>
              <a:t>Ho Chi Minh to negotiate a ceasefire from a favorable position at the Geneva Conference of 1954.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bg1"/>
                </a:solidFill>
              </a:rPr>
              <a:t>colonial administration ended and French Indochina was </a:t>
            </a:r>
            <a:r>
              <a:rPr lang="en-US" dirty="0" smtClean="0">
                <a:solidFill>
                  <a:schemeClr val="bg1"/>
                </a:solidFill>
              </a:rPr>
              <a:t>separated at the 17th </a:t>
            </a:r>
            <a:r>
              <a:rPr lang="en-US" dirty="0">
                <a:solidFill>
                  <a:schemeClr val="bg1"/>
                </a:solidFill>
              </a:rPr>
              <a:t>parallel </a:t>
            </a:r>
            <a:r>
              <a:rPr lang="en-US" dirty="0" smtClean="0">
                <a:solidFill>
                  <a:schemeClr val="bg1"/>
                </a:solidFill>
              </a:rPr>
              <a:t>by </a:t>
            </a:r>
            <a:r>
              <a:rPr lang="en-US" dirty="0">
                <a:solidFill>
                  <a:schemeClr val="bg1"/>
                </a:solidFill>
              </a:rPr>
              <a:t>the Vietnamese Demilitarized Zone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Communists controlled North Vietnam, and a government friendly to the US was established in South Vietnam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45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Gen-common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62000"/>
            <a:ext cx="7067550" cy="542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5240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The Geneva Conference, 1954</a:t>
            </a:r>
            <a:endParaRPr lang="en-US" sz="3200" b="1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7194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90500"/>
            <a:ext cx="61722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SEATO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 1954, the US and seven other countries formed the Southeast Asia Treaty Organization (SEATO) to stop the spread of communism in Southeast Asia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 US was thus able to provide economic and military aid to South Vietnam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28600"/>
            <a:ext cx="28575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823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Partition of Vietnam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The partition of Vietnam, with Ho Chi Minh's Democratic Republic of Vietnam in North Vietnam, and Emperor </a:t>
            </a:r>
            <a:r>
              <a:rPr lang="en-US" dirty="0" err="1">
                <a:solidFill>
                  <a:schemeClr val="bg1"/>
                </a:solidFill>
              </a:rPr>
              <a:t>B</a:t>
            </a:r>
            <a:r>
              <a:rPr lang="en-US" dirty="0" err="1" smtClean="0">
                <a:solidFill>
                  <a:schemeClr val="bg1"/>
                </a:solidFill>
              </a:rPr>
              <a:t>ao</a:t>
            </a:r>
            <a:r>
              <a:rPr lang="en-US" dirty="0" smtClean="0">
                <a:solidFill>
                  <a:schemeClr val="bg1"/>
                </a:solidFill>
              </a:rPr>
              <a:t> Dai’s State </a:t>
            </a:r>
            <a:r>
              <a:rPr lang="en-US" dirty="0">
                <a:solidFill>
                  <a:schemeClr val="bg1"/>
                </a:solidFill>
              </a:rPr>
              <a:t>of Vietnam in South Vietnam, was not intended to be </a:t>
            </a:r>
            <a:r>
              <a:rPr lang="en-US" dirty="0" smtClean="0">
                <a:solidFill>
                  <a:schemeClr val="bg1"/>
                </a:solidFill>
              </a:rPr>
              <a:t>permanent.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However</a:t>
            </a:r>
            <a:r>
              <a:rPr lang="en-US" dirty="0">
                <a:solidFill>
                  <a:schemeClr val="bg1"/>
                </a:solidFill>
              </a:rPr>
              <a:t>, in 1955, the State of Vietnam's Prime Minister, Ngo </a:t>
            </a:r>
            <a:r>
              <a:rPr lang="en-US" dirty="0" err="1">
                <a:solidFill>
                  <a:schemeClr val="bg1"/>
                </a:solidFill>
              </a:rPr>
              <a:t>Dinh</a:t>
            </a:r>
            <a:r>
              <a:rPr lang="en-US" dirty="0">
                <a:solidFill>
                  <a:schemeClr val="bg1"/>
                </a:solidFill>
              </a:rPr>
              <a:t> Diem, </a:t>
            </a:r>
            <a:r>
              <a:rPr lang="en-US" dirty="0" smtClean="0">
                <a:solidFill>
                  <a:schemeClr val="bg1"/>
                </a:solidFill>
              </a:rPr>
              <a:t>overthrew </a:t>
            </a:r>
            <a:r>
              <a:rPr lang="en-US" dirty="0" err="1">
                <a:solidFill>
                  <a:schemeClr val="bg1"/>
                </a:solidFill>
              </a:rPr>
              <a:t>Bảo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Đại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and </a:t>
            </a:r>
            <a:r>
              <a:rPr lang="en-US" dirty="0">
                <a:solidFill>
                  <a:schemeClr val="bg1"/>
                </a:solidFill>
              </a:rPr>
              <a:t>proclaimed himself president of the Republic of Vietnam.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The Geneva Accords </a:t>
            </a:r>
            <a:r>
              <a:rPr lang="en-US" dirty="0">
                <a:solidFill>
                  <a:schemeClr val="bg1"/>
                </a:solidFill>
              </a:rPr>
              <a:t>mandated nationwide elections by 1956, which Diem refused to hold, despite repeated calls from the North for talks to discuss elections.</a:t>
            </a:r>
          </a:p>
        </p:txBody>
      </p:sp>
    </p:spTree>
    <p:extLst>
      <p:ext uri="{BB962C8B-B14F-4D97-AF65-F5344CB8AC3E}">
        <p14:creationId xmlns:p14="http://schemas.microsoft.com/office/powerpoint/2010/main" val="163353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historyplace.com/unitedstates/vietnam/vietnam-ma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87700" cy="687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www.army.mil/cmh-pg/books/vietnam/airmobility/map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455" y="-14555"/>
            <a:ext cx="4051300" cy="690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43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052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chemeClr val="bg1"/>
                </a:solidFill>
              </a:rPr>
              <a:t>Bao</a:t>
            </a:r>
            <a:r>
              <a:rPr lang="en-US" b="1" dirty="0" smtClean="0">
                <a:solidFill>
                  <a:schemeClr val="bg1"/>
                </a:solidFill>
              </a:rPr>
              <a:t> Dai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9218" name="Picture 2" descr="http://freepages.genealogy.rootsweb.ancestry.com/~royalty/pix/puy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52600"/>
            <a:ext cx="2714625" cy="447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freedomforvietnam.files.wordpress.com/2010/11/chisingodinhdie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366837"/>
            <a:ext cx="4371975" cy="524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190999" y="609600"/>
            <a:ext cx="43719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Ngo </a:t>
            </a:r>
            <a:r>
              <a:rPr lang="en-US" sz="4000" b="1" dirty="0" err="1">
                <a:solidFill>
                  <a:schemeClr val="bg1"/>
                </a:solidFill>
              </a:rPr>
              <a:t>Dinh</a:t>
            </a:r>
            <a:r>
              <a:rPr lang="en-US" sz="4000" b="1" dirty="0">
                <a:solidFill>
                  <a:schemeClr val="bg1"/>
                </a:solidFill>
              </a:rPr>
              <a:t> Diem</a:t>
            </a:r>
          </a:p>
        </p:txBody>
      </p:sp>
    </p:spTree>
    <p:extLst>
      <p:ext uri="{BB962C8B-B14F-4D97-AF65-F5344CB8AC3E}">
        <p14:creationId xmlns:p14="http://schemas.microsoft.com/office/powerpoint/2010/main" val="295923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532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French Rule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The French administration imposed significant political and cultural changes on Vietnamese society.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A </a:t>
            </a:r>
            <a:r>
              <a:rPr lang="en-US" dirty="0">
                <a:solidFill>
                  <a:schemeClr val="bg1"/>
                </a:solidFill>
              </a:rPr>
              <a:t>Western-style system of modern education was developed, and Roman Catholicism was propagated widely in Vietnamese society.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Most </a:t>
            </a:r>
            <a:r>
              <a:rPr lang="en-US" dirty="0">
                <a:solidFill>
                  <a:schemeClr val="bg1"/>
                </a:solidFill>
              </a:rPr>
              <a:t>of the French settlers in Indochina were concentrated in </a:t>
            </a:r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bg1"/>
                </a:solidFill>
              </a:rPr>
              <a:t>southern third of Vietnam </a:t>
            </a:r>
            <a:r>
              <a:rPr lang="en-US" dirty="0" smtClean="0">
                <a:solidFill>
                  <a:schemeClr val="bg1"/>
                </a:solidFill>
              </a:rPr>
              <a:t>based </a:t>
            </a:r>
            <a:r>
              <a:rPr lang="en-US" dirty="0">
                <a:solidFill>
                  <a:schemeClr val="bg1"/>
                </a:solidFill>
              </a:rPr>
              <a:t>around the city of Saigon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7910"/>
            <a:ext cx="2719387" cy="20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633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Opposition to Diem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1957saw the establishment of the </a:t>
            </a:r>
            <a:r>
              <a:rPr lang="en-US" dirty="0">
                <a:solidFill>
                  <a:schemeClr val="bg1"/>
                </a:solidFill>
              </a:rPr>
              <a:t>N</a:t>
            </a:r>
            <a:r>
              <a:rPr lang="en-US" dirty="0" smtClean="0">
                <a:solidFill>
                  <a:schemeClr val="bg1"/>
                </a:solidFill>
              </a:rPr>
              <a:t>ational Liberation Front (NLF), a communist organization dedicated to a united Vietnam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NLF guerilla fighter was known as Vietcong, or VC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Diem, a Roman-Catholic, signed anti-Buddhist legislation that angered Buddhists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48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45.tinypic.com/av0f4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20" y="1447800"/>
            <a:ext cx="3800475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upload.wikimedia.org/wikipedia/commons/d/d0/Viet_Cong_soldier_DD-ST-99-0429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94"/>
          <a:stretch/>
        </p:blipFill>
        <p:spPr bwMode="auto">
          <a:xfrm>
            <a:off x="3978496" y="0"/>
            <a:ext cx="3124200" cy="335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onfinite.com/libraries/1453456/a6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93" t="40326" r="19718"/>
          <a:stretch/>
        </p:blipFill>
        <p:spPr bwMode="auto">
          <a:xfrm>
            <a:off x="5022758" y="3190949"/>
            <a:ext cx="4095483" cy="366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3220" y="502483"/>
            <a:ext cx="3978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Vietcong guerillas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07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Buddhist monk </a:t>
            </a:r>
            <a:r>
              <a:rPr lang="en-US" sz="2200" dirty="0" err="1">
                <a:solidFill>
                  <a:schemeClr val="bg1"/>
                </a:solidFill>
              </a:rPr>
              <a:t>Thich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Quang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Duc</a:t>
            </a:r>
            <a:r>
              <a:rPr lang="en-US" sz="2200" dirty="0" smtClean="0">
                <a:solidFill>
                  <a:schemeClr val="bg1"/>
                </a:solidFill>
              </a:rPr>
              <a:t> burned </a:t>
            </a:r>
            <a:r>
              <a:rPr lang="en-US" sz="2200" dirty="0">
                <a:solidFill>
                  <a:schemeClr val="bg1"/>
                </a:solidFill>
              </a:rPr>
              <a:t>himself to </a:t>
            </a:r>
            <a:r>
              <a:rPr lang="en-US" sz="2200" dirty="0" smtClean="0">
                <a:solidFill>
                  <a:schemeClr val="bg1"/>
                </a:solidFill>
              </a:rPr>
              <a:t>death at </a:t>
            </a:r>
            <a:r>
              <a:rPr lang="en-US" sz="2200" dirty="0">
                <a:solidFill>
                  <a:schemeClr val="bg1"/>
                </a:solidFill>
              </a:rPr>
              <a:t>a busy intersection in downtown Saigon to protest </a:t>
            </a:r>
            <a:r>
              <a:rPr lang="en-US" sz="2200" dirty="0" smtClean="0">
                <a:solidFill>
                  <a:schemeClr val="bg1"/>
                </a:solidFill>
              </a:rPr>
              <a:t>against </a:t>
            </a:r>
            <a:r>
              <a:rPr lang="en-US" sz="2200" dirty="0">
                <a:solidFill>
                  <a:schemeClr val="bg1"/>
                </a:solidFill>
              </a:rPr>
              <a:t>the persecution of Buddhists by the government of South </a:t>
            </a:r>
            <a:r>
              <a:rPr lang="en-US" sz="2200" dirty="0" smtClean="0">
                <a:solidFill>
                  <a:schemeClr val="bg1"/>
                </a:solidFill>
              </a:rPr>
              <a:t>Vietnamese </a:t>
            </a:r>
            <a:r>
              <a:rPr lang="en-US" sz="2200" dirty="0">
                <a:solidFill>
                  <a:schemeClr val="bg1"/>
                </a:solidFill>
              </a:rPr>
              <a:t>President Ngo </a:t>
            </a:r>
            <a:r>
              <a:rPr lang="en-US" sz="2200" dirty="0" err="1">
                <a:solidFill>
                  <a:schemeClr val="bg1"/>
                </a:solidFill>
              </a:rPr>
              <a:t>Dinh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smtClean="0">
                <a:solidFill>
                  <a:schemeClr val="bg1"/>
                </a:solidFill>
              </a:rPr>
              <a:t>Diem in 1963 </a:t>
            </a:r>
            <a:r>
              <a:rPr lang="en-US" sz="1600" dirty="0">
                <a:solidFill>
                  <a:schemeClr val="bg1"/>
                </a:solidFill>
              </a:rPr>
              <a:t/>
            </a:r>
            <a:br>
              <a:rPr lang="en-US" sz="1600" dirty="0">
                <a:solidFill>
                  <a:schemeClr val="bg1"/>
                </a:solidFill>
              </a:rPr>
            </a:b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1266" name="Picture 2" descr="http://pdxretro.com/wp-content/uploads/2011/06/buddhist-mon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94" y="1524000"/>
            <a:ext cx="7924800" cy="513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25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U.S. Involvement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 1961, President Kennedy sent Special Forces (Green Berets) to advise the South Vietnamese Army (ARVN)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By 1963, more than 15,000 U.S. advisers were in Vietnam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79"/>
          <a:stretch/>
        </p:blipFill>
        <p:spPr bwMode="auto">
          <a:xfrm>
            <a:off x="4386330" y="1752600"/>
            <a:ext cx="4641761" cy="3696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437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Overthrow of Diem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Opposition to Diem continued to grow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 U.S. became aware of a plot to overthrow Diem by the military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President Kennedy chose to allow the coup to happen rather than help Diem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President </a:t>
            </a:r>
            <a:r>
              <a:rPr lang="en-US" dirty="0">
                <a:solidFill>
                  <a:schemeClr val="bg1"/>
                </a:solidFill>
              </a:rPr>
              <a:t>Diem was overthrown and executed, along with his brother, on 2 November 1963.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Diem </a:t>
            </a:r>
            <a:r>
              <a:rPr lang="en-US" dirty="0">
                <a:solidFill>
                  <a:schemeClr val="bg1"/>
                </a:solidFill>
              </a:rPr>
              <a:t>was followed by a series of corrupt military regimes that often lasted only months before being toppled by other military officers.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With </a:t>
            </a:r>
            <a:r>
              <a:rPr lang="en-US" dirty="0">
                <a:solidFill>
                  <a:schemeClr val="bg1"/>
                </a:solidFill>
              </a:rPr>
              <a:t>South Vietnam paralyzed by instability, the communists began to gain ground</a:t>
            </a:r>
          </a:p>
        </p:txBody>
      </p:sp>
    </p:spTree>
    <p:extLst>
      <p:ext uri="{BB962C8B-B14F-4D97-AF65-F5344CB8AC3E}">
        <p14:creationId xmlns:p14="http://schemas.microsoft.com/office/powerpoint/2010/main" val="284327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Diem assassinated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42" name="Picture 2" descr="http://2.bp.blogspot.com/_Y9-xi5n9m3E/TC2U0-O3n0I/AAAAAAAAGdE/8uUPP-wZUlE/s1600/Diem_de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76400"/>
            <a:ext cx="5886450" cy="472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86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Tonkin Gulf Incident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58" y="914400"/>
            <a:ext cx="9118242" cy="2743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On August 2, 1964, North Vietnamese gunboats attacked the American destroyer </a:t>
            </a:r>
            <a:r>
              <a:rPr lang="en-US" i="1" dirty="0" smtClean="0">
                <a:solidFill>
                  <a:schemeClr val="bg1"/>
                </a:solidFill>
              </a:rPr>
              <a:t>USS Maddox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This incident prompted President Johnson to order airstrikes on North Vietnam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He also asked Congress to authorize the use of force to defend U.S. troops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5" t="6888" b="22132"/>
          <a:stretch/>
        </p:blipFill>
        <p:spPr bwMode="auto">
          <a:xfrm>
            <a:off x="3962400" y="3712591"/>
            <a:ext cx="5181600" cy="3137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291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Tonkin Gulf Resolution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Congress passed the Tonkin Gulf Resolution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This allowed the President to use military force without declaring war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President Johnson was now able to escalate the war without going back to Congress for a formal declaration of war.</a:t>
            </a:r>
          </a:p>
        </p:txBody>
      </p:sp>
    </p:spTree>
    <p:extLst>
      <p:ext uri="{BB962C8B-B14F-4D97-AF65-F5344CB8AC3E}">
        <p14:creationId xmlns:p14="http://schemas.microsoft.com/office/powerpoint/2010/main" val="295167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Notre Dame </a:t>
            </a:r>
            <a:r>
              <a:rPr lang="en-US" dirty="0" smtClean="0">
                <a:solidFill>
                  <a:schemeClr val="bg1"/>
                </a:solidFill>
              </a:rPr>
              <a:t>Cathedral, Saigon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74" name="Picture 2" descr="http://bestcoolasia.com/wp-content/uploads/2012/01/Vietnam-Saigon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09731"/>
            <a:ext cx="7010400" cy="525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17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Hotel Continental, Saigon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098" name="Picture 2" descr="http://tftravel.vn/upload/hotel_12713033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74254"/>
            <a:ext cx="6781800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991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067800" cy="7159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French Colonial Villa, Phnom Penh, Cambodia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5122" name="Picture 2" descr="File:Colonial Villa on Street 108 Phnom Penh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906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931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www.quanloi.org/abattery14oneandonesite/rubberplantations/images/QuanLoi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86058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147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0968"/>
            <a:ext cx="71628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Vietnamese Nationalism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959402" cy="45259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Developing a plantation economy to promote the export of tobacco, indigo, tea and coffee, the French largely ignored increasing calls for Vietnamese self-government and civil rights. </a:t>
            </a:r>
          </a:p>
          <a:p>
            <a:r>
              <a:rPr lang="en-US" dirty="0">
                <a:solidFill>
                  <a:schemeClr val="bg1"/>
                </a:solidFill>
              </a:rPr>
              <a:t>A nationalist political movement soon emerged, with leaders such as Ho Chi Minh fighting or calling for independence.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931267"/>
            <a:ext cx="238125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4" r="15232"/>
          <a:stretch/>
        </p:blipFill>
        <p:spPr bwMode="auto">
          <a:xfrm>
            <a:off x="5410200" y="4495800"/>
            <a:ext cx="2907432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39664"/>
            <a:ext cx="16002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399" y="5006394"/>
            <a:ext cx="2038801" cy="1765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079" y="0"/>
            <a:ext cx="2118921" cy="140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858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92245"/>
            <a:ext cx="69342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Japanese Occupation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The French maintained control of their colonies until World War II, when the war in the Pacific led to the Japanese invasion of French Indochina in 1941.</a:t>
            </a:r>
          </a:p>
          <a:p>
            <a:r>
              <a:rPr lang="en-US" dirty="0">
                <a:solidFill>
                  <a:schemeClr val="bg1"/>
                </a:solidFill>
              </a:rPr>
              <a:t>With the defeat of France in Europe in 1940, the French </a:t>
            </a:r>
            <a:r>
              <a:rPr lang="en-US" dirty="0" smtClean="0">
                <a:solidFill>
                  <a:schemeClr val="bg1"/>
                </a:solidFill>
              </a:rPr>
              <a:t>were forced </a:t>
            </a:r>
            <a:r>
              <a:rPr lang="en-US" dirty="0">
                <a:solidFill>
                  <a:schemeClr val="bg1"/>
                </a:solidFill>
              </a:rPr>
              <a:t>to surrender control of French Indochina to </a:t>
            </a:r>
            <a:r>
              <a:rPr lang="en-US" dirty="0" smtClean="0">
                <a:solidFill>
                  <a:schemeClr val="bg1"/>
                </a:solidFill>
              </a:rPr>
              <a:t>Japan</a:t>
            </a:r>
            <a:r>
              <a:rPr lang="en-US" dirty="0">
                <a:solidFill>
                  <a:schemeClr val="bg1"/>
                </a:solidFill>
              </a:rPr>
              <a:t>.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bg1"/>
                </a:solidFill>
              </a:rPr>
              <a:t>natural resources of Vietnam were exploited for the purposes of the Japanese Empire's military </a:t>
            </a:r>
            <a:r>
              <a:rPr lang="en-US" dirty="0" smtClean="0">
                <a:solidFill>
                  <a:schemeClr val="bg1"/>
                </a:solidFill>
              </a:rPr>
              <a:t>campaigns.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52400"/>
            <a:ext cx="2200275" cy="1422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567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1142</Words>
  <Application>Microsoft Office PowerPoint</Application>
  <PresentationFormat>On-screen Show (4:3)</PresentationFormat>
  <Paragraphs>91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Arial</vt:lpstr>
      <vt:lpstr>Calibri</vt:lpstr>
      <vt:lpstr>Office Theme</vt:lpstr>
      <vt:lpstr> Origins of the Vietnam War</vt:lpstr>
      <vt:lpstr>History of Vietnam</vt:lpstr>
      <vt:lpstr>French Rule</vt:lpstr>
      <vt:lpstr>Notre Dame Cathedral, Saigon</vt:lpstr>
      <vt:lpstr>Hotel Continental, Saigon</vt:lpstr>
      <vt:lpstr>French Colonial Villa, Phnom Penh, Cambodia</vt:lpstr>
      <vt:lpstr>PowerPoint Presentation</vt:lpstr>
      <vt:lpstr>Vietnamese Nationalism </vt:lpstr>
      <vt:lpstr>Japanese Occupation</vt:lpstr>
      <vt:lpstr>The Viet Minh</vt:lpstr>
      <vt:lpstr>PowerPoint Presentation</vt:lpstr>
      <vt:lpstr>Ho Chi Minh</vt:lpstr>
      <vt:lpstr>The French Return</vt:lpstr>
      <vt:lpstr>U.S. Involvement</vt:lpstr>
      <vt:lpstr>PowerPoint Presentation</vt:lpstr>
      <vt:lpstr>Vietminh Troops</vt:lpstr>
      <vt:lpstr>Dien Bien Phu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Geneva Accords</vt:lpstr>
      <vt:lpstr>PowerPoint Presentation</vt:lpstr>
      <vt:lpstr>SEATO</vt:lpstr>
      <vt:lpstr>Partition of Vietnam</vt:lpstr>
      <vt:lpstr>PowerPoint Presentation</vt:lpstr>
      <vt:lpstr>Bao Dai</vt:lpstr>
      <vt:lpstr>Opposition to Diem</vt:lpstr>
      <vt:lpstr>PowerPoint Presentation</vt:lpstr>
      <vt:lpstr>Buddhist monk Thich Quang Duc burned himself to death at a busy intersection in downtown Saigon to protest against the persecution of Buddhists by the government of South Vietnamese President Ngo Dinh Diem in 1963  </vt:lpstr>
      <vt:lpstr>U.S. Involvement</vt:lpstr>
      <vt:lpstr>Overthrow of Diem</vt:lpstr>
      <vt:lpstr>Diem assassinated</vt:lpstr>
      <vt:lpstr>Tonkin Gulf Incident</vt:lpstr>
      <vt:lpstr>Tonkin Gulf Resolution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Ostrowski.Alex</dc:creator>
  <cp:lastModifiedBy>Lelko, Garrett</cp:lastModifiedBy>
  <cp:revision>30</cp:revision>
  <dcterms:created xsi:type="dcterms:W3CDTF">2012-02-06T19:54:44Z</dcterms:created>
  <dcterms:modified xsi:type="dcterms:W3CDTF">2017-05-02T14:50:39Z</dcterms:modified>
</cp:coreProperties>
</file>