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5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4CE9443-186A-41F2-858C-04FBC2B4CF48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4CE9443-186A-41F2-858C-04FBC2B4CF48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4CE9443-186A-41F2-858C-04FBC2B4CF48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Jtza-TN8FuA?version=3&amp;hl=en_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i="1" dirty="0" smtClean="0"/>
              <a:t>“The empire of the world…must be one, one faith and one kingdom.  To make this unity there is no place in the world more worthy than Constantinople” – </a:t>
            </a:r>
            <a:r>
              <a:rPr lang="en-US" i="1" dirty="0" err="1" smtClean="0"/>
              <a:t>Mehmed</a:t>
            </a:r>
            <a:r>
              <a:rPr lang="en-US" i="1" dirty="0" smtClean="0"/>
              <a:t> the conqueror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Islamic Empires in Asia</a:t>
            </a:r>
            <a:br>
              <a:rPr lang="en-US" dirty="0" smtClean="0"/>
            </a:br>
            <a:r>
              <a:rPr lang="en-US" dirty="0"/>
              <a:t>Chapter </a:t>
            </a:r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Safavid</a:t>
            </a:r>
            <a:r>
              <a:rPr lang="en-US" dirty="0" smtClean="0"/>
              <a:t>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467600" cy="4928122"/>
          </a:xfrm>
        </p:spPr>
      </p:pic>
    </p:spTree>
    <p:extLst>
      <p:ext uri="{BB962C8B-B14F-4D97-AF65-F5344CB8AC3E}">
        <p14:creationId xmlns:p14="http://schemas.microsoft.com/office/powerpoint/2010/main" val="17110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Safavid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Day Iran</a:t>
            </a:r>
          </a:p>
          <a:p>
            <a:r>
              <a:rPr lang="en-US" dirty="0" err="1" smtClean="0"/>
              <a:t>Safavids</a:t>
            </a:r>
            <a:r>
              <a:rPr lang="en-US" dirty="0" smtClean="0"/>
              <a:t> were Shi’ite </a:t>
            </a:r>
          </a:p>
          <a:p>
            <a:r>
              <a:rPr lang="en-US" dirty="0" smtClean="0"/>
              <a:t>Surrounded by other empires and diverse\mixing of cultures</a:t>
            </a:r>
          </a:p>
          <a:p>
            <a:r>
              <a:rPr lang="en-US" dirty="0" err="1" smtClean="0"/>
              <a:t>Isma’il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Iran and most of Iraq </a:t>
            </a:r>
          </a:p>
          <a:p>
            <a:pPr lvl="1"/>
            <a:r>
              <a:rPr lang="en-US" dirty="0" smtClean="0"/>
              <a:t>Shah – “King”</a:t>
            </a:r>
          </a:p>
          <a:p>
            <a:pPr lvl="1"/>
            <a:r>
              <a:rPr lang="en-US" dirty="0" smtClean="0"/>
              <a:t>Forced conquered peoples to convert to Shi’a or die</a:t>
            </a:r>
          </a:p>
          <a:p>
            <a:pPr lvl="1"/>
            <a:r>
              <a:rPr lang="en-US" dirty="0" smtClean="0"/>
              <a:t>State religion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4267200" cy="2150572"/>
          </a:xfrm>
        </p:spPr>
      </p:pic>
    </p:spTree>
    <p:extLst>
      <p:ext uri="{BB962C8B-B14F-4D97-AF65-F5344CB8AC3E}">
        <p14:creationId xmlns:p14="http://schemas.microsoft.com/office/powerpoint/2010/main" val="41594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Shah Abbas the Great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48200" y="1524000"/>
            <a:ext cx="4267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Shah Abbas “the Great”</a:t>
            </a:r>
          </a:p>
          <a:p>
            <a:pPr lvl="1"/>
            <a:r>
              <a:rPr lang="en-US" dirty="0" smtClean="0"/>
              <a:t>Reformed military using Ottoman model</a:t>
            </a:r>
          </a:p>
          <a:p>
            <a:pPr marL="274320" lvl="1" indent="0">
              <a:buNone/>
            </a:pPr>
            <a:r>
              <a:rPr lang="en-US" dirty="0" smtClean="0"/>
              <a:t>Religious tolerance to entice Europeans to trade with them</a:t>
            </a:r>
          </a:p>
          <a:p>
            <a:r>
              <a:rPr lang="en-US" dirty="0" smtClean="0"/>
              <a:t>Height of an Empire</a:t>
            </a:r>
          </a:p>
          <a:p>
            <a:pPr lvl="1"/>
            <a:r>
              <a:rPr lang="en-US" dirty="0" smtClean="0"/>
              <a:t>Government jobs based on merit and foreigners</a:t>
            </a:r>
          </a:p>
          <a:p>
            <a:pPr lvl="1"/>
            <a:r>
              <a:rPr lang="en-US" dirty="0" smtClean="0"/>
              <a:t>Created a flourishing city</a:t>
            </a:r>
          </a:p>
          <a:p>
            <a:pPr lvl="1"/>
            <a:r>
              <a:rPr lang="en-US" dirty="0" smtClean="0"/>
              <a:t>Improved manufacturing and foreign trade</a:t>
            </a:r>
            <a:r>
              <a:rPr lang="en-US" dirty="0"/>
              <a:t> </a:t>
            </a:r>
          </a:p>
          <a:p>
            <a:pPr lvl="2"/>
            <a:r>
              <a:rPr lang="en-US" dirty="0" smtClean="0"/>
              <a:t>carpet weaving, ceramics </a:t>
            </a:r>
          </a:p>
          <a:p>
            <a:pPr lvl="1"/>
            <a:r>
              <a:rPr lang="en-US" dirty="0" smtClean="0"/>
              <a:t>Empire began a decline after Abbas’ death – ended 1736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4343401" cy="3733800"/>
          </a:xfrm>
        </p:spPr>
      </p:pic>
    </p:spTree>
    <p:extLst>
      <p:ext uri="{BB962C8B-B14F-4D97-AF65-F5344CB8AC3E}">
        <p14:creationId xmlns:p14="http://schemas.microsoft.com/office/powerpoint/2010/main" val="15697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758952"/>
          </a:xfrm>
        </p:spPr>
        <p:txBody>
          <a:bodyPr/>
          <a:lstStyle/>
          <a:p>
            <a:r>
              <a:rPr lang="en-US" dirty="0" smtClean="0"/>
              <a:t>Mughal Empire in India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465791" cy="5697229"/>
          </a:xfrm>
        </p:spPr>
      </p:pic>
    </p:spTree>
    <p:extLst>
      <p:ext uri="{BB962C8B-B14F-4D97-AF65-F5344CB8AC3E}">
        <p14:creationId xmlns:p14="http://schemas.microsoft.com/office/powerpoint/2010/main" val="14560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8062919"/>
              </p:ext>
            </p:extLst>
          </p:nvPr>
        </p:nvGraphicFramePr>
        <p:xfrm>
          <a:off x="152400" y="1447801"/>
          <a:ext cx="4422648" cy="4952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7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2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Rajputs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Babur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Who: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Indian warrior princes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Mughal </a:t>
                      </a:r>
                      <a:r>
                        <a:rPr lang="en-US" sz="1100" dirty="0">
                          <a:effectLst/>
                        </a:rPr>
                        <a:t>leader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What: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Weakened power of sultans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Attacked Sultanate of </a:t>
                      </a:r>
                      <a:r>
                        <a:rPr lang="en-US" sz="1100" dirty="0" smtClean="0">
                          <a:effectLst/>
                        </a:rPr>
                        <a:t>Delhi, also defeated </a:t>
                      </a:r>
                      <a:r>
                        <a:rPr lang="en-US" sz="1100" dirty="0" err="1" smtClean="0">
                          <a:effectLst/>
                        </a:rPr>
                        <a:t>rajputs</a:t>
                      </a:r>
                      <a:r>
                        <a:rPr lang="en-US" sz="1100" dirty="0" smtClean="0">
                          <a:effectLst/>
                        </a:rPr>
                        <a:t> army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When: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1500s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1526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Where: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Delhi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Panipat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Why: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Gain Power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Build an Empire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How: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Challenged Delhi Sultans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Defeated Sultan in Battle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348313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Akbar – Greatest of the Mughal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Gained support by including the </a:t>
            </a:r>
            <a:r>
              <a:rPr lang="en-US" dirty="0" err="1" smtClean="0"/>
              <a:t>Rajputs</a:t>
            </a:r>
            <a:r>
              <a:rPr lang="en-US" dirty="0" smtClean="0"/>
              <a:t> in </a:t>
            </a:r>
            <a:r>
              <a:rPr lang="en-US" dirty="0" smtClean="0"/>
              <a:t>government along with natives, foreigners, Hindus, and Muslims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Improved tax system – </a:t>
            </a:r>
            <a:r>
              <a:rPr lang="en-US" dirty="0" smtClean="0"/>
              <a:t>graduated tax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Cultural blending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Religious Policy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Tolerant of all religions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Repealed non-Muslim tax</a:t>
            </a:r>
          </a:p>
        </p:txBody>
      </p:sp>
    </p:spTree>
    <p:extLst>
      <p:ext uri="{BB962C8B-B14F-4D97-AF65-F5344CB8AC3E}">
        <p14:creationId xmlns:p14="http://schemas.microsoft.com/office/powerpoint/2010/main" val="9454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dirty="0" smtClean="0"/>
              <a:t>Shah </a:t>
            </a:r>
            <a:r>
              <a:rPr lang="en-US" dirty="0" smtClean="0"/>
              <a:t>Jahan</a:t>
            </a:r>
            <a:endParaRPr lang="en-US" dirty="0" smtClean="0"/>
          </a:p>
          <a:p>
            <a:pPr lvl="1"/>
            <a:r>
              <a:rPr lang="en-US" dirty="0" smtClean="0"/>
              <a:t>Vigorous ruler – put down rebellions – Delhi new </a:t>
            </a:r>
            <a:r>
              <a:rPr lang="en-US" dirty="0" smtClean="0"/>
              <a:t>capital</a:t>
            </a:r>
          </a:p>
          <a:p>
            <a:pPr lvl="1"/>
            <a:r>
              <a:rPr lang="en-US" dirty="0" smtClean="0"/>
              <a:t>Assassinated all of his rivals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H</a:t>
            </a:r>
            <a:r>
              <a:rPr lang="en-US" dirty="0" smtClean="0"/>
              <a:t>all </a:t>
            </a:r>
            <a:r>
              <a:rPr lang="en-US" dirty="0" smtClean="0"/>
              <a:t>of Private Audience </a:t>
            </a:r>
            <a:r>
              <a:rPr lang="en-US" dirty="0" smtClean="0"/>
              <a:t>– Jahan’s palace</a:t>
            </a:r>
            <a:endParaRPr lang="en-US" dirty="0" smtClean="0"/>
          </a:p>
          <a:p>
            <a:pPr lvl="1"/>
            <a:r>
              <a:rPr lang="en-US" dirty="0" smtClean="0"/>
              <a:t>Taj Mahal – tomb for Jahan’s </a:t>
            </a:r>
            <a:r>
              <a:rPr lang="en-US" dirty="0" smtClean="0"/>
              <a:t>wife</a:t>
            </a:r>
            <a:endParaRPr lang="en-US" dirty="0" smtClean="0"/>
          </a:p>
          <a:p>
            <a:pPr lvl="1"/>
            <a:r>
              <a:rPr lang="en-US" dirty="0" smtClean="0"/>
              <a:t>B/c of economic burden for construction &amp; maintaining the army taxes were </a:t>
            </a:r>
            <a:r>
              <a:rPr lang="en-US" dirty="0" smtClean="0"/>
              <a:t>raised and people suffered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Sikh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Tried </a:t>
            </a:r>
            <a:r>
              <a:rPr lang="en-US" dirty="0"/>
              <a:t>to unite Muslim &amp; </a:t>
            </a:r>
            <a:r>
              <a:rPr lang="en-US" dirty="0" smtClean="0"/>
              <a:t>Hindu philosophies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Recognize themselves as a distinct religion not a branch of either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One God, no idols, less rigid social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Originally peaceful, did militarize in 1600s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Conflict </a:t>
            </a:r>
            <a:r>
              <a:rPr lang="en-US" smtClean="0"/>
              <a:t>with </a:t>
            </a:r>
            <a:r>
              <a:rPr lang="en-US" smtClean="0"/>
              <a:t>Aurangzeb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Aurangzeb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572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1657 – Aurangzeb takes power</a:t>
            </a:r>
          </a:p>
          <a:p>
            <a:pPr lvl="1"/>
            <a:r>
              <a:rPr lang="en-US" dirty="0" smtClean="0"/>
              <a:t>Jahan becomes ill – Aurangzeb kills older brother, imprisons </a:t>
            </a:r>
            <a:r>
              <a:rPr lang="en-US" dirty="0" smtClean="0"/>
              <a:t>father</a:t>
            </a:r>
            <a:r>
              <a:rPr lang="en-US" dirty="0" smtClean="0"/>
              <a:t> </a:t>
            </a:r>
            <a:r>
              <a:rPr lang="en-US" dirty="0" smtClean="0"/>
              <a:t>– becomes emperor</a:t>
            </a:r>
          </a:p>
          <a:p>
            <a:pPr lvl="1"/>
            <a:r>
              <a:rPr lang="en-US" dirty="0" smtClean="0"/>
              <a:t>Devout Sunni – </a:t>
            </a:r>
            <a:r>
              <a:rPr lang="en-US" dirty="0" smtClean="0"/>
              <a:t>strict morals, sensors monitored society</a:t>
            </a:r>
            <a:endParaRPr lang="en-US" dirty="0" smtClean="0"/>
          </a:p>
          <a:p>
            <a:pPr lvl="1"/>
            <a:r>
              <a:rPr lang="en-US" dirty="0" smtClean="0"/>
              <a:t>Persecuted all non Sunni</a:t>
            </a:r>
          </a:p>
          <a:p>
            <a:pPr lvl="1"/>
            <a:r>
              <a:rPr lang="en-US" dirty="0" smtClean="0"/>
              <a:t>Restored tax on Hindu’s – destroyed </a:t>
            </a:r>
            <a:r>
              <a:rPr lang="en-US" dirty="0" smtClean="0"/>
              <a:t>Hindu Temples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667669"/>
            <a:ext cx="3048000" cy="4089400"/>
          </a:xfrm>
        </p:spPr>
      </p:pic>
    </p:spTree>
    <p:extLst>
      <p:ext uri="{BB962C8B-B14F-4D97-AF65-F5344CB8AC3E}">
        <p14:creationId xmlns:p14="http://schemas.microsoft.com/office/powerpoint/2010/main" val="25321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&amp; Hall of Private Audience</a:t>
            </a:r>
            <a:endParaRPr lang="en-US" dirty="0"/>
          </a:p>
        </p:txBody>
      </p:sp>
      <p:pic>
        <p:nvPicPr>
          <p:cNvPr id="6" name="Jtza-TN8FuA?version=3&amp;hl=en_US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676400"/>
            <a:ext cx="6781800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Ottoman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8314"/>
            <a:ext cx="6096000" cy="4922259"/>
          </a:xfrm>
        </p:spPr>
      </p:pic>
    </p:spTree>
    <p:extLst>
      <p:ext uri="{BB962C8B-B14F-4D97-AF65-F5344CB8AC3E}">
        <p14:creationId xmlns:p14="http://schemas.microsoft.com/office/powerpoint/2010/main" val="23706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Rise of the Ottomans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Ghazis – Warriors for Islam </a:t>
            </a:r>
          </a:p>
          <a:p>
            <a:r>
              <a:rPr lang="en-US" dirty="0" smtClean="0"/>
              <a:t>Anatolia (Modern Day Turkey) </a:t>
            </a:r>
          </a:p>
          <a:p>
            <a:pPr lvl="1"/>
            <a:r>
              <a:rPr lang="en-US" dirty="0" smtClean="0"/>
              <a:t>Osman – creates the Ottomans</a:t>
            </a:r>
          </a:p>
          <a:p>
            <a:pPr lvl="1"/>
            <a:r>
              <a:rPr lang="en-US" dirty="0" smtClean="0"/>
              <a:t>Sultan – one with power</a:t>
            </a:r>
          </a:p>
          <a:p>
            <a:pPr lvl="1"/>
            <a:r>
              <a:rPr lang="en-US" dirty="0" smtClean="0"/>
              <a:t>Gunpowder and cannons</a:t>
            </a:r>
          </a:p>
          <a:p>
            <a:pPr lvl="1"/>
            <a:r>
              <a:rPr lang="en-US" dirty="0" smtClean="0"/>
              <a:t>Compassion, tolerance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4235566" cy="2579716"/>
          </a:xfrm>
        </p:spPr>
      </p:pic>
    </p:spTree>
    <p:extLst>
      <p:ext uri="{BB962C8B-B14F-4D97-AF65-F5344CB8AC3E}">
        <p14:creationId xmlns:p14="http://schemas.microsoft.com/office/powerpoint/2010/main" val="40144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Timur</a:t>
            </a:r>
            <a:r>
              <a:rPr lang="en-US" dirty="0" smtClean="0"/>
              <a:t> – </a:t>
            </a:r>
            <a:r>
              <a:rPr lang="en-US" i="1" dirty="0" err="1" smtClean="0"/>
              <a:t>Timur</a:t>
            </a:r>
            <a:r>
              <a:rPr lang="en-US" i="1" dirty="0" smtClean="0"/>
              <a:t> the Lame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34644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Restoration of Mongol Empire</a:t>
            </a:r>
          </a:p>
          <a:p>
            <a:r>
              <a:rPr lang="en-US" dirty="0" smtClean="0"/>
              <a:t>Military genius &amp; tactician</a:t>
            </a:r>
          </a:p>
          <a:p>
            <a:r>
              <a:rPr lang="en-US" dirty="0" smtClean="0"/>
              <a:t>Burned Baghdad and won Battle of Ankara</a:t>
            </a:r>
          </a:p>
          <a:p>
            <a:pPr lvl="1"/>
            <a:r>
              <a:rPr lang="en-US" dirty="0" smtClean="0"/>
              <a:t>Slowed Ottoman advance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1676400"/>
            <a:ext cx="2702879" cy="2667000"/>
          </a:xfrm>
        </p:spPr>
      </p:pic>
      <p:sp>
        <p:nvSpPr>
          <p:cNvPr id="10" name="TextBox 9"/>
          <p:cNvSpPr txBox="1"/>
          <p:nvPr/>
        </p:nvSpPr>
        <p:spPr>
          <a:xfrm>
            <a:off x="4648200" y="48768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"Till the advent of Hitler, </a:t>
            </a:r>
            <a:r>
              <a:rPr lang="en-US" i="1" dirty="0" err="1"/>
              <a:t>Timur</a:t>
            </a:r>
            <a:r>
              <a:rPr lang="en-US" i="1" dirty="0"/>
              <a:t> stood forth in history as the supreme example of soulless and unproductive </a:t>
            </a:r>
            <a:r>
              <a:rPr lang="en-US" i="1" dirty="0" smtClean="0"/>
              <a:t>militarism“ </a:t>
            </a:r>
            <a:r>
              <a:rPr lang="en-US" dirty="0" smtClean="0"/>
              <a:t>– John Saunders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&amp; Expansion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272897"/>
            <a:ext cx="4038600" cy="28789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41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Murad II</a:t>
            </a:r>
          </a:p>
          <a:p>
            <a:pPr lvl="2"/>
            <a:r>
              <a:rPr lang="en-US" dirty="0" smtClean="0"/>
              <a:t>next </a:t>
            </a:r>
            <a:r>
              <a:rPr lang="en-US" dirty="0"/>
              <a:t>period of expansion </a:t>
            </a:r>
            <a:endParaRPr lang="en-US" dirty="0" smtClean="0"/>
          </a:p>
          <a:p>
            <a:pPr lvl="1"/>
            <a:r>
              <a:rPr lang="en-US" dirty="0"/>
              <a:t>defeated the Venetians, invaded Hungary, and overcame an army of Italian crusaders in the </a:t>
            </a:r>
            <a:r>
              <a:rPr lang="en-US" dirty="0" smtClean="0"/>
              <a:t>Balkans</a:t>
            </a:r>
          </a:p>
          <a:p>
            <a:r>
              <a:rPr lang="en-US" dirty="0" smtClean="0"/>
              <a:t>Mehmed </a:t>
            </a:r>
            <a:r>
              <a:rPr lang="en-US" dirty="0"/>
              <a:t>II </a:t>
            </a:r>
            <a:endParaRPr lang="en-US" dirty="0" smtClean="0"/>
          </a:p>
          <a:p>
            <a:pPr lvl="1"/>
            <a:r>
              <a:rPr lang="en-US" dirty="0" smtClean="0"/>
              <a:t>Took Constantinople </a:t>
            </a:r>
            <a:r>
              <a:rPr lang="en-US" dirty="0"/>
              <a:t>in 1453 – renamed Istanbul </a:t>
            </a:r>
            <a:endParaRPr lang="en-US" dirty="0" smtClean="0"/>
          </a:p>
          <a:p>
            <a:pPr lvl="1"/>
            <a:r>
              <a:rPr lang="en-US" dirty="0" smtClean="0"/>
              <a:t>Strategic importance east\west</a:t>
            </a:r>
          </a:p>
          <a:p>
            <a:pPr lvl="1"/>
            <a:r>
              <a:rPr lang="en-US" dirty="0" smtClean="0"/>
              <a:t>Opened the city to people various religions and cultures rebirth</a:t>
            </a:r>
            <a:endParaRPr lang="en-US" dirty="0"/>
          </a:p>
          <a:p>
            <a:r>
              <a:rPr lang="en-US" dirty="0" err="1" smtClean="0"/>
              <a:t>Selim</a:t>
            </a:r>
            <a:endParaRPr lang="en-US" dirty="0" smtClean="0"/>
          </a:p>
          <a:p>
            <a:pPr lvl="1"/>
            <a:r>
              <a:rPr lang="en-US" dirty="0" smtClean="0"/>
              <a:t>Persia, Syria</a:t>
            </a:r>
            <a:r>
              <a:rPr lang="en-US" dirty="0"/>
              <a:t>,</a:t>
            </a:r>
            <a:r>
              <a:rPr lang="en-US" dirty="0" smtClean="0"/>
              <a:t> Palestine, North </a:t>
            </a:r>
            <a:r>
              <a:rPr lang="en-US" dirty="0"/>
              <a:t>Africa. </a:t>
            </a:r>
            <a:endParaRPr lang="en-US" dirty="0" smtClean="0"/>
          </a:p>
          <a:p>
            <a:pPr lvl="1"/>
            <a:r>
              <a:rPr lang="en-US" dirty="0" smtClean="0"/>
              <a:t>Mecca, Medina, and Cairo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Greatest Sultan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2895600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371600"/>
            <a:ext cx="5562600" cy="468172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Suleyman</a:t>
            </a:r>
            <a:r>
              <a:rPr lang="en-US" dirty="0" smtClean="0"/>
              <a:t> – takes it to its height</a:t>
            </a:r>
            <a:endParaRPr lang="en-US" dirty="0"/>
          </a:p>
          <a:p>
            <a:pPr lvl="1"/>
            <a:r>
              <a:rPr lang="en-US" dirty="0" smtClean="0"/>
              <a:t>West (Europe) – “The Magnificent”</a:t>
            </a:r>
          </a:p>
          <a:p>
            <a:pPr lvl="1"/>
            <a:r>
              <a:rPr lang="en-US" dirty="0" smtClean="0"/>
              <a:t>East (Own) – “The Lawgiver”</a:t>
            </a:r>
          </a:p>
          <a:p>
            <a:pPr lvl="2"/>
            <a:r>
              <a:rPr lang="en-US" dirty="0" smtClean="0"/>
              <a:t>Reconstructed legal system</a:t>
            </a:r>
          </a:p>
          <a:p>
            <a:pPr lvl="1"/>
            <a:r>
              <a:rPr lang="en-US" dirty="0" err="1" smtClean="0"/>
              <a:t>Devshire</a:t>
            </a:r>
            <a:r>
              <a:rPr lang="en-US" dirty="0" smtClean="0"/>
              <a:t> System – Sultan’s army drafted captured Christians who were educated, converted, and trained to be soldiers</a:t>
            </a:r>
          </a:p>
          <a:p>
            <a:pPr lvl="1"/>
            <a:r>
              <a:rPr lang="en-US" dirty="0" smtClean="0"/>
              <a:t>Janissaries – elite force loyal to sultan only, Christians wanted to be a part of this</a:t>
            </a:r>
          </a:p>
          <a:p>
            <a:pPr lvl="1"/>
            <a:r>
              <a:rPr lang="en-US" dirty="0" smtClean="0"/>
              <a:t>Captured most of Hungary</a:t>
            </a:r>
          </a:p>
          <a:p>
            <a:pPr lvl="1"/>
            <a:r>
              <a:rPr lang="en-US" dirty="0" smtClean="0"/>
              <a:t>Island of Rhodes, Austria, North Africa</a:t>
            </a:r>
          </a:p>
        </p:txBody>
      </p:sp>
    </p:spTree>
    <p:extLst>
      <p:ext uri="{BB962C8B-B14F-4D97-AF65-F5344CB8AC3E}">
        <p14:creationId xmlns:p14="http://schemas.microsoft.com/office/powerpoint/2010/main" val="25628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Millet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Millets </a:t>
            </a:r>
            <a:endParaRPr lang="en-US" dirty="0"/>
          </a:p>
          <a:p>
            <a:pPr lvl="1"/>
            <a:r>
              <a:rPr lang="en-US" dirty="0" smtClean="0"/>
              <a:t>Separate legal courts for communities to rule under “personal law”</a:t>
            </a:r>
          </a:p>
          <a:p>
            <a:pPr lvl="2"/>
            <a:r>
              <a:rPr lang="en-US" dirty="0" smtClean="0"/>
              <a:t>Protected religious minority groups</a:t>
            </a:r>
          </a:p>
          <a:p>
            <a:pPr lvl="1"/>
            <a:r>
              <a:rPr lang="en-US" dirty="0" smtClean="0"/>
              <a:t>Own laws &amp; customs – collected taxes</a:t>
            </a:r>
          </a:p>
          <a:p>
            <a:pPr lvl="1"/>
            <a:r>
              <a:rPr lang="en-US" dirty="0" smtClean="0"/>
              <a:t>Muslims: ethnicity did not matter </a:t>
            </a:r>
          </a:p>
          <a:p>
            <a:pPr lvl="1"/>
            <a:r>
              <a:rPr lang="en-US" dirty="0" smtClean="0"/>
              <a:t>Tolerance, expansion, growth, peace……</a:t>
            </a:r>
          </a:p>
        </p:txBody>
      </p:sp>
    </p:spTree>
    <p:extLst>
      <p:ext uri="{BB962C8B-B14F-4D97-AF65-F5344CB8AC3E}">
        <p14:creationId xmlns:p14="http://schemas.microsoft.com/office/powerpoint/2010/main" val="30002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Death of </a:t>
            </a:r>
            <a:r>
              <a:rPr lang="en-US" dirty="0" err="1" smtClean="0"/>
              <a:t>Suleyman</a:t>
            </a:r>
            <a:r>
              <a:rPr lang="en-US" dirty="0"/>
              <a:t> </a:t>
            </a:r>
            <a:r>
              <a:rPr lang="en-US" dirty="0" smtClean="0"/>
              <a:t>– beginning of the end</a:t>
            </a:r>
          </a:p>
          <a:p>
            <a:pPr lvl="1"/>
            <a:r>
              <a:rPr lang="en-US" dirty="0" smtClean="0"/>
              <a:t>Rise of European states – France, Spain &amp; Poland</a:t>
            </a:r>
          </a:p>
          <a:p>
            <a:r>
              <a:rPr lang="en-US" dirty="0" smtClean="0"/>
              <a:t>Decline in 1600’s – 1700’s</a:t>
            </a:r>
          </a:p>
          <a:p>
            <a:pPr lvl="1"/>
            <a:r>
              <a:rPr lang="en-US" dirty="0" smtClean="0"/>
              <a:t>End of Silk Road – boat routes, safer, no middle man</a:t>
            </a:r>
          </a:p>
          <a:p>
            <a:pPr lvl="1"/>
            <a:r>
              <a:rPr lang="en-US" dirty="0" smtClean="0"/>
              <a:t>Internal power struggles led to corruption</a:t>
            </a:r>
          </a:p>
          <a:p>
            <a:pPr lvl="1"/>
            <a:r>
              <a:rPr lang="en-US" dirty="0" smtClean="0"/>
              <a:t>Janissaries rebelled</a:t>
            </a:r>
          </a:p>
          <a:p>
            <a:pPr lvl="1"/>
            <a:r>
              <a:rPr lang="en-US" dirty="0" smtClean="0"/>
              <a:t>1700’s: Crimean Peninsula (Black Sea Lands) to the Russians</a:t>
            </a:r>
          </a:p>
          <a:p>
            <a:pPr lvl="1"/>
            <a:r>
              <a:rPr lang="en-US" dirty="0" smtClean="0"/>
              <a:t>1798: France takes Egypt</a:t>
            </a:r>
          </a:p>
          <a:p>
            <a:pPr lvl="1"/>
            <a:r>
              <a:rPr lang="en-US" dirty="0" smtClean="0"/>
              <a:t>Restructuring failed by Sultans</a:t>
            </a:r>
          </a:p>
          <a:p>
            <a:pPr lvl="1"/>
            <a:r>
              <a:rPr lang="en-US" dirty="0" smtClean="0"/>
              <a:t>1923 – Turkey established as a Republic – End of the Empire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Silk Road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3" y="1752600"/>
            <a:ext cx="8457799" cy="4038599"/>
          </a:xfrm>
        </p:spPr>
      </p:pic>
    </p:spTree>
    <p:extLst>
      <p:ext uri="{BB962C8B-B14F-4D97-AF65-F5344CB8AC3E}">
        <p14:creationId xmlns:p14="http://schemas.microsoft.com/office/powerpoint/2010/main" val="36993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6203</TotalTime>
  <Words>718</Words>
  <Application>Microsoft Office PowerPoint</Application>
  <PresentationFormat>On-screen Show (4:3)</PresentationFormat>
  <Paragraphs>125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Georgia</vt:lpstr>
      <vt:lpstr>Times New Roman</vt:lpstr>
      <vt:lpstr>Wingdings</vt:lpstr>
      <vt:lpstr>Wingdings 2</vt:lpstr>
      <vt:lpstr>Civic</vt:lpstr>
      <vt:lpstr> Islamic Empires in Asia Chapter 18</vt:lpstr>
      <vt:lpstr>Ottoman Empire</vt:lpstr>
      <vt:lpstr>Rise of the Ottomans</vt:lpstr>
      <vt:lpstr>Timur – Timur the Lame</vt:lpstr>
      <vt:lpstr>Recovery &amp; Expansion</vt:lpstr>
      <vt:lpstr>The Greatest Sultan</vt:lpstr>
      <vt:lpstr>Millet System</vt:lpstr>
      <vt:lpstr>Decline of an Empire</vt:lpstr>
      <vt:lpstr>End of the Silk Road</vt:lpstr>
      <vt:lpstr>Safavid Empire</vt:lpstr>
      <vt:lpstr>Safavid Empire</vt:lpstr>
      <vt:lpstr>Shah Abbas the Great</vt:lpstr>
      <vt:lpstr>Mughal Empire in India</vt:lpstr>
      <vt:lpstr>Origins</vt:lpstr>
      <vt:lpstr>Akbar – Greatest of the Mughal</vt:lpstr>
      <vt:lpstr>Height of the Empire</vt:lpstr>
      <vt:lpstr>Sikh</vt:lpstr>
      <vt:lpstr>Aurangzeb</vt:lpstr>
      <vt:lpstr>Taj Mahal &amp; Hall of Private Audience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Empires in Asia</dc:title>
  <dc:creator>Administrator</dc:creator>
  <cp:lastModifiedBy>Administrator</cp:lastModifiedBy>
  <cp:revision>65</cp:revision>
  <dcterms:created xsi:type="dcterms:W3CDTF">2012-09-05T12:46:59Z</dcterms:created>
  <dcterms:modified xsi:type="dcterms:W3CDTF">2017-09-05T18:21:25Z</dcterms:modified>
</cp:coreProperties>
</file>