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82F871-18F4-4FD8-80D2-3DA55AD9ABD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FFDF93-CF95-4397-9DCD-F0F1DFD24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Russian Nationalist movement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Section 4 Lecture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/>
              <a:t>What happened during the Revolution of 1905? Why did it happen? Was it successful?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Failed for three reasons- Czar was able to dismiss the DUMA</a:t>
            </a:r>
            <a:endParaRPr lang="en-US" sz="2400" dirty="0" smtClean="0"/>
          </a:p>
          <a:p>
            <a:pPr lvl="1"/>
            <a:r>
              <a:rPr lang="en-US" dirty="0" smtClean="0"/>
              <a:t>Much of the army remained loyal to the czar</a:t>
            </a:r>
            <a:endParaRPr lang="en-US" sz="2000" dirty="0" smtClean="0"/>
          </a:p>
          <a:p>
            <a:pPr lvl="1"/>
            <a:r>
              <a:rPr lang="en-US" dirty="0" smtClean="0"/>
              <a:t>French alliance pledged allegiance to the czar</a:t>
            </a:r>
            <a:endParaRPr lang="en-US" sz="2000" dirty="0" smtClean="0"/>
          </a:p>
          <a:p>
            <a:pPr lvl="1"/>
            <a:r>
              <a:rPr lang="en-US" dirty="0" smtClean="0"/>
              <a:t>Revolutionary groups remained divided in their overall goals 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ottoman empir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0"/>
            <a:ext cx="7620000" cy="70704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rench%20Revolutio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400" y="152400"/>
            <a:ext cx="8940800" cy="6705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kutztown.edu/acad/intlstudies/students/images/Olga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0"/>
            <a:ext cx="7239000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86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u="sng" dirty="0" smtClean="0"/>
              <a:t>What geographical and cultural factors made Russia different from the rest of Europe? Why could Russia not industrialize like the rest of Europe?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 smtClean="0"/>
              <a:t>Russia was virtually landlocked</a:t>
            </a:r>
            <a:endParaRPr lang="en-US" sz="2400" dirty="0" smtClean="0"/>
          </a:p>
          <a:p>
            <a:pPr lvl="1"/>
            <a:r>
              <a:rPr lang="en-US" dirty="0" smtClean="0"/>
              <a:t>Ports were blocked by ice for much of the year and exits from the seas were controlled by other countries</a:t>
            </a:r>
            <a:endParaRPr lang="en-US" sz="2000" dirty="0" smtClean="0"/>
          </a:p>
          <a:p>
            <a:pPr lvl="1"/>
            <a:r>
              <a:rPr lang="en-US" dirty="0" smtClean="0"/>
              <a:t>Conflicts with the Ottoman Empire erupted when Russia tried to gain ports along the Mediterranean</a:t>
            </a:r>
            <a:endParaRPr lang="en-US" sz="2000" dirty="0" smtClean="0"/>
          </a:p>
          <a:p>
            <a:pPr lvl="0"/>
            <a:r>
              <a:rPr lang="en-US" sz="2800" dirty="0" smtClean="0"/>
              <a:t>Russia was extremely diverse</a:t>
            </a:r>
            <a:endParaRPr lang="en-US" sz="2400" dirty="0" smtClean="0"/>
          </a:p>
          <a:p>
            <a:pPr lvl="1"/>
            <a:r>
              <a:rPr lang="en-US" dirty="0" err="1" smtClean="0"/>
              <a:t>Belorussians</a:t>
            </a:r>
            <a:r>
              <a:rPr lang="en-US" dirty="0" smtClean="0"/>
              <a:t> (white Russians in west), Ukrainians in agricultural south, Great Russians in north and central Russia</a:t>
            </a:r>
            <a:endParaRPr lang="en-US" sz="2000" dirty="0" smtClean="0"/>
          </a:p>
          <a:p>
            <a:pPr lvl="2"/>
            <a:r>
              <a:rPr lang="en-US" dirty="0" smtClean="0"/>
              <a:t>All these major groups spoke their own languages</a:t>
            </a:r>
            <a:endParaRPr lang="en-US" sz="1800" dirty="0" smtClean="0"/>
          </a:p>
          <a:p>
            <a:pPr lvl="1"/>
            <a:r>
              <a:rPr lang="en-US" dirty="0" smtClean="0"/>
              <a:t>There was a variety of minorities also</a:t>
            </a:r>
            <a:endParaRPr lang="en-US" sz="2000" dirty="0" smtClean="0"/>
          </a:p>
          <a:p>
            <a:pPr lvl="2"/>
            <a:r>
              <a:rPr lang="en-US" dirty="0" smtClean="0"/>
              <a:t>Asians, Poles, and Finns were frustrated conquered people who were tough to rule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What were Russia’s domestic and foreign policies?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Domestic</a:t>
            </a:r>
            <a:endParaRPr lang="en-US" sz="2400" dirty="0" smtClean="0"/>
          </a:p>
          <a:p>
            <a:pPr lvl="1"/>
            <a:r>
              <a:rPr lang="en-US" dirty="0" smtClean="0"/>
              <a:t>Czar ruled the empire as an </a:t>
            </a:r>
            <a:r>
              <a:rPr lang="en-US" b="1" u="sng" dirty="0" smtClean="0"/>
              <a:t>Autocrat</a:t>
            </a:r>
            <a:endParaRPr lang="en-US" sz="2000" dirty="0" smtClean="0"/>
          </a:p>
          <a:p>
            <a:pPr lvl="2"/>
            <a:r>
              <a:rPr lang="en-US" dirty="0" smtClean="0"/>
              <a:t>One who holds absolute power</a:t>
            </a:r>
            <a:endParaRPr lang="en-US" sz="1800" dirty="0" smtClean="0"/>
          </a:p>
          <a:p>
            <a:pPr lvl="1"/>
            <a:r>
              <a:rPr lang="en-US" dirty="0" smtClean="0"/>
              <a:t>Nationalistic ideas begin to appeal to ethnic minorities in Russia; especially Poles and Finns</a:t>
            </a:r>
            <a:endParaRPr lang="en-US" sz="2000" dirty="0" smtClean="0"/>
          </a:p>
          <a:p>
            <a:pPr lvl="1"/>
            <a:r>
              <a:rPr lang="en-US" dirty="0" smtClean="0"/>
              <a:t>Russian movements to counteract nationalistic ideals:</a:t>
            </a:r>
            <a:endParaRPr lang="en-US" sz="2000" dirty="0" smtClean="0"/>
          </a:p>
          <a:p>
            <a:pPr lvl="2"/>
            <a:r>
              <a:rPr lang="en-US" dirty="0" smtClean="0"/>
              <a:t>Censored speech and press</a:t>
            </a:r>
            <a:endParaRPr lang="en-US" sz="1800" dirty="0" smtClean="0"/>
          </a:p>
          <a:p>
            <a:pPr lvl="2"/>
            <a:r>
              <a:rPr lang="en-US" b="1" u="sng" dirty="0" err="1" smtClean="0"/>
              <a:t>Russification</a:t>
            </a:r>
            <a:r>
              <a:rPr lang="en-US" dirty="0" smtClean="0"/>
              <a:t>- program adopted by Czar Nicholas I that forced non-Russian peoples in the empire to use the Russian language, accept the Orthodox religion, and adopt Russian customs in place of their traditional 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What were Russia’s domestic and foreign policies?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Foreign- two primary features</a:t>
            </a:r>
            <a:endParaRPr lang="en-US" sz="2400" dirty="0" smtClean="0"/>
          </a:p>
          <a:p>
            <a:pPr lvl="1"/>
            <a:r>
              <a:rPr lang="en-US" dirty="0" smtClean="0"/>
              <a:t>Increase Russian influence among the Slavic peoples of the Balkans</a:t>
            </a:r>
            <a:endParaRPr lang="en-US" sz="2000" dirty="0" smtClean="0"/>
          </a:p>
          <a:p>
            <a:pPr lvl="2"/>
            <a:r>
              <a:rPr lang="en-US" dirty="0" smtClean="0"/>
              <a:t>Promoted </a:t>
            </a:r>
            <a:r>
              <a:rPr lang="en-US" b="1" u="sng" dirty="0" smtClean="0"/>
              <a:t>Pan-Slavism</a:t>
            </a:r>
            <a:r>
              <a:rPr lang="en-US" dirty="0" smtClean="0"/>
              <a:t>- union of all Slavic peoples under Russian leadership.</a:t>
            </a:r>
            <a:endParaRPr lang="en-US" sz="1800" dirty="0" smtClean="0"/>
          </a:p>
          <a:p>
            <a:pPr lvl="1"/>
            <a:r>
              <a:rPr lang="en-US" dirty="0" smtClean="0"/>
              <a:t>Expansion</a:t>
            </a:r>
            <a:endParaRPr lang="en-US" sz="2000" dirty="0" smtClean="0"/>
          </a:p>
          <a:p>
            <a:pPr lvl="2"/>
            <a:r>
              <a:rPr lang="en-US" dirty="0" smtClean="0"/>
              <a:t>Gain lands in the east from Asia</a:t>
            </a:r>
            <a:endParaRPr lang="en-US" sz="1800" dirty="0" smtClean="0"/>
          </a:p>
          <a:p>
            <a:pPr lvl="2"/>
            <a:r>
              <a:rPr lang="en-US" dirty="0" smtClean="0"/>
              <a:t>Gain lands to the south from the Ottoman Empire</a:t>
            </a:r>
            <a:endParaRPr lang="en-US" sz="1800" dirty="0" smtClean="0"/>
          </a:p>
          <a:p>
            <a:pPr lvl="3"/>
            <a:r>
              <a:rPr lang="en-US" dirty="0" smtClean="0"/>
              <a:t>Russia lost crucial territories to the Ottomans during the Crimean War during the 1850s (first major embarrassment for Russia)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What major reforms took place under Alexander II?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2800" dirty="0" smtClean="0"/>
              <a:t>1861 Alexander II issued the </a:t>
            </a:r>
            <a:r>
              <a:rPr lang="en-US" sz="2800" b="1" u="sng" dirty="0" smtClean="0"/>
              <a:t>Emancipation Edict</a:t>
            </a:r>
            <a:r>
              <a:rPr lang="en-US" sz="2800" dirty="0" smtClean="0"/>
              <a:t>- freed all serfs</a:t>
            </a:r>
            <a:endParaRPr lang="en-US" sz="2400" dirty="0" smtClean="0"/>
          </a:p>
          <a:p>
            <a:pPr lvl="1"/>
            <a:r>
              <a:rPr lang="en-US" dirty="0" smtClean="0"/>
              <a:t>Why?</a:t>
            </a:r>
            <a:endParaRPr lang="en-US" sz="2000" dirty="0" smtClean="0"/>
          </a:p>
          <a:p>
            <a:pPr lvl="2"/>
            <a:r>
              <a:rPr lang="en-US" dirty="0" smtClean="0"/>
              <a:t>Serfdom obstructed development by restricting the labor pool; factory owners would benefit if the serfs were freed</a:t>
            </a:r>
            <a:endParaRPr lang="en-US" sz="1800" dirty="0" smtClean="0"/>
          </a:p>
          <a:p>
            <a:pPr lvl="0"/>
            <a:r>
              <a:rPr lang="en-US" sz="2800" dirty="0" smtClean="0"/>
              <a:t>Other major reforms:</a:t>
            </a:r>
            <a:endParaRPr lang="en-US" sz="2400" dirty="0" smtClean="0"/>
          </a:p>
          <a:p>
            <a:pPr lvl="1"/>
            <a:r>
              <a:rPr lang="en-US" dirty="0" smtClean="0"/>
              <a:t>Reformed local government</a:t>
            </a:r>
            <a:endParaRPr lang="en-US" sz="2000" dirty="0" smtClean="0"/>
          </a:p>
          <a:p>
            <a:pPr lvl="1"/>
            <a:r>
              <a:rPr lang="en-US" dirty="0" smtClean="0"/>
              <a:t>Modeled civil and criminal courts after European courts</a:t>
            </a:r>
            <a:endParaRPr lang="en-US" sz="2000" dirty="0" smtClean="0"/>
          </a:p>
          <a:p>
            <a:pPr lvl="1"/>
            <a:r>
              <a:rPr lang="en-US" dirty="0" smtClean="0"/>
              <a:t>Expanded education</a:t>
            </a:r>
            <a:endParaRPr lang="en-US" sz="2000" dirty="0" smtClean="0"/>
          </a:p>
          <a:p>
            <a:pPr lvl="0"/>
            <a:r>
              <a:rPr lang="en-US" sz="2800" dirty="0" smtClean="0"/>
              <a:t>All reforms faced opposition from each end of the political spectrum</a:t>
            </a:r>
            <a:endParaRPr lang="en-US" sz="2400" dirty="0" smtClean="0"/>
          </a:p>
          <a:p>
            <a:pPr lvl="1"/>
            <a:r>
              <a:rPr lang="en-US" dirty="0" smtClean="0"/>
              <a:t>Conservatives worried about their noble privileges</a:t>
            </a:r>
            <a:endParaRPr lang="en-US" sz="2000" dirty="0" smtClean="0"/>
          </a:p>
          <a:p>
            <a:pPr lvl="1"/>
            <a:r>
              <a:rPr lang="en-US" dirty="0" smtClean="0"/>
              <a:t>Liberals thought reform movements were not enough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What were the reactions of Radical groups to Alexander II’s reforms?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sz="2800" b="1" u="sng" dirty="0" smtClean="0"/>
              <a:t>Nihilists</a:t>
            </a:r>
            <a:r>
              <a:rPr lang="en-US" sz="2800" dirty="0" smtClean="0"/>
              <a:t>- (Latin for “nothing”) middle-class and upper class intellectuals who believed that a just society could be created only by building a completely new Russia. This meant abolishing the existing political, economic, and social structures</a:t>
            </a:r>
            <a:endParaRPr lang="en-US" sz="2400" dirty="0" smtClean="0"/>
          </a:p>
          <a:p>
            <a:pPr lvl="0"/>
            <a:r>
              <a:rPr lang="en-US" sz="2800" dirty="0" smtClean="0"/>
              <a:t>Terrorist attacks</a:t>
            </a:r>
            <a:endParaRPr lang="en-US" sz="2400" dirty="0" smtClean="0"/>
          </a:p>
          <a:p>
            <a:pPr lvl="1"/>
            <a:r>
              <a:rPr lang="en-US" dirty="0" smtClean="0"/>
              <a:t>Another radical group called </a:t>
            </a:r>
            <a:r>
              <a:rPr lang="en-US" b="1" u="sng" dirty="0" smtClean="0"/>
              <a:t>Populists</a:t>
            </a:r>
            <a:r>
              <a:rPr lang="en-US" dirty="0" smtClean="0"/>
              <a:t>, argued that noble lands should be confiscated and divided equally amongst Russian citizens </a:t>
            </a:r>
            <a:endParaRPr lang="en-US" sz="2000" dirty="0" smtClean="0"/>
          </a:p>
          <a:p>
            <a:pPr lvl="1"/>
            <a:r>
              <a:rPr lang="en-US" dirty="0" smtClean="0"/>
              <a:t>When the government arrested many Populists, radicals turned to a terrorist movement called </a:t>
            </a:r>
            <a:r>
              <a:rPr lang="en-US" b="1" u="sng" dirty="0" smtClean="0"/>
              <a:t>the People’s Will.</a:t>
            </a:r>
            <a:endParaRPr lang="en-US" sz="2000" dirty="0" smtClean="0"/>
          </a:p>
          <a:p>
            <a:pPr lvl="1"/>
            <a:r>
              <a:rPr lang="en-US" dirty="0" smtClean="0"/>
              <a:t>Alexander II was killed by a bombing attack in 1881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What were the reactions of Radical groups to Alexander II’s reforms?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Time of repression</a:t>
            </a:r>
            <a:endParaRPr lang="en-US" sz="2400" dirty="0" smtClean="0"/>
          </a:p>
          <a:p>
            <a:pPr lvl="1"/>
            <a:r>
              <a:rPr lang="en-US" dirty="0" smtClean="0"/>
              <a:t>Successors of Alexander II used every means possible to stamp out liberal/radical reforms</a:t>
            </a:r>
            <a:endParaRPr lang="en-US" sz="2000" dirty="0" smtClean="0"/>
          </a:p>
          <a:p>
            <a:pPr lvl="1"/>
            <a:r>
              <a:rPr lang="en-US" dirty="0" smtClean="0"/>
              <a:t>Jews were massacred in riots called</a:t>
            </a:r>
            <a:r>
              <a:rPr lang="en-US" b="1" dirty="0" smtClean="0"/>
              <a:t> </a:t>
            </a:r>
            <a:r>
              <a:rPr lang="en-US" b="1" u="sng" dirty="0" smtClean="0"/>
              <a:t>pogroms</a:t>
            </a:r>
            <a:endParaRPr lang="en-US" sz="2000" dirty="0" smtClean="0"/>
          </a:p>
          <a:p>
            <a:pPr lvl="1"/>
            <a:r>
              <a:rPr lang="en-US" dirty="0" smtClean="0"/>
              <a:t>Repression only led to more liberal organization</a:t>
            </a:r>
            <a:endParaRPr lang="en-US" sz="2000" dirty="0" smtClean="0"/>
          </a:p>
          <a:p>
            <a:pPr lvl="1"/>
            <a:r>
              <a:rPr lang="en-US" dirty="0" smtClean="0"/>
              <a:t>1898</a:t>
            </a:r>
            <a:endParaRPr lang="en-US" sz="2000" dirty="0" smtClean="0"/>
          </a:p>
          <a:p>
            <a:pPr lvl="2"/>
            <a:r>
              <a:rPr lang="en-US" dirty="0" smtClean="0"/>
              <a:t>Terrorism increased</a:t>
            </a:r>
            <a:endParaRPr lang="en-US" sz="1800" dirty="0" smtClean="0"/>
          </a:p>
          <a:p>
            <a:pPr lvl="2"/>
            <a:r>
              <a:rPr lang="en-US" b="1" u="sng" dirty="0" smtClean="0"/>
              <a:t>Social Democratic Labor Party</a:t>
            </a:r>
            <a:r>
              <a:rPr lang="en-US" dirty="0" smtClean="0"/>
              <a:t> was formed (socialist organization)</a:t>
            </a: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/>
              <a:t>What happened during the Revolution of 1905? Why did it happen? Was it successful?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800" dirty="0" smtClean="0"/>
              <a:t>1904-1905 Russia was humiliated</a:t>
            </a:r>
            <a:endParaRPr lang="en-US" sz="2400" dirty="0" smtClean="0"/>
          </a:p>
          <a:p>
            <a:pPr lvl="1"/>
            <a:r>
              <a:rPr lang="en-US" dirty="0" smtClean="0"/>
              <a:t>Russia went to war with Japan over territories in China and Korea</a:t>
            </a:r>
            <a:endParaRPr lang="en-US" sz="2000" dirty="0" smtClean="0"/>
          </a:p>
          <a:p>
            <a:pPr lvl="1"/>
            <a:r>
              <a:rPr lang="en-US" dirty="0" smtClean="0"/>
              <a:t>To the surprise of the world, Japan beat the Russians</a:t>
            </a:r>
            <a:endParaRPr lang="en-US" sz="2000" dirty="0" smtClean="0"/>
          </a:p>
          <a:p>
            <a:pPr lvl="1"/>
            <a:r>
              <a:rPr lang="en-US" dirty="0" smtClean="0"/>
              <a:t>Russia’s loss exposed a government that was corrupt and inefficient, as well as oppressive</a:t>
            </a:r>
            <a:endParaRPr lang="en-US" sz="2000" dirty="0" smtClean="0"/>
          </a:p>
          <a:p>
            <a:pPr lvl="1"/>
            <a:r>
              <a:rPr lang="en-US" dirty="0" smtClean="0"/>
              <a:t>Discontented groups sprung into action</a:t>
            </a:r>
            <a:endParaRPr lang="en-US" sz="2000" dirty="0" smtClean="0"/>
          </a:p>
          <a:p>
            <a:pPr lvl="0"/>
            <a:r>
              <a:rPr lang="en-US" sz="2800" dirty="0" smtClean="0"/>
              <a:t>January 22, 1905-“Bloody Sunday”</a:t>
            </a:r>
            <a:endParaRPr lang="en-US" sz="2400" dirty="0" smtClean="0"/>
          </a:p>
          <a:p>
            <a:pPr lvl="1"/>
            <a:r>
              <a:rPr lang="en-US" dirty="0" smtClean="0"/>
              <a:t>Czar’s troops shot unarmed strikers on their way to deliver a petition to him. </a:t>
            </a:r>
            <a:endParaRPr lang="en-US" sz="2000" dirty="0" smtClean="0"/>
          </a:p>
          <a:p>
            <a:pPr lvl="1"/>
            <a:r>
              <a:rPr lang="en-US" dirty="0" smtClean="0"/>
              <a:t>Severe protesting and violence erupted</a:t>
            </a:r>
            <a:endParaRPr lang="en-US" sz="2000" dirty="0" smtClean="0"/>
          </a:p>
          <a:p>
            <a:pPr lvl="1"/>
            <a:r>
              <a:rPr lang="en-US" dirty="0" smtClean="0"/>
              <a:t>Czar issued the “October Manifesto”-promising individual liberties</a:t>
            </a:r>
            <a:endParaRPr lang="en-US" sz="2000" dirty="0" smtClean="0"/>
          </a:p>
          <a:p>
            <a:pPr lvl="1"/>
            <a:r>
              <a:rPr lang="en-US" b="1" u="sng" dirty="0" err="1" smtClean="0"/>
              <a:t>Duma</a:t>
            </a:r>
            <a:r>
              <a:rPr lang="en-US" dirty="0" smtClean="0"/>
              <a:t>- Russian elected parliament was put into place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913</TotalTime>
  <Words>675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Section 4 Lecture</vt:lpstr>
      <vt:lpstr>PowerPoint Presentation</vt:lpstr>
      <vt:lpstr>What geographical and cultural factors made Russia different from the rest of Europe? Why could Russia not industrialize like the rest of Europe?</vt:lpstr>
      <vt:lpstr>What were Russia’s domestic and foreign policies?</vt:lpstr>
      <vt:lpstr>What were Russia’s domestic and foreign policies?</vt:lpstr>
      <vt:lpstr>What major reforms took place under Alexander II?</vt:lpstr>
      <vt:lpstr>What were the reactions of Radical groups to Alexander II’s reforms?</vt:lpstr>
      <vt:lpstr>What were the reactions of Radical groups to Alexander II’s reforms?</vt:lpstr>
      <vt:lpstr>What happened during the Revolution of 1905? Why did it happen? Was it successful?</vt:lpstr>
      <vt:lpstr>What happened during the Revolution of 1905? Why did it happen? Was it successful?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 Lecture</dc:title>
  <dc:creator>Lelko, Garrett</dc:creator>
  <cp:lastModifiedBy>Administrator</cp:lastModifiedBy>
  <cp:revision>46</cp:revision>
  <dcterms:created xsi:type="dcterms:W3CDTF">2010-01-29T14:24:09Z</dcterms:created>
  <dcterms:modified xsi:type="dcterms:W3CDTF">2013-02-20T12:59:18Z</dcterms:modified>
</cp:coreProperties>
</file>