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  <p:sldMasterId id="2147483669" r:id="rId3"/>
    <p:sldMasterId id="2147483670" r:id="rId4"/>
    <p:sldMasterId id="2147483671" r:id="rId5"/>
    <p:sldMasterId id="2147483672" r:id="rId6"/>
    <p:sldMasterId id="2147483673" r:id="rId7"/>
  </p:sldMasterIdLst>
  <p:notesMasterIdLst>
    <p:notesMasterId r:id="rId41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67768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13" name="Shape 213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7435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80" name="Shape 280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056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89" name="Shape 289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7790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96" name="Shape 296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US"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4980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02" name="Shape 302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US"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7853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08" name="Shape 308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US"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0975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14" name="Shape 314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639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22" name="Shape 322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3134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30" name="Shape 330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7893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38" name="Shape 338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4666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45" name="Shape 345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892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20" name="Shape 220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7413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52" name="Shape 352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1875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61" name="Shape 361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4682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67" name="Shape 367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228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2617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81" name="Shape 381"/>
          <p:cNvSpPr txBox="1"/>
          <p:nvPr/>
        </p:nvSpPr>
        <p:spPr>
          <a:xfrm>
            <a:off x="3884612" y="8829675"/>
            <a:ext cx="2971799" cy="46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4999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90" name="Shape 390"/>
          <p:cNvSpPr txBox="1"/>
          <p:nvPr/>
        </p:nvSpPr>
        <p:spPr>
          <a:xfrm>
            <a:off x="3884612" y="8829675"/>
            <a:ext cx="2971799" cy="46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1600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388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6515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2112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53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27" name="Shape 227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6642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381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0595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3940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6811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37" name="Shape 237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6523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43" name="Shape 243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828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50" name="Shape 250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US"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737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59" name="Shape 259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776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67" name="Shape 267"/>
          <p:cNvSpPr txBox="1"/>
          <p:nvPr/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US"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6558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674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4673600" y="2927350"/>
            <a:ext cx="3657600" cy="1822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2667000" y="6553200"/>
            <a:ext cx="19049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5195887" y="6553200"/>
            <a:ext cx="3279775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9525" y="6359525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 rot="5400000">
            <a:off x="5248200" y="2428800"/>
            <a:ext cx="5334000" cy="20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 rot="5400000">
            <a:off x="1171500" y="504750"/>
            <a:ext cx="5334000" cy="584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400" cy="48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3048000" y="228600"/>
            <a:ext cx="3733800" cy="80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400" cy="48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400" cy="48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400" cy="48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400" cy="48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28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4731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2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2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28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4731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256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2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25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400" cy="48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39243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991100" y="2362200"/>
            <a:ext cx="39243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400" cy="48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400" cy="48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1430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2550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1430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2550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1430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2550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1430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2550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49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49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49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49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3924299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991100" y="2362200"/>
            <a:ext cx="3924299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716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49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49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400" cy="48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400" cy="48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85800" y="990600"/>
            <a:ext cx="5181600" cy="1904999"/>
          </a:xfrm>
          <a:prstGeom prst="roundRect">
            <a:avLst>
              <a:gd name="adj" fmla="val 1080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3632199" y="4889500"/>
            <a:ext cx="4876800" cy="319087"/>
            <a:chOff x="3632199" y="4889500"/>
            <a:chExt cx="4876800" cy="319087"/>
          </a:xfrm>
        </p:grpSpPr>
        <p:sp>
          <p:nvSpPr>
            <p:cNvPr id="13" name="Shape 13"/>
            <p:cNvSpPr/>
            <p:nvPr/>
          </p:nvSpPr>
          <p:spPr>
            <a:xfrm flipH="1">
              <a:off x="3632199" y="4889500"/>
              <a:ext cx="4625975" cy="317500"/>
            </a:xfrm>
            <a:prstGeom prst="roundRect">
              <a:avLst>
                <a:gd name="adj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8248650" y="4889500"/>
              <a:ext cx="260350" cy="319087"/>
            </a:xfrm>
            <a:prstGeom prst="flowChartDelay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2667000" y="6553200"/>
            <a:ext cx="19049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5195887" y="6553200"/>
            <a:ext cx="3279775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525" y="6359525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0" y="0"/>
            <a:ext cx="3200399" cy="6858000"/>
            <a:chOff x="0" y="0"/>
            <a:chExt cx="3200399" cy="6858000"/>
          </a:xfrm>
        </p:grpSpPr>
        <p:sp>
          <p:nvSpPr>
            <p:cNvPr id="28" name="Shape 28"/>
            <p:cNvSpPr txBox="1"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Shape 29"/>
            <p:cNvSpPr txBox="1"/>
            <p:nvPr/>
          </p:nvSpPr>
          <p:spPr>
            <a:xfrm>
              <a:off x="685800" y="0"/>
              <a:ext cx="2514599" cy="10667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0" name="Shape 30"/>
          <p:cNvSpPr/>
          <p:nvPr/>
        </p:nvSpPr>
        <p:spPr>
          <a:xfrm>
            <a:off x="762000" y="762000"/>
            <a:ext cx="5105399" cy="609599"/>
          </a:xfrm>
          <a:prstGeom prst="roundRect">
            <a:avLst>
              <a:gd name="adj" fmla="val 1080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49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Shape 36"/>
          <p:cNvGrpSpPr/>
          <p:nvPr/>
        </p:nvGrpSpPr>
        <p:grpSpPr>
          <a:xfrm>
            <a:off x="228599" y="1981200"/>
            <a:ext cx="7391400" cy="319087"/>
            <a:chOff x="228599" y="1981200"/>
            <a:chExt cx="7391400" cy="319087"/>
          </a:xfrm>
        </p:grpSpPr>
        <p:sp>
          <p:nvSpPr>
            <p:cNvPr id="37" name="Shape 37"/>
            <p:cNvSpPr/>
            <p:nvPr/>
          </p:nvSpPr>
          <p:spPr>
            <a:xfrm>
              <a:off x="609600" y="1981200"/>
              <a:ext cx="7010400" cy="317500"/>
            </a:xfrm>
            <a:prstGeom prst="roundRect">
              <a:avLst>
                <a:gd name="adj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flipH="1">
              <a:off x="228599" y="1981200"/>
              <a:ext cx="393700" cy="319087"/>
            </a:xfrm>
            <a:prstGeom prst="flowChartDelay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hape 44"/>
          <p:cNvGrpSpPr/>
          <p:nvPr/>
        </p:nvGrpSpPr>
        <p:grpSpPr>
          <a:xfrm>
            <a:off x="0" y="0"/>
            <a:ext cx="3200399" cy="6858000"/>
            <a:chOff x="0" y="0"/>
            <a:chExt cx="3200399" cy="6858000"/>
          </a:xfrm>
        </p:grpSpPr>
        <p:sp>
          <p:nvSpPr>
            <p:cNvPr id="45" name="Shape 45"/>
            <p:cNvSpPr txBox="1"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" name="Shape 46"/>
            <p:cNvSpPr txBox="1"/>
            <p:nvPr/>
          </p:nvSpPr>
          <p:spPr>
            <a:xfrm>
              <a:off x="685800" y="0"/>
              <a:ext cx="2514599" cy="10667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7" name="Shape 47"/>
          <p:cNvSpPr/>
          <p:nvPr/>
        </p:nvSpPr>
        <p:spPr>
          <a:xfrm>
            <a:off x="762000" y="762000"/>
            <a:ext cx="5105399" cy="609599"/>
          </a:xfrm>
          <a:prstGeom prst="roundRect">
            <a:avLst>
              <a:gd name="adj" fmla="val 1080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49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Shape 53"/>
          <p:cNvGrpSpPr/>
          <p:nvPr/>
        </p:nvGrpSpPr>
        <p:grpSpPr>
          <a:xfrm>
            <a:off x="228599" y="1981200"/>
            <a:ext cx="7391400" cy="319087"/>
            <a:chOff x="228599" y="1981200"/>
            <a:chExt cx="7391400" cy="319087"/>
          </a:xfrm>
        </p:grpSpPr>
        <p:sp>
          <p:nvSpPr>
            <p:cNvPr id="54" name="Shape 54"/>
            <p:cNvSpPr/>
            <p:nvPr/>
          </p:nvSpPr>
          <p:spPr>
            <a:xfrm>
              <a:off x="609600" y="1981200"/>
              <a:ext cx="7010400" cy="317500"/>
            </a:xfrm>
            <a:prstGeom prst="roundRect">
              <a:avLst>
                <a:gd name="adj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 flipH="1">
              <a:off x="228599" y="1981200"/>
              <a:ext cx="393700" cy="319087"/>
            </a:xfrm>
            <a:prstGeom prst="flowChartDelay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0" y="0"/>
            <a:ext cx="3200399" cy="6858000"/>
            <a:chOff x="0" y="0"/>
            <a:chExt cx="3200399" cy="6858000"/>
          </a:xfrm>
        </p:grpSpPr>
        <p:sp>
          <p:nvSpPr>
            <p:cNvPr id="62" name="Shape 62"/>
            <p:cNvSpPr txBox="1"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" name="Shape 63"/>
            <p:cNvSpPr txBox="1"/>
            <p:nvPr/>
          </p:nvSpPr>
          <p:spPr>
            <a:xfrm>
              <a:off x="685800" y="0"/>
              <a:ext cx="2514599" cy="10667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4" name="Shape 64"/>
          <p:cNvSpPr/>
          <p:nvPr/>
        </p:nvSpPr>
        <p:spPr>
          <a:xfrm>
            <a:off x="762000" y="762000"/>
            <a:ext cx="5105399" cy="609599"/>
          </a:xfrm>
          <a:prstGeom prst="roundRect">
            <a:avLst>
              <a:gd name="adj" fmla="val 1080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49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Shape 70"/>
          <p:cNvGrpSpPr/>
          <p:nvPr/>
        </p:nvGrpSpPr>
        <p:grpSpPr>
          <a:xfrm>
            <a:off x="228599" y="1981200"/>
            <a:ext cx="7391400" cy="319087"/>
            <a:chOff x="228599" y="1981200"/>
            <a:chExt cx="7391400" cy="319087"/>
          </a:xfrm>
        </p:grpSpPr>
        <p:sp>
          <p:nvSpPr>
            <p:cNvPr id="71" name="Shape 71"/>
            <p:cNvSpPr/>
            <p:nvPr/>
          </p:nvSpPr>
          <p:spPr>
            <a:xfrm>
              <a:off x="609600" y="1981200"/>
              <a:ext cx="7010400" cy="317500"/>
            </a:xfrm>
            <a:prstGeom prst="roundRect">
              <a:avLst>
                <a:gd name="adj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228599" y="1981200"/>
              <a:ext cx="393700" cy="319087"/>
            </a:xfrm>
            <a:prstGeom prst="flowChartDelay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Shape 78"/>
          <p:cNvGrpSpPr/>
          <p:nvPr/>
        </p:nvGrpSpPr>
        <p:grpSpPr>
          <a:xfrm>
            <a:off x="0" y="0"/>
            <a:ext cx="3200399" cy="6858000"/>
            <a:chOff x="0" y="0"/>
            <a:chExt cx="3200399" cy="6858000"/>
          </a:xfrm>
        </p:grpSpPr>
        <p:sp>
          <p:nvSpPr>
            <p:cNvPr id="79" name="Shape 79"/>
            <p:cNvSpPr txBox="1"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" name="Shape 80"/>
            <p:cNvSpPr txBox="1"/>
            <p:nvPr/>
          </p:nvSpPr>
          <p:spPr>
            <a:xfrm>
              <a:off x="685800" y="0"/>
              <a:ext cx="2514599" cy="10667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1" name="Shape 81"/>
          <p:cNvSpPr/>
          <p:nvPr/>
        </p:nvSpPr>
        <p:spPr>
          <a:xfrm>
            <a:off x="762000" y="762000"/>
            <a:ext cx="5105399" cy="609599"/>
          </a:xfrm>
          <a:prstGeom prst="roundRect">
            <a:avLst>
              <a:gd name="adj" fmla="val 1080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49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Shape 87"/>
          <p:cNvGrpSpPr/>
          <p:nvPr/>
        </p:nvGrpSpPr>
        <p:grpSpPr>
          <a:xfrm>
            <a:off x="228599" y="1981200"/>
            <a:ext cx="7391400" cy="319087"/>
            <a:chOff x="228599" y="1981200"/>
            <a:chExt cx="7391400" cy="319087"/>
          </a:xfrm>
        </p:grpSpPr>
        <p:sp>
          <p:nvSpPr>
            <p:cNvPr id="88" name="Shape 88"/>
            <p:cNvSpPr/>
            <p:nvPr/>
          </p:nvSpPr>
          <p:spPr>
            <a:xfrm>
              <a:off x="609600" y="1981200"/>
              <a:ext cx="7010400" cy="317500"/>
            </a:xfrm>
            <a:prstGeom prst="roundRect">
              <a:avLst>
                <a:gd name="adj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flipH="1">
              <a:off x="228599" y="1981200"/>
              <a:ext cx="393700" cy="319087"/>
            </a:xfrm>
            <a:prstGeom prst="flowChartDelay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Shape 95"/>
          <p:cNvGrpSpPr/>
          <p:nvPr/>
        </p:nvGrpSpPr>
        <p:grpSpPr>
          <a:xfrm>
            <a:off x="0" y="0"/>
            <a:ext cx="3200399" cy="6858000"/>
            <a:chOff x="0" y="0"/>
            <a:chExt cx="3200399" cy="6858000"/>
          </a:xfrm>
        </p:grpSpPr>
        <p:sp>
          <p:nvSpPr>
            <p:cNvPr id="96" name="Shape 96"/>
            <p:cNvSpPr txBox="1"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" name="Shape 97"/>
            <p:cNvSpPr txBox="1"/>
            <p:nvPr/>
          </p:nvSpPr>
          <p:spPr>
            <a:xfrm>
              <a:off x="685800" y="0"/>
              <a:ext cx="2514599" cy="10667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8" name="Shape 98"/>
          <p:cNvSpPr/>
          <p:nvPr/>
        </p:nvSpPr>
        <p:spPr>
          <a:xfrm>
            <a:off x="762000" y="762000"/>
            <a:ext cx="5105399" cy="609599"/>
          </a:xfrm>
          <a:prstGeom prst="roundRect">
            <a:avLst>
              <a:gd name="adj" fmla="val 1080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49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Shape 104"/>
          <p:cNvGrpSpPr/>
          <p:nvPr/>
        </p:nvGrpSpPr>
        <p:grpSpPr>
          <a:xfrm>
            <a:off x="228599" y="1981200"/>
            <a:ext cx="7391400" cy="319087"/>
            <a:chOff x="228599" y="1981200"/>
            <a:chExt cx="7391400" cy="319087"/>
          </a:xfrm>
        </p:grpSpPr>
        <p:sp>
          <p:nvSpPr>
            <p:cNvPr id="105" name="Shape 105"/>
            <p:cNvSpPr/>
            <p:nvPr/>
          </p:nvSpPr>
          <p:spPr>
            <a:xfrm>
              <a:off x="609600" y="1981200"/>
              <a:ext cx="7010400" cy="317500"/>
            </a:xfrm>
            <a:prstGeom prst="roundRect">
              <a:avLst>
                <a:gd name="adj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 flipH="1">
              <a:off x="228599" y="1981200"/>
              <a:ext cx="393700" cy="319087"/>
            </a:xfrm>
            <a:prstGeom prst="flowChartDelay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Shape 121"/>
          <p:cNvGrpSpPr/>
          <p:nvPr/>
        </p:nvGrpSpPr>
        <p:grpSpPr>
          <a:xfrm>
            <a:off x="0" y="0"/>
            <a:ext cx="3200400" cy="6858000"/>
            <a:chOff x="0" y="0"/>
            <a:chExt cx="3200400" cy="6858000"/>
          </a:xfrm>
        </p:grpSpPr>
        <p:sp>
          <p:nvSpPr>
            <p:cNvPr id="122" name="Shape 122"/>
            <p:cNvSpPr txBox="1"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685800" y="0"/>
              <a:ext cx="2514600" cy="106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4" name="Shape 124"/>
          <p:cNvSpPr/>
          <p:nvPr/>
        </p:nvSpPr>
        <p:spPr>
          <a:xfrm>
            <a:off x="762000" y="762000"/>
            <a:ext cx="5105400" cy="609600"/>
          </a:xfrm>
          <a:prstGeom prst="roundRect">
            <a:avLst>
              <a:gd name="adj" fmla="val 1080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6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43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2936875" y="6529387"/>
            <a:ext cx="2895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136" y="6343650"/>
            <a:ext cx="587400" cy="48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Shape 130"/>
          <p:cNvGrpSpPr/>
          <p:nvPr/>
        </p:nvGrpSpPr>
        <p:grpSpPr>
          <a:xfrm>
            <a:off x="228700" y="1981200"/>
            <a:ext cx="7391300" cy="319200"/>
            <a:chOff x="228699" y="1981200"/>
            <a:chExt cx="7391300" cy="319200"/>
          </a:xfrm>
        </p:grpSpPr>
        <p:sp>
          <p:nvSpPr>
            <p:cNvPr id="131" name="Shape 131"/>
            <p:cNvSpPr/>
            <p:nvPr/>
          </p:nvSpPr>
          <p:spPr>
            <a:xfrm>
              <a:off x="609600" y="1981200"/>
              <a:ext cx="7010400" cy="317400"/>
            </a:xfrm>
            <a:prstGeom prst="roundRect">
              <a:avLst>
                <a:gd name="adj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flipH="1">
              <a:off x="228700" y="1981200"/>
              <a:ext cx="393600" cy="319200"/>
            </a:xfrm>
            <a:prstGeom prst="flowChartDelay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kvfcAlujZ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youtube.com/watch?v=C0K_LZDXp0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X7nbwFxGR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ctrTitle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26:</a:t>
            </a:r>
            <a:b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Cold War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subTitle" idx="1"/>
          </p:nvPr>
        </p:nvSpPr>
        <p:spPr>
          <a:xfrm>
            <a:off x="4673600" y="2927350"/>
            <a:ext cx="3657600" cy="1822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 descr="http://www.cfo.doe.gov/me70/manhattan/images/PotsdamLar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6019800" y="0"/>
            <a:ext cx="2743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Churchill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3657600" y="0"/>
            <a:ext cx="1981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Truman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838200" y="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Stalin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Tension Mounts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90600" y="2286000"/>
            <a:ext cx="77724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Satellite nations</a:t>
            </a: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countries where Stalin set up communist governments controlled by the S.U.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Albania, Bulgaria, Czechoslovakia, Hungary, Romania, and Poland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Stalin said that Communism and Capitalism could not work together and another war was inevitable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Truman suggested containment: stopping the spread of communism to other countries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“Iron Curtain”: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division between communist eastern Europe and capitalist western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 descr="http://backspace.com/notes/images/ironcurtai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6900" y="0"/>
            <a:ext cx="5410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 descr="http://www.robertamsterdam.com/ironcurtain091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50"/>
            <a:ext cx="9144000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 descr="http://opal.kent.ac.uk/cartoonx-cgi/image/standard/ILW10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0"/>
            <a:ext cx="62610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 Aims vs. Soviet Aims in Europe</a:t>
            </a:r>
            <a:b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1219200" y="1371600"/>
            <a:ext cx="38099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new world order: all countries to have self-determination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Gain access to raw materials and markets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Rebuild stable gov’ts in Europe and new markets for American goods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Reunite Germany so it would be more productive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5334000" y="1295400"/>
            <a:ext cx="3809999" cy="55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communism in other countries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Rebuild eastern European countries hurt during the war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eastern Europe to balance US power in western Europe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Germany divided so it would not get too powerful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Containment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 foreign policy during the start of the Cold War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/>
              <a:t>Objective?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/>
              <a:t>George Kennan</a:t>
            </a:r>
          </a:p>
          <a:p>
            <a: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</a:pPr>
            <a:r>
              <a:rPr lang="en-US"/>
              <a:t>The Long Telegraph</a:t>
            </a:r>
          </a:p>
        </p:txBody>
      </p:sp>
      <p:pic>
        <p:nvPicPr>
          <p:cNvPr id="326" name="Shape 326" descr="http://www.firewebdesigns.com/images/fire_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4038600"/>
            <a:ext cx="3429000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Truman Doctrine</a:t>
            </a:r>
            <a:b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838200" y="838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 </a:t>
            </a:r>
            <a:r>
              <a:rPr lang="en-US"/>
              <a:t>gave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money to Greece and Turkey so they could fight off any attempt at a Communist take-over</a:t>
            </a:r>
          </a:p>
        </p:txBody>
      </p:sp>
      <p:pic>
        <p:nvPicPr>
          <p:cNvPr id="334" name="Shape 334" descr="http://www.trumanlibrary.org/teacher/europe1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09800"/>
            <a:ext cx="7086600" cy="438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Marshall Plan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to give aid to any country whose people were suffering from poverty after the war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1946-1947:  </a:t>
            </a:r>
          </a:p>
          <a:p>
            <a: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terrible winter made things even worse for people who were struggling to rebuild after WWII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/>
              <a:t>Results?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 and USSR fight over Germany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6868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 was split into zones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Stalin closed off all access to the city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Berlin Airlift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327 days of British and American planes flying over Berlin and dropping supplies to the people stuck in the city (food, fuel, medicine, Christmas presents, etc.)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May 1949, Soviet Union admitted defeat and lifted the blockade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ctrTitle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1:</a:t>
            </a:r>
            <a:b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Origins of the Cold War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ubTitle" idx="1"/>
          </p:nvPr>
        </p:nvSpPr>
        <p:spPr>
          <a:xfrm>
            <a:off x="4673600" y="2927350"/>
            <a:ext cx="3657600" cy="1822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NATO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Atlantic Treaty Organization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Belgium, Denmark, France, Great Britain, Iceland, Italy, Luxembourg, the Netherlands, Norway, Portugal, United States, and Canada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military alliance:  </a:t>
            </a:r>
          </a:p>
          <a:p>
            <a: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these countries agreed that they would defend each other if one was attacked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Greece, Turkey, and West Germany joined in the 1950s</a:t>
            </a:r>
          </a:p>
        </p:txBody>
      </p:sp>
      <p:pic>
        <p:nvPicPr>
          <p:cNvPr id="356" name="Shape 356" descr="http://nato.usmission.gov/icons/q-map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0"/>
            <a:ext cx="2362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 descr="http://nato.usmission.gov/icons/q-map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622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 descr="http://www.iqraa.de/nato-flag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NATO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had a standing army of 500,000 troops so other countries did not want to attack members of NATO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Warsaw Pact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Soviet Union responds to NATO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</a:pPr>
            <a:r>
              <a:rPr lang="en-US" sz="3000"/>
              <a:t> 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creates the </a:t>
            </a:r>
            <a:r>
              <a:rPr lang="en-US" sz="3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Warsaw Pact-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military alliance with satellite nations in Eastern Europe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Shape 377" descr="http://4.bp.blogspot.com/_2HLqVN8KbZU/TP5ejA33eiI/AAAAAAAAAKw/xPpLfIQ12AY/s1600/NATO%2Bvs.%2BWarsaw%2BPact%2BM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82500"/>
            <a:ext cx="8732700" cy="25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subTitle" idx="1"/>
          </p:nvPr>
        </p:nvSpPr>
        <p:spPr>
          <a:xfrm>
            <a:off x="4673600" y="2927350"/>
            <a:ext cx="3657600" cy="182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Section 2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ctrTitle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Cold War</a:t>
            </a:r>
            <a:b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Heats Up</a:t>
            </a:r>
          </a:p>
        </p:txBody>
      </p:sp>
      <p:pic>
        <p:nvPicPr>
          <p:cNvPr id="385" name="Shape 385" descr="http://www.evilscale.com/images/ma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276600"/>
            <a:ext cx="2857500" cy="29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 descr="http://www.ga.wa.gov/visitor/korean/KoreanWar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304800"/>
            <a:ext cx="3968700" cy="31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China Becomes a </a:t>
            </a:r>
            <a:b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Communist Country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Chiang Kai-she</a:t>
            </a:r>
            <a:r>
              <a:rPr lang="en-US"/>
              <a:t>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Mao Zedong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nationalists led by Kai-shek fled to Taiwan;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 and UN re</a:t>
            </a:r>
            <a:r>
              <a:rPr lang="en-US"/>
              <a:t>action?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Shape 394" descr="http://media-2.web.britannica.com/eb-media/38/78738-004-E7D199C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228600"/>
            <a:ext cx="1219200" cy="16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 descr="http://courses.missouristate.edu/dennishickey/ma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228600"/>
            <a:ext cx="1447800" cy="16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Communist Advances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Truman announcement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Scary thought for Americans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Hiroshima or Nagasaki on American soil???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Americans advancements in nuclear weapons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bomb- many times more destructible than the atomic bomb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1952 hydrogen bomb tested and declared US the worlds leading nuclear power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6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FIRST HYDROGEN BOMB TEST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were planning how to survive a nuclear attack! (bomb shelters)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6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DUCK AND COVER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3200400" y="304800"/>
            <a:ext cx="2543181" cy="7619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</a:rPr>
              <a:t>Bomb Shelter </a:t>
            </a:r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57162"/>
            <a:ext cx="7620000" cy="65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888075" y="509825"/>
            <a:ext cx="7798800" cy="9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Cold War at Home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4267200" y="2483350"/>
            <a:ext cx="4876800" cy="399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new </a:t>
            </a:r>
            <a:r>
              <a:rPr lang="en-US" sz="20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Scare-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people had joined the communist party but with increasing distrust in Stalin many people quit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who had been remotely involved in a communist party were swept up in the wave of persecution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0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Loyalty Program-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Truman headed this program so that all employees hired by the federal government were to be investigated with suspicion of overthrowing the government</a:t>
            </a:r>
          </a:p>
        </p:txBody>
      </p:sp>
      <p:pic>
        <p:nvPicPr>
          <p:cNvPr id="414" name="Shape 4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6950" y="1274550"/>
            <a:ext cx="3505200" cy="50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1414350" y="657850"/>
            <a:ext cx="7272600" cy="75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HUAC</a:t>
            </a:r>
          </a:p>
        </p:txBody>
      </p:sp>
      <p:pic>
        <p:nvPicPr>
          <p:cNvPr id="420" name="Shape 4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4075" y="1682425"/>
            <a:ext cx="4038600" cy="45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4648200" y="2335350"/>
            <a:ext cx="4038600" cy="37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House Un-American Activities Committee-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investigate disloyalty of Communist infiltration of government agencies and the Hollywood movie industry b/c movies had strong influence of the public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Hollywood Ten-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United States v. Soviet Union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Had been Allies against Germany in WWII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enemy of my enemy is my friend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America: Capitalist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Soviet Union: Communist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two countries did not agree on most things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Shape 231" descr="http://letustalk.files.wordpress.com/2008/08/map-of-soviet-union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5032375"/>
            <a:ext cx="2527300" cy="18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 descr="Map of United Stat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5033962"/>
            <a:ext cx="3557586" cy="18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4114800" y="5486400"/>
            <a:ext cx="13715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1381475" y="674300"/>
            <a:ext cx="7305300" cy="7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Spies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457200" y="2598475"/>
            <a:ext cx="4038600" cy="353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real communist threat in the United States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Alger Hiss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high ranking government official convicted of perjury for lying in slander case.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Julius and Ethel Rosenberg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convicted of espionage and executed in 1953.</a:t>
            </a:r>
          </a:p>
        </p:txBody>
      </p:sp>
      <p:pic>
        <p:nvPicPr>
          <p:cNvPr id="428" name="Shape 4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600200"/>
            <a:ext cx="4038600" cy="45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1365025" y="723625"/>
            <a:ext cx="7321800" cy="69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Korean War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457200" y="2516250"/>
            <a:ext cx="4038600" cy="416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 Korea-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had a pro-American government formed (US occupied)</a:t>
            </a:r>
          </a:p>
          <a:p>
            <a:pPr marL="342900" marR="0" lvl="0" indent="-3048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Korea-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had a Communist regime (USSR occupied)</a:t>
            </a:r>
          </a:p>
          <a:p>
            <a:pPr marL="342900" marR="0" lvl="0" indent="-3048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 25th 1950- </a:t>
            </a:r>
            <a:r>
              <a:rPr lang="en-US" sz="18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Korean War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broke out when North Korean troops streamed across the </a:t>
            </a:r>
            <a:r>
              <a:rPr lang="en-US" sz="1800" b="0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r>
              <a:rPr lang="en-US" sz="1800" b="0" i="1" u="sng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800" b="0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parallel-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048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Korea was aiming at unification by force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33333"/>
              <a:buFont typeface="Noto Sans Symbols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48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Short History of War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33333"/>
              <a:buFont typeface="Noto Sans Symbols"/>
              <a:buNone/>
            </a:pPr>
            <a:endParaRPr sz="1800" b="0" i="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  <p:pic>
        <p:nvPicPr>
          <p:cNvPr id="435" name="Shape 4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1600200"/>
            <a:ext cx="4038600" cy="45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Shape 4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52400"/>
            <a:ext cx="9144000" cy="71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1200550" y="674300"/>
            <a:ext cx="7486200" cy="7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Douglas MacArthur</a:t>
            </a:r>
          </a:p>
        </p:txBody>
      </p:sp>
      <p:pic>
        <p:nvPicPr>
          <p:cNvPr id="446" name="Shape 4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1175" y="1417625"/>
            <a:ext cx="4038600" cy="45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4648200" y="2318900"/>
            <a:ext cx="4038600" cy="381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Anti-communist general chosen to lead UN forces in Korea by Truman</a:t>
            </a:r>
          </a:p>
          <a:p>
            <a:pPr marL="342900" marR="0" lvl="0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MacArthur helped establish Japan’s new democratic constitution </a:t>
            </a:r>
          </a:p>
          <a:p>
            <a:pPr marL="342900" marR="0" lvl="0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Successful in implementing democracy in South Korea</a:t>
            </a:r>
          </a:p>
          <a:p>
            <a:pPr marL="342900" marR="0" lvl="0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Disliked by politicians but loved by the public and military!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 descr="http://wikis.nyu.edu/ek6/modernamerica/uploads/Imperialism.ColdWarContainment/Cold%20War%20Map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Leaders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Truman: American President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went to a conference in Potsdam as the newest member of the Big Three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Becomes angry and frustrated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Soviet Foreign Minister Molotov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Stalin: Communist leader of Soviet Union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Wanted Communism to control all countries in his power; thought capitalism was wrong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 descr="http://www.nndb.com/people/114/000024042/truman-s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04800"/>
            <a:ext cx="3716336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 descr="http://img.dailymail.co.uk/i/pix/2007/09_03/stalinDM2109_468x55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1600200"/>
            <a:ext cx="4125911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228600" y="4724400"/>
            <a:ext cx="35813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Truman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4572000" y="381000"/>
            <a:ext cx="38862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Stalin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United Nations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group of representatives from many countries who worked to keep peace between countries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and U.S.S.R. ended up using the UN to promote their ideas to other countries and it made the Cold War worse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Assembly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Council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USA, USSR, Great Britain, France, China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Veto power</a:t>
            </a:r>
          </a:p>
        </p:txBody>
      </p:sp>
      <p:pic>
        <p:nvPicPr>
          <p:cNvPr id="263" name="Shape 263" descr="http://www.st-minutiae.com/academy/anthropology114A/un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 descr="http://www.usdiplomacy.org/exhibit/images/u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4847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0" y="228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UN, 1945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Potsdam Conference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1945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 between major countries involved in WWII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Stalin refused to allow democracy in countries he controlled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Truman knew that there would be trouble between the U.S. and U.S.S.R.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was the start of the Cold War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sules">
  <a:themeElements>
    <a:clrScheme name="">
      <a:dk1>
        <a:srgbClr val="0000FF"/>
      </a:dk1>
      <a:lt1>
        <a:srgbClr val="FFFFFF"/>
      </a:lt1>
      <a:dk2>
        <a:srgbClr val="FFFFFF"/>
      </a:dk2>
      <a:lt2>
        <a:srgbClr val="FFFFFF"/>
      </a:lt2>
      <a:accent1>
        <a:srgbClr val="F2F8F2"/>
      </a:accent1>
      <a:accent2>
        <a:srgbClr val="FFFFFF"/>
      </a:accent2>
      <a:accent3>
        <a:srgbClr val="FFFFFF"/>
      </a:accent3>
      <a:accent4>
        <a:srgbClr val="0000DA"/>
      </a:accent4>
      <a:accent5>
        <a:srgbClr val="F7FBF7"/>
      </a:accent5>
      <a:accent6>
        <a:srgbClr val="E7E7E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psules">
  <a:themeElements>
    <a:clrScheme name="">
      <a:dk1>
        <a:srgbClr val="003366"/>
      </a:dk1>
      <a:lt1>
        <a:srgbClr val="FFFFFF"/>
      </a:lt1>
      <a:dk2>
        <a:srgbClr val="006666"/>
      </a:dk2>
      <a:lt2>
        <a:srgbClr val="FFFFFF"/>
      </a:lt2>
      <a:accent1>
        <a:srgbClr val="F7FBF7"/>
      </a:accent1>
      <a:accent2>
        <a:srgbClr val="33CCCC"/>
      </a:accent2>
      <a:accent3>
        <a:srgbClr val="FFFFFF"/>
      </a:accent3>
      <a:accent4>
        <a:srgbClr val="002A56"/>
      </a:accent4>
      <a:accent5>
        <a:srgbClr val="FAFDFA"/>
      </a:accent5>
      <a:accent6>
        <a:srgbClr val="2DB9B9"/>
      </a:accent6>
      <a:hlink>
        <a:srgbClr val="666699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psules">
  <a:themeElements>
    <a:clrScheme name="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FCFEFC"/>
      </a:accent1>
      <a:accent2>
        <a:srgbClr val="33CCCC"/>
      </a:accent2>
      <a:accent3>
        <a:srgbClr val="FFFFFF"/>
      </a:accent3>
      <a:accent4>
        <a:srgbClr val="002A56"/>
      </a:accent4>
      <a:accent5>
        <a:srgbClr val="FDFEFD"/>
      </a:accent5>
      <a:accent6>
        <a:srgbClr val="2DB9B9"/>
      </a:accent6>
      <a:hlink>
        <a:srgbClr val="666699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apsules">
  <a:themeElements>
    <a:clrScheme name="">
      <a:dk1>
        <a:srgbClr val="003366"/>
      </a:dk1>
      <a:lt1>
        <a:srgbClr val="FFFFFF"/>
      </a:lt1>
      <a:dk2>
        <a:srgbClr val="006666"/>
      </a:dk2>
      <a:lt2>
        <a:srgbClr val="FFFFFF"/>
      </a:lt2>
      <a:accent1>
        <a:srgbClr val="FCFEFC"/>
      </a:accent1>
      <a:accent2>
        <a:srgbClr val="33CCCC"/>
      </a:accent2>
      <a:accent3>
        <a:srgbClr val="FFFFFF"/>
      </a:accent3>
      <a:accent4>
        <a:srgbClr val="002A56"/>
      </a:accent4>
      <a:accent5>
        <a:srgbClr val="FDFEFD"/>
      </a:accent5>
      <a:accent6>
        <a:srgbClr val="2DB9B9"/>
      </a:accent6>
      <a:hlink>
        <a:srgbClr val="666699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apsules">
  <a:themeElements>
    <a:clrScheme name="">
      <a:dk1>
        <a:srgbClr val="003366"/>
      </a:dk1>
      <a:lt1>
        <a:srgbClr val="FFFFFF"/>
      </a:lt1>
      <a:dk2>
        <a:srgbClr val="006666"/>
      </a:dk2>
      <a:lt2>
        <a:srgbClr val="FFFFFF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Office PowerPoint</Application>
  <PresentationFormat>On-screen Show (4:3)</PresentationFormat>
  <Paragraphs>145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Noto Sans Symbols</vt:lpstr>
      <vt:lpstr>Times New Roman</vt:lpstr>
      <vt:lpstr>1_Capsules</vt:lpstr>
      <vt:lpstr>Capsules</vt:lpstr>
      <vt:lpstr>Capsules</vt:lpstr>
      <vt:lpstr>Capsules</vt:lpstr>
      <vt:lpstr>Capsules</vt:lpstr>
      <vt:lpstr>Capsules</vt:lpstr>
      <vt:lpstr>Capsules</vt:lpstr>
      <vt:lpstr>Chapter 26: The Cold War</vt:lpstr>
      <vt:lpstr>Section 1: Origins of the Cold War</vt:lpstr>
      <vt:lpstr>United States v. Soviet Union</vt:lpstr>
      <vt:lpstr>PowerPoint Presentation</vt:lpstr>
      <vt:lpstr>Leaders</vt:lpstr>
      <vt:lpstr>PowerPoint Presentation</vt:lpstr>
      <vt:lpstr>United Nations</vt:lpstr>
      <vt:lpstr>PowerPoint Presentation</vt:lpstr>
      <vt:lpstr>Potsdam Conference</vt:lpstr>
      <vt:lpstr>PowerPoint Presentation</vt:lpstr>
      <vt:lpstr>Tension Mounts</vt:lpstr>
      <vt:lpstr>PowerPoint Presentation</vt:lpstr>
      <vt:lpstr>PowerPoint Presentation</vt:lpstr>
      <vt:lpstr>PowerPoint Presentation</vt:lpstr>
      <vt:lpstr>US Aims vs. Soviet Aims in Europe  </vt:lpstr>
      <vt:lpstr>Containment</vt:lpstr>
      <vt:lpstr>Truman Doctrine  </vt:lpstr>
      <vt:lpstr>Marshall Plan</vt:lpstr>
      <vt:lpstr>US and USSR fight over Germany</vt:lpstr>
      <vt:lpstr>NATO</vt:lpstr>
      <vt:lpstr>PowerPoint Presentation</vt:lpstr>
      <vt:lpstr>NATO</vt:lpstr>
      <vt:lpstr>Warsaw Pact</vt:lpstr>
      <vt:lpstr>The Cold War  Heats Up</vt:lpstr>
      <vt:lpstr>China Becomes a  Communist Country</vt:lpstr>
      <vt:lpstr>Communist Advances</vt:lpstr>
      <vt:lpstr>PowerPoint Presentation</vt:lpstr>
      <vt:lpstr>The Cold War at Home</vt:lpstr>
      <vt:lpstr>HUAC</vt:lpstr>
      <vt:lpstr>Spies</vt:lpstr>
      <vt:lpstr>Korean War</vt:lpstr>
      <vt:lpstr>PowerPoint Presentation</vt:lpstr>
      <vt:lpstr>Douglas MacArthur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26: The Cold War</dc:title>
  <dc:creator>Lelko, Garrett</dc:creator>
  <cp:lastModifiedBy>Lelko, Garrett</cp:lastModifiedBy>
  <cp:revision>1</cp:revision>
  <dcterms:modified xsi:type="dcterms:W3CDTF">2017-01-19T15:38:32Z</dcterms:modified>
</cp:coreProperties>
</file>