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477535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548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0213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2070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480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4127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6972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2759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3624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026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4351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3440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Shape 61"/>
          <p:cNvGrpSpPr/>
          <p:nvPr/>
        </p:nvGrpSpPr>
        <p:grpSpPr>
          <a:xfrm>
            <a:off x="-11" y="1000670"/>
            <a:ext cx="7314320" cy="3087224"/>
            <a:chOff x="-11" y="1378676"/>
            <a:chExt cx="7314320" cy="4116299"/>
          </a:xfrm>
        </p:grpSpPr>
        <p:sp>
          <p:nvSpPr>
            <p:cNvPr id="62" name="Shape 62"/>
            <p:cNvSpPr/>
            <p:nvPr/>
          </p:nvSpPr>
          <p:spPr>
            <a:xfrm flipH="1">
              <a:off x="-11" y="1378676"/>
              <a:ext cx="187800" cy="4116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3" name="Shape 63"/>
            <p:cNvSpPr/>
            <p:nvPr/>
          </p:nvSpPr>
          <p:spPr>
            <a:xfrm flipH="1">
              <a:off x="187809" y="1378676"/>
              <a:ext cx="7126499" cy="4116299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4" name="Shape 64"/>
          <p:cNvSpPr txBox="1">
            <a:spLocks noGrp="1"/>
          </p:cNvSpPr>
          <p:nvPr>
            <p:ph type="ctrTitle"/>
          </p:nvPr>
        </p:nvSpPr>
        <p:spPr>
          <a:xfrm>
            <a:off x="685800" y="1699932"/>
            <a:ext cx="6400799" cy="100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685800" y="2700338"/>
            <a:ext cx="6400799" cy="6752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Shape 67"/>
          <p:cNvGrpSpPr/>
          <p:nvPr/>
        </p:nvGrpSpPr>
        <p:grpSpPr>
          <a:xfrm>
            <a:off x="-13" y="-9140"/>
            <a:ext cx="8005727" cy="1209421"/>
            <a:chOff x="-13" y="-12187"/>
            <a:chExt cx="8005727" cy="1161900"/>
          </a:xfrm>
        </p:grpSpPr>
        <p:sp>
          <p:nvSpPr>
            <p:cNvPr id="68" name="Shape 68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456245" y="1278513"/>
            <a:ext cx="4038599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2"/>
          </p:nvPr>
        </p:nvSpPr>
        <p:spPr>
          <a:xfrm>
            <a:off x="4648200" y="1278513"/>
            <a:ext cx="4038599" cy="3630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grpSp>
        <p:nvGrpSpPr>
          <p:cNvPr id="75" name="Shape 75"/>
          <p:cNvGrpSpPr/>
          <p:nvPr/>
        </p:nvGrpSpPr>
        <p:grpSpPr>
          <a:xfrm>
            <a:off x="-13" y="-9140"/>
            <a:ext cx="8005727" cy="1209421"/>
            <a:chOff x="-13" y="-12187"/>
            <a:chExt cx="8005727" cy="1161900"/>
          </a:xfrm>
        </p:grpSpPr>
        <p:sp>
          <p:nvSpPr>
            <p:cNvPr id="76" name="Shape 76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Shape 80"/>
          <p:cNvGrpSpPr/>
          <p:nvPr/>
        </p:nvGrpSpPr>
        <p:grpSpPr>
          <a:xfrm>
            <a:off x="-13" y="-9140"/>
            <a:ext cx="8005727" cy="1209421"/>
            <a:chOff x="-13" y="-12187"/>
            <a:chExt cx="8005727" cy="1161900"/>
          </a:xfrm>
        </p:grpSpPr>
        <p:sp>
          <p:nvSpPr>
            <p:cNvPr id="81" name="Shape 81"/>
            <p:cNvSpPr/>
            <p:nvPr/>
          </p:nvSpPr>
          <p:spPr>
            <a:xfrm flipH="1">
              <a:off x="-13" y="-12187"/>
              <a:ext cx="187800" cy="1161900"/>
            </a:xfrm>
            <a:prstGeom prst="rect">
              <a:avLst/>
            </a:prstGeom>
            <a:solidFill>
              <a:srgbClr val="AB010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flipH="1">
              <a:off x="187715" y="-12187"/>
              <a:ext cx="7817999" cy="1161900"/>
            </a:xfrm>
            <a:prstGeom prst="rect">
              <a:avLst/>
            </a:prstGeom>
            <a:solidFill>
              <a:srgbClr val="0F243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/>
        </p:nvSpPr>
        <p:spPr>
          <a:xfrm flipH="1">
            <a:off x="8964665" y="4623760"/>
            <a:ext cx="187800" cy="521400"/>
          </a:xfrm>
          <a:prstGeom prst="rect">
            <a:avLst/>
          </a:prstGeom>
          <a:solidFill>
            <a:srgbClr val="AB010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/>
          <p:nvPr/>
        </p:nvSpPr>
        <p:spPr>
          <a:xfrm flipH="1">
            <a:off x="3866777" y="4623760"/>
            <a:ext cx="5097900" cy="521400"/>
          </a:xfrm>
          <a:prstGeom prst="rect">
            <a:avLst/>
          </a:prstGeom>
          <a:solidFill>
            <a:srgbClr val="0F243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866812" y="4623760"/>
            <a:ext cx="5097900" cy="521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None/>
              <a:defRPr sz="14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hape 6"/>
          <p:cNvGrpSpPr/>
          <p:nvPr/>
        </p:nvGrpSpPr>
        <p:grpSpPr>
          <a:xfrm>
            <a:off x="33867" y="-70"/>
            <a:ext cx="3409812" cy="2107677"/>
            <a:chOff x="0" y="1493"/>
            <a:chExt cx="3409812" cy="2810236"/>
          </a:xfrm>
        </p:grpSpPr>
        <p:cxnSp>
          <p:nvCxnSpPr>
            <p:cNvPr id="7" name="Shape 7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" name="Shape 8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Shape 9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Shape 10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Shape 11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" name="Shape 12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" name="Shape 13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Shape 14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Shape 15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Shape 16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Shape 17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Shape 18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Shape 19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Shape 20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Shape 21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Shape 22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Shape 23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Shape 24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Shape 25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" name="Shape 26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" name="Shape 27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" name="Shape 28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Shape 29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Shape 30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Shape 31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None/>
              <a:defRPr sz="4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2pPr>
            <a:lvl3pPr lvl="2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3pPr>
            <a:lvl4pPr lvl="3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4pPr>
            <a:lvl5pPr lvl="4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5pPr>
            <a:lvl6pPr lvl="5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6pPr>
            <a:lvl7pPr lvl="6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7pPr>
            <a:lvl8pPr lvl="7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8pPr>
            <a:lvl9pPr lvl="8">
              <a:spcBef>
                <a:spcPts val="360"/>
              </a:spcBef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34" name="Shape 34"/>
          <p:cNvGrpSpPr/>
          <p:nvPr/>
        </p:nvGrpSpPr>
        <p:grpSpPr>
          <a:xfrm rot="10800000">
            <a:off x="5734187" y="3035893"/>
            <a:ext cx="3409812" cy="2107677"/>
            <a:chOff x="0" y="1493"/>
            <a:chExt cx="3409812" cy="2810236"/>
          </a:xfrm>
        </p:grpSpPr>
        <p:cxnSp>
          <p:nvCxnSpPr>
            <p:cNvPr id="35" name="Shape 35"/>
            <p:cNvCxnSpPr/>
            <p:nvPr/>
          </p:nvCxnSpPr>
          <p:spPr>
            <a:xfrm>
              <a:off x="0" y="245542"/>
              <a:ext cx="3251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Shape 36"/>
            <p:cNvCxnSpPr/>
            <p:nvPr/>
          </p:nvCxnSpPr>
          <p:spPr>
            <a:xfrm rot="-5400000">
              <a:off x="-1212177" y="1407880"/>
              <a:ext cx="2806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Shape 37"/>
            <p:cNvCxnSpPr/>
            <p:nvPr/>
          </p:nvCxnSpPr>
          <p:spPr>
            <a:xfrm>
              <a:off x="0" y="474143"/>
              <a:ext cx="26669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Shape 38"/>
            <p:cNvCxnSpPr/>
            <p:nvPr/>
          </p:nvCxnSpPr>
          <p:spPr>
            <a:xfrm>
              <a:off x="0" y="702743"/>
              <a:ext cx="2167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Shape 39"/>
            <p:cNvCxnSpPr/>
            <p:nvPr/>
          </p:nvCxnSpPr>
          <p:spPr>
            <a:xfrm>
              <a:off x="0" y="931342"/>
              <a:ext cx="18626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Shape 40"/>
            <p:cNvCxnSpPr/>
            <p:nvPr/>
          </p:nvCxnSpPr>
          <p:spPr>
            <a:xfrm>
              <a:off x="0" y="1159942"/>
              <a:ext cx="1490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Shape 41"/>
            <p:cNvCxnSpPr/>
            <p:nvPr/>
          </p:nvCxnSpPr>
          <p:spPr>
            <a:xfrm>
              <a:off x="0" y="1388542"/>
              <a:ext cx="12191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Shape 42"/>
            <p:cNvCxnSpPr/>
            <p:nvPr/>
          </p:nvCxnSpPr>
          <p:spPr>
            <a:xfrm>
              <a:off x="0" y="1617142"/>
              <a:ext cx="990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Shape 43"/>
            <p:cNvCxnSpPr/>
            <p:nvPr/>
          </p:nvCxnSpPr>
          <p:spPr>
            <a:xfrm>
              <a:off x="0" y="1845742"/>
              <a:ext cx="745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Shape 44"/>
            <p:cNvCxnSpPr/>
            <p:nvPr/>
          </p:nvCxnSpPr>
          <p:spPr>
            <a:xfrm>
              <a:off x="0" y="2074342"/>
              <a:ext cx="5333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Shape 45"/>
            <p:cNvCxnSpPr/>
            <p:nvPr/>
          </p:nvCxnSpPr>
          <p:spPr>
            <a:xfrm>
              <a:off x="0" y="2302943"/>
              <a:ext cx="262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Shape 46"/>
            <p:cNvCxnSpPr/>
            <p:nvPr/>
          </p:nvCxnSpPr>
          <p:spPr>
            <a:xfrm rot="-5400000">
              <a:off x="-814261" y="1238115"/>
              <a:ext cx="24683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7" name="Shape 47"/>
            <p:cNvCxnSpPr/>
            <p:nvPr/>
          </p:nvCxnSpPr>
          <p:spPr>
            <a:xfrm rot="-5400000">
              <a:off x="-357712" y="1014527"/>
              <a:ext cx="20180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Shape 48"/>
            <p:cNvCxnSpPr/>
            <p:nvPr/>
          </p:nvCxnSpPr>
          <p:spPr>
            <a:xfrm rot="-5400000">
              <a:off x="-853" y="887576"/>
              <a:ext cx="17639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9" name="Shape 49"/>
            <p:cNvCxnSpPr/>
            <p:nvPr/>
          </p:nvCxnSpPr>
          <p:spPr>
            <a:xfrm rot="-5400000">
              <a:off x="326307" y="790194"/>
              <a:ext cx="1569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0" name="Shape 50"/>
            <p:cNvCxnSpPr/>
            <p:nvPr/>
          </p:nvCxnSpPr>
          <p:spPr>
            <a:xfrm rot="-5400000">
              <a:off x="636516" y="709726"/>
              <a:ext cx="14085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1" name="Shape 51"/>
            <p:cNvCxnSpPr/>
            <p:nvPr/>
          </p:nvCxnSpPr>
          <p:spPr>
            <a:xfrm rot="-5400000">
              <a:off x="972228" y="603961"/>
              <a:ext cx="1196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2" name="Shape 52"/>
            <p:cNvCxnSpPr/>
            <p:nvPr/>
          </p:nvCxnSpPr>
          <p:spPr>
            <a:xfrm rot="-5400000">
              <a:off x="1278236" y="527761"/>
              <a:ext cx="10443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Shape 53"/>
            <p:cNvCxnSpPr/>
            <p:nvPr/>
          </p:nvCxnSpPr>
          <p:spPr>
            <a:xfrm rot="-5400000">
              <a:off x="1590398" y="440776"/>
              <a:ext cx="879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Shape 54"/>
            <p:cNvCxnSpPr/>
            <p:nvPr/>
          </p:nvCxnSpPr>
          <p:spPr>
            <a:xfrm rot="-5400000">
              <a:off x="1883657" y="377227"/>
              <a:ext cx="7527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Shape 55"/>
            <p:cNvCxnSpPr/>
            <p:nvPr/>
          </p:nvCxnSpPr>
          <p:spPr>
            <a:xfrm rot="-5400000">
              <a:off x="2198066" y="292493"/>
              <a:ext cx="583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Shape 56"/>
            <p:cNvCxnSpPr/>
            <p:nvPr/>
          </p:nvCxnSpPr>
          <p:spPr>
            <a:xfrm rot="-5400000">
              <a:off x="2521027" y="199376"/>
              <a:ext cx="3972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Shape 57"/>
            <p:cNvCxnSpPr/>
            <p:nvPr/>
          </p:nvCxnSpPr>
          <p:spPr>
            <a:xfrm rot="-5400000">
              <a:off x="2801688" y="148627"/>
              <a:ext cx="2954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Shape 58"/>
            <p:cNvCxnSpPr/>
            <p:nvPr/>
          </p:nvCxnSpPr>
          <p:spPr>
            <a:xfrm rot="-5400000">
              <a:off x="3079242" y="102444"/>
              <a:ext cx="201599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Shape 59"/>
            <p:cNvCxnSpPr/>
            <p:nvPr/>
          </p:nvCxnSpPr>
          <p:spPr>
            <a:xfrm rot="-5400000">
              <a:off x="3324762" y="85076"/>
              <a:ext cx="168600" cy="1500"/>
            </a:xfrm>
            <a:prstGeom prst="straightConnector1">
              <a:avLst/>
            </a:prstGeom>
            <a:noFill/>
            <a:ln w="12700" cap="flat" cmpd="sng">
              <a:solidFill>
                <a:srgbClr val="B7CCE4">
                  <a:alpha val="53725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PHnadJ-0h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-HcX3iffQc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audi_Arabia" TargetMode="External"/><Relationship Id="rId13" Type="http://schemas.openxmlformats.org/officeDocument/2006/relationships/hyperlink" Target="http://en.wikipedia.org/wiki/Israel-United_States_military_relations" TargetMode="External"/><Relationship Id="rId3" Type="http://schemas.openxmlformats.org/officeDocument/2006/relationships/hyperlink" Target="http://en.wikipedia.org/wiki/Somalia" TargetMode="External"/><Relationship Id="rId7" Type="http://schemas.openxmlformats.org/officeDocument/2006/relationships/hyperlink" Target="http://en.wikipedia.org/wiki/Egypt" TargetMode="External"/><Relationship Id="rId12" Type="http://schemas.openxmlformats.org/officeDocument/2006/relationships/hyperlink" Target="http://en.wikipedia.org/wiki/Operation_Southern_Watch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Middle_East" TargetMode="External"/><Relationship Id="rId11" Type="http://schemas.openxmlformats.org/officeDocument/2006/relationships/hyperlink" Target="http://en.wikipedia.org/wiki/Kashmir" TargetMode="External"/><Relationship Id="rId5" Type="http://schemas.openxmlformats.org/officeDocument/2006/relationships/hyperlink" Target="http://en.wikipedia.org/wiki/Authoritarian" TargetMode="External"/><Relationship Id="rId10" Type="http://schemas.openxmlformats.org/officeDocument/2006/relationships/hyperlink" Target="http://en.wikipedia.org/wiki/India" TargetMode="External"/><Relationship Id="rId4" Type="http://schemas.openxmlformats.org/officeDocument/2006/relationships/hyperlink" Target="http://en.wikipedia.org/wiki/Chechnya" TargetMode="External"/><Relationship Id="rId9" Type="http://schemas.openxmlformats.org/officeDocument/2006/relationships/hyperlink" Target="http://en.wikipedia.org/wiki/Jordan" TargetMode="External"/><Relationship Id="rId14" Type="http://schemas.openxmlformats.org/officeDocument/2006/relationships/hyperlink" Target="http://en.wikipedia.org/wiki/Iraq_sanction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cX6FjyV-p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8Uloqbxy_M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ighschoolsports.nj.com/news/article/-669088619070554974/football-princetons-david-beamer-sunshine-classic/" TargetMode="External"/><Relationship Id="rId5" Type="http://schemas.openxmlformats.org/officeDocument/2006/relationships/hyperlink" Target="http://www.jeffhead.com/attack/heroes.htm" TargetMode="External"/><Relationship Id="rId4" Type="http://schemas.openxmlformats.org/officeDocument/2006/relationships/hyperlink" Target="https://www.youtube.com/watch?v=H-viMzr2nac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hwd3ymyyC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www.youtube.com/watch?v=THLcqxgka0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ctrTitle"/>
          </p:nvPr>
        </p:nvSpPr>
        <p:spPr>
          <a:xfrm>
            <a:off x="685800" y="1699932"/>
            <a:ext cx="6400799" cy="10004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Background</a:t>
            </a:r>
            <a:r>
              <a:rPr lang="en"/>
              <a:t>: Why Did </a:t>
            </a:r>
            <a:r>
              <a:rPr lang="en" u="sng">
                <a:solidFill>
                  <a:schemeClr val="hlink"/>
                </a:solidFill>
                <a:hlinkClick r:id="rId4"/>
              </a:rPr>
              <a:t>9/11</a:t>
            </a:r>
            <a:r>
              <a:rPr lang="en"/>
              <a:t> Happen?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subTitle" idx="1"/>
          </p:nvPr>
        </p:nvSpPr>
        <p:spPr>
          <a:xfrm>
            <a:off x="685800" y="2700338"/>
            <a:ext cx="6400799" cy="675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1" name="Shape 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425" y="1278525"/>
            <a:ext cx="5685076" cy="363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9150" y="1278525"/>
            <a:ext cx="3151600" cy="363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1350" y="1278525"/>
            <a:ext cx="6401299" cy="35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2" name="Shape 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012" y="1278525"/>
            <a:ext cx="6453883" cy="3630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457200" y="12785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8000" y="1278525"/>
            <a:ext cx="6428001" cy="39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Al-Qaeda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02575" y="1278525"/>
            <a:ext cx="8183999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Al-Qaeda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Mainly Arab-Muslim organization that disliked American foreign policy</a:t>
            </a:r>
          </a:p>
          <a:p>
            <a:pPr marL="1371600" lvl="2" indent="-228600" rtl="0">
              <a:spcBef>
                <a:spcPts val="0"/>
              </a:spcBef>
            </a:pPr>
            <a:r>
              <a:rPr lang="en"/>
              <a:t>American presence in Saudi Arabia, Israel, and others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Jihad- holy war, for protection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Plan for World Trade Center attacks started began in 1996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Motives</a:t>
            </a:r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414425" y="1267816"/>
            <a:ext cx="82296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/>
              <a:t>Support for the "attacks against Muslims" in </a:t>
            </a:r>
            <a:r>
              <a:rPr lang="en">
                <a:hlinkClick r:id="rId3"/>
              </a:rPr>
              <a:t>Somalia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/>
              <a:t>Support of Russian "atrocities against Muslims" in </a:t>
            </a:r>
            <a:r>
              <a:rPr lang="en">
                <a:hlinkClick r:id="rId4"/>
              </a:rPr>
              <a:t>Chechnya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/>
              <a:t>Support of </a:t>
            </a:r>
            <a:r>
              <a:rPr lang="en">
                <a:hlinkClick r:id="rId5"/>
              </a:rPr>
              <a:t>authoritarian</a:t>
            </a:r>
            <a:r>
              <a:rPr lang="en"/>
              <a:t> regimes in the </a:t>
            </a:r>
            <a:r>
              <a:rPr lang="en">
                <a:hlinkClick r:id="rId6"/>
              </a:rPr>
              <a:t>Middle East</a:t>
            </a:r>
            <a:r>
              <a:rPr lang="en"/>
              <a:t> such as </a:t>
            </a:r>
            <a:r>
              <a:rPr lang="en">
                <a:hlinkClick r:id="rId7"/>
              </a:rPr>
              <a:t>Egypt</a:t>
            </a:r>
            <a:r>
              <a:rPr lang="en"/>
              <a:t>, </a:t>
            </a:r>
            <a:r>
              <a:rPr lang="en">
                <a:hlinkClick r:id="rId8"/>
              </a:rPr>
              <a:t>Saudi Arabia</a:t>
            </a:r>
            <a:r>
              <a:rPr lang="en"/>
              <a:t> and </a:t>
            </a:r>
            <a:r>
              <a:rPr lang="en">
                <a:hlinkClick r:id="rId9"/>
              </a:rPr>
              <a:t>Jordan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/>
              <a:t>Support of </a:t>
            </a:r>
            <a:r>
              <a:rPr lang="en">
                <a:hlinkClick r:id="rId10"/>
              </a:rPr>
              <a:t>Indian</a:t>
            </a:r>
            <a:r>
              <a:rPr lang="en"/>
              <a:t> "oppression against Muslims" in </a:t>
            </a:r>
            <a:r>
              <a:rPr lang="en">
                <a:hlinkClick r:id="rId11"/>
              </a:rPr>
              <a:t>Kashmir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>
                <a:hlinkClick r:id="rId12"/>
              </a:rPr>
              <a:t>The presence of U.S. troops in Saudi Arabia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>
                <a:hlinkClick r:id="rId13"/>
              </a:rPr>
              <a:t>U.S. support of Israel</a:t>
            </a:r>
          </a:p>
          <a:p>
            <a:pPr marL="685800" lvl="0" indent="-342900" rtl="0">
              <a:lnSpc>
                <a:spcPct val="152727"/>
              </a:lnSpc>
              <a:spcBef>
                <a:spcPts val="300"/>
              </a:spcBef>
              <a:spcAft>
                <a:spcPts val="100"/>
              </a:spcAft>
              <a:buClr>
                <a:schemeClr val="dk2"/>
              </a:buClr>
              <a:buSzPct val="100000"/>
            </a:pPr>
            <a:r>
              <a:rPr lang="en"/>
              <a:t>The </a:t>
            </a:r>
            <a:r>
              <a:rPr lang="en">
                <a:hlinkClick r:id="rId14"/>
              </a:rPr>
              <a:t>sanctions against Iraq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Bin Laden</a:t>
            </a:r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457200" y="1278525"/>
            <a:ext cx="5744999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Osama bin Laden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Leader of al-Qaeda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“It has become clear that the West in general and America in particular have an unspeakable hatred for Islam....Terrorism against America deserves to be praised because it was a response to injustice”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Admitted to leading attacks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8" name="Shape 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500" y="1278525"/>
            <a:ext cx="2609174" cy="342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What Happened?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2876500" y="1278525"/>
            <a:ext cx="58104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4 planes were hijacked by 19 terrorists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American Airlines Flight 11- Boston to LA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United Airlines Flight 175- Boston to LA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American Airlines Flight 77- Washington to LA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United Airlines Flight 93- Newark to SF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3 planes hit targets during morning of 9/11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AA11- North Tower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UA175- South Tower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/>
              <a:t>AA77- Pentagon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1 plane did not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4"/>
              </a:rPr>
              <a:t>Passengers</a:t>
            </a:r>
            <a:r>
              <a:rPr lang="en"/>
              <a:t> almost took control and plane crashed in open field in PA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5"/>
              </a:rPr>
              <a:t>http://www.jeffhead.com/attack/heroes.htm</a:t>
            </a:r>
            <a:r>
              <a:rPr lang="en"/>
              <a:t> </a:t>
            </a:r>
          </a:p>
          <a:p>
            <a:pPr marL="914400" lvl="1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6"/>
              </a:rPr>
              <a:t>http://highschoolsports.nj.com/news/article/-669088619070554974/football-princetons-david-beamer-sunshine-classic/</a:t>
            </a:r>
            <a:r>
              <a:rPr lang="en"/>
              <a:t> </a:t>
            </a:r>
          </a:p>
        </p:txBody>
      </p:sp>
      <p:pic>
        <p:nvPicPr>
          <p:cNvPr id="155" name="Shape 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199" y="1348925"/>
            <a:ext cx="2906700" cy="348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457200" y="101100"/>
            <a:ext cx="7315499" cy="10139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Results</a:t>
            </a: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0" y="1278525"/>
            <a:ext cx="4427100" cy="3630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Thousands killed and wounded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3"/>
              </a:rPr>
              <a:t>Heroic efforts</a:t>
            </a:r>
            <a:r>
              <a:rPr lang="en"/>
              <a:t> of FDNY, NYPD, and everyday citizens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Increased support for President Bush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War on Terrorism in the Middle East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9/11 Commission created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War in the Middle East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 u="sng">
                <a:solidFill>
                  <a:schemeClr val="hlink"/>
                </a:solidFill>
                <a:hlinkClick r:id="rId4"/>
              </a:rPr>
              <a:t>Death of Bin Laden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Museum and Memorial</a:t>
            </a:r>
          </a:p>
        </p:txBody>
      </p:sp>
      <p:pic>
        <p:nvPicPr>
          <p:cNvPr id="162" name="Shape 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27099" y="1575350"/>
            <a:ext cx="4576699" cy="285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sson-plan">
  <a:themeElements>
    <a:clrScheme name="Custom 501">
      <a:dk1>
        <a:srgbClr val="000000"/>
      </a:dk1>
      <a:lt1>
        <a:srgbClr val="EFEDE2"/>
      </a:lt1>
      <a:dk2>
        <a:srgbClr val="1F497D"/>
      </a:dk2>
      <a:lt2>
        <a:srgbClr val="FDFFFF"/>
      </a:lt2>
      <a:accent1>
        <a:srgbClr val="4F81BD"/>
      </a:accent1>
      <a:accent2>
        <a:srgbClr val="AB0101"/>
      </a:accent2>
      <a:accent3>
        <a:srgbClr val="86B060"/>
      </a:accent3>
      <a:accent4>
        <a:srgbClr val="7760A0"/>
      </a:accent4>
      <a:accent5>
        <a:srgbClr val="739395"/>
      </a:accent5>
      <a:accent6>
        <a:srgbClr val="968B52"/>
      </a:accent6>
      <a:hlink>
        <a:srgbClr val="336699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On-screen Show (16:9)</PresentationFormat>
  <Paragraphs>43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lesson-plan</vt:lpstr>
      <vt:lpstr>Background: Why Did 9/11 Happen?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Al-Qaeda</vt:lpstr>
      <vt:lpstr>Motives</vt:lpstr>
      <vt:lpstr>Bin Laden</vt:lpstr>
      <vt:lpstr>What Happened?</vt:lpstr>
      <vt:lpstr>Results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Background: Why Did 9/11 Happen?</dc:title>
  <dc:creator>Lelko, Garrett</dc:creator>
  <cp:lastModifiedBy>Lelko, Garrett</cp:lastModifiedBy>
  <cp:revision>1</cp:revision>
  <dcterms:modified xsi:type="dcterms:W3CDTF">2016-09-09T14:21:58Z</dcterms:modified>
</cp:coreProperties>
</file>