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6"/>
  </p:notesMasterIdLst>
  <p:sldIdLst>
    <p:sldId id="257" r:id="rId2"/>
    <p:sldId id="416" r:id="rId3"/>
    <p:sldId id="352" r:id="rId4"/>
    <p:sldId id="353" r:id="rId5"/>
    <p:sldId id="355" r:id="rId6"/>
    <p:sldId id="418" r:id="rId7"/>
    <p:sldId id="414" r:id="rId8"/>
    <p:sldId id="393" r:id="rId9"/>
    <p:sldId id="419" r:id="rId10"/>
    <p:sldId id="421" r:id="rId11"/>
    <p:sldId id="404" r:id="rId12"/>
    <p:sldId id="405" r:id="rId13"/>
    <p:sldId id="406" r:id="rId14"/>
    <p:sldId id="407" r:id="rId15"/>
    <p:sldId id="408" r:id="rId16"/>
    <p:sldId id="409" r:id="rId17"/>
    <p:sldId id="410" r:id="rId18"/>
    <p:sldId id="411" r:id="rId19"/>
    <p:sldId id="413" r:id="rId20"/>
    <p:sldId id="348" r:id="rId21"/>
    <p:sldId id="422" r:id="rId22"/>
    <p:sldId id="367" r:id="rId23"/>
    <p:sldId id="424" r:id="rId24"/>
    <p:sldId id="427" r:id="rId25"/>
    <p:sldId id="428" r:id="rId26"/>
    <p:sldId id="403" r:id="rId27"/>
    <p:sldId id="423" r:id="rId28"/>
    <p:sldId id="272" r:id="rId29"/>
    <p:sldId id="429" r:id="rId30"/>
    <p:sldId id="274" r:id="rId31"/>
    <p:sldId id="432" r:id="rId32"/>
    <p:sldId id="434" r:id="rId33"/>
    <p:sldId id="433" r:id="rId34"/>
    <p:sldId id="435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CCFFCC"/>
    <a:srgbClr val="FFCCFF"/>
    <a:srgbClr val="FFFFCC"/>
    <a:srgbClr val="CCCCFF"/>
    <a:srgbClr val="FFFF99"/>
    <a:srgbClr val="660066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06" autoAdjust="0"/>
    <p:restoredTop sz="79626" autoAdjust="0"/>
  </p:normalViewPr>
  <p:slideViewPr>
    <p:cSldViewPr>
      <p:cViewPr varScale="1">
        <p:scale>
          <a:sx n="59" d="100"/>
          <a:sy n="59" d="100"/>
        </p:scale>
        <p:origin x="154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29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9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9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EF1F6696-0C0C-4D5C-A819-B1D0E98352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67328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9310EA0-C9DD-4676-9CEC-23047168AB05}" type="slidenum">
              <a:rPr lang="en-US" altLang="en-US">
                <a:latin typeface="Arial" panose="020B0604020202020204" pitchFamily="34" charset="0"/>
              </a:rPr>
              <a:pPr/>
              <a:t>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z="110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786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58C6BC0-0D33-4A3E-9614-F912516AA195}" type="slidenum">
              <a:rPr lang="en-US" altLang="en-US">
                <a:latin typeface="Arial" panose="020B0604020202020204" pitchFamily="34" charset="0"/>
              </a:rPr>
              <a:pPr/>
              <a:t>2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115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D9B8A22-BB96-458B-8742-03ED86103C71}" type="slidenum">
              <a:rPr lang="en-US" altLang="en-US">
                <a:latin typeface="Arial" panose="020B0604020202020204" pitchFamily="34" charset="0"/>
              </a:rPr>
              <a:pPr/>
              <a:t>4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107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  <a:defRPr/>
            </a:pPr>
            <a:r>
              <a:rPr lang="en-US" sz="3900" dirty="0" smtClean="0"/>
              <a:t>The most important change in U.S. foreign policy after WWII was the beginning of the Cold War</a:t>
            </a:r>
          </a:p>
          <a:p>
            <a:pPr lvl="1">
              <a:lnSpc>
                <a:spcPct val="90000"/>
              </a:lnSpc>
              <a:defRPr/>
            </a:pPr>
            <a:r>
              <a:rPr lang="en-US" sz="3900" dirty="0" smtClean="0"/>
              <a:t>The Cold War was an era of distrust &amp; hostility between the USA &amp; USSR from 1945-1991</a:t>
            </a:r>
          </a:p>
          <a:p>
            <a:pPr lvl="1">
              <a:lnSpc>
                <a:spcPct val="90000"/>
              </a:lnSpc>
              <a:defRPr/>
            </a:pPr>
            <a:r>
              <a:rPr lang="en-US" sz="3900" dirty="0" smtClean="0"/>
              <a:t>It was an era of competing ideologies: The USA promoted democracy &amp; capitalism while the USSR</a:t>
            </a:r>
            <a:r>
              <a:rPr lang="en-US" sz="3000" dirty="0" smtClean="0"/>
              <a:t> </a:t>
            </a:r>
            <a:r>
              <a:rPr lang="en-US" sz="3900" dirty="0" smtClean="0"/>
              <a:t>tried</a:t>
            </a:r>
            <a:r>
              <a:rPr lang="en-US" sz="3000" dirty="0" smtClean="0"/>
              <a:t> </a:t>
            </a:r>
            <a:r>
              <a:rPr lang="en-US" sz="3900" dirty="0" smtClean="0"/>
              <a:t>to</a:t>
            </a:r>
            <a:r>
              <a:rPr lang="en-US" sz="3000" dirty="0" smtClean="0"/>
              <a:t> </a:t>
            </a:r>
            <a:r>
              <a:rPr lang="en-US" sz="3900" dirty="0" smtClean="0"/>
              <a:t>spread</a:t>
            </a:r>
            <a:r>
              <a:rPr lang="en-US" sz="3000" dirty="0" smtClean="0"/>
              <a:t> </a:t>
            </a:r>
            <a:r>
              <a:rPr lang="en-US" sz="3900" dirty="0" smtClean="0"/>
              <a:t>communism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104E05E-47F1-4231-B122-B3985A7CDB3E}" type="slidenum">
              <a:rPr lang="en-US" altLang="en-US">
                <a:latin typeface="Arial" panose="020B0604020202020204" pitchFamily="34" charset="0"/>
              </a:rPr>
              <a:pPr/>
              <a:t>7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059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3737542-6C6E-420F-858B-F82ADCA6620F}" type="slidenum">
              <a:rPr lang="en-US" altLang="en-US">
                <a:latin typeface="Arial" panose="020B0604020202020204" pitchFamily="34" charset="0"/>
              </a:rPr>
              <a:pPr/>
              <a:t>11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08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1C5EC75-A1D7-414E-B512-61EC7ED4021A}" type="slidenum">
              <a:rPr lang="en-US" altLang="en-US">
                <a:latin typeface="Arial" panose="020B0604020202020204" pitchFamily="34" charset="0"/>
              </a:rPr>
              <a:pPr/>
              <a:t>19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z="110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3150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  <a:defRPr/>
            </a:pPr>
            <a:endParaRPr lang="en-US" sz="3900" dirty="0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81046FF-CFEA-4AE6-B614-8C91CD8933B2}" type="slidenum">
              <a:rPr lang="en-US" altLang="en-US">
                <a:latin typeface="Arial" panose="020B0604020202020204" pitchFamily="34" charset="0"/>
              </a:rPr>
              <a:pPr/>
              <a:t>21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8747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CA8F558-CDBD-4E56-B2F2-B5947A26BFBE}" type="slidenum">
              <a:rPr lang="en-US" altLang="en-US">
                <a:latin typeface="Arial" panose="020B0604020202020204" pitchFamily="34" charset="0"/>
              </a:rPr>
              <a:pPr/>
              <a:t>23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177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Calibri" panose="020F0502020204030204" pitchFamily="34" charset="0"/>
              </a:rPr>
              <a:t>never did; </a:t>
            </a:r>
          </a:p>
          <a:p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B732E3C-DEAE-4674-B382-97D2C8E05543}" type="slidenum">
              <a:rPr lang="en-US" altLang="en-US">
                <a:latin typeface="Arial" panose="020B0604020202020204" pitchFamily="34" charset="0"/>
              </a:rPr>
              <a:pPr/>
              <a:t>24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2894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0B78696-2C59-4C4C-AB09-AF87B90E8734}" type="slidenum">
              <a:rPr lang="en-US" altLang="en-US">
                <a:latin typeface="Arial" panose="020B0604020202020204" pitchFamily="34" charset="0"/>
              </a:rPr>
              <a:pPr/>
              <a:t>28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>
              <a:lnSpc>
                <a:spcPct val="85000"/>
              </a:lnSpc>
              <a:spcBef>
                <a:spcPct val="10000"/>
              </a:spcBef>
            </a:pPr>
            <a:r>
              <a:rPr lang="en-US" altLang="en-US" smtClean="0">
                <a:latin typeface="Arial" panose="020B0604020202020204" pitchFamily="34" charset="0"/>
              </a:rPr>
              <a:t>Congress appropriated $400 million in aid to Greece &amp; Turkey </a:t>
            </a:r>
          </a:p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16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  <a:defRPr/>
            </a:pPr>
            <a:endParaRPr lang="en-US" sz="3900" dirty="0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27B5E4C-8A83-48E0-B609-E98E43467E38}" type="slidenum">
              <a:rPr lang="en-US" altLang="en-US">
                <a:latin typeface="Arial" panose="020B0604020202020204" pitchFamily="34" charset="0"/>
              </a:rPr>
              <a:pPr/>
              <a:t>34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611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175" y="2438400"/>
            <a:ext cx="9147175" cy="1063625"/>
            <a:chOff x="-2" y="1536"/>
            <a:chExt cx="5762" cy="67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 flipH="1">
              <a:off x="-2" y="1562"/>
              <a:ext cx="5763" cy="653"/>
              <a:chOff x="-3" y="1562"/>
              <a:chExt cx="5763" cy="653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ltGray">
              <a:xfrm rot="-5400000">
                <a:off x="2558" y="-993"/>
                <a:ext cx="624" cy="574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20"/>
                  </a:cxn>
                  <a:cxn ang="0">
                    <a:pos x="1000" y="720"/>
                  </a:cxn>
                  <a:cxn ang="0">
                    <a:pos x="1000" y="0"/>
                  </a:cxn>
                  <a:cxn ang="0">
                    <a:pos x="0" y="0"/>
                  </a:cxn>
                </a:cxnLst>
                <a:rect l="0" t="0" r="r" b="b"/>
                <a:pathLst>
                  <a:path w="1000" h="72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ltGray">
              <a:xfrm rot="-5400000">
                <a:off x="1322" y="1669"/>
                <a:ext cx="62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ltGray">
              <a:xfrm rot="-5400000">
                <a:off x="982" y="1669"/>
                <a:ext cx="624" cy="4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ltGray">
              <a:xfrm rot="-5400000">
                <a:off x="-58" y="1769"/>
                <a:ext cx="624" cy="255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325"/>
                  </a:cxn>
                  <a:cxn ang="0">
                    <a:pos x="624" y="325"/>
                  </a:cxn>
                  <a:cxn ang="0">
                    <a:pos x="624" y="53"/>
                  </a:cxn>
                  <a:cxn ang="0">
                    <a:pos x="384" y="8"/>
                  </a:cxn>
                  <a:cxn ang="0">
                    <a:pos x="0" y="53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ltGray">
              <a:xfrm rot="-5400000">
                <a:off x="664" y="1733"/>
                <a:ext cx="624" cy="29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Freeform 9"/>
              <p:cNvSpPr>
                <a:spLocks/>
              </p:cNvSpPr>
              <p:nvPr/>
            </p:nvSpPr>
            <p:spPr bwMode="ltGray">
              <a:xfrm rot="-5400000">
                <a:off x="442" y="1699"/>
                <a:ext cx="624" cy="36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240" y="240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Freeform 10"/>
              <p:cNvSpPr>
                <a:spLocks/>
              </p:cNvSpPr>
              <p:nvPr/>
            </p:nvSpPr>
            <p:spPr bwMode="ltGray">
              <a:xfrm rot="-5400000">
                <a:off x="154" y="1743"/>
                <a:ext cx="632" cy="315"/>
              </a:xfrm>
              <a:custGeom>
                <a:avLst/>
                <a:gdLst/>
                <a:ahLst/>
                <a:cxnLst>
                  <a:cxn ang="0">
                    <a:pos x="8" y="45"/>
                  </a:cxn>
                  <a:cxn ang="0">
                    <a:pos x="8" y="317"/>
                  </a:cxn>
                  <a:cxn ang="0">
                    <a:pos x="248" y="317"/>
                  </a:cxn>
                  <a:cxn ang="0">
                    <a:pos x="632" y="317"/>
                  </a:cxn>
                  <a:cxn ang="0">
                    <a:pos x="632" y="45"/>
                  </a:cxn>
                  <a:cxn ang="0">
                    <a:pos x="104" y="45"/>
                  </a:cxn>
                  <a:cxn ang="0">
                    <a:pos x="8" y="45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Freeform 11"/>
              <p:cNvSpPr>
                <a:spLocks/>
              </p:cNvSpPr>
              <p:nvPr/>
            </p:nvSpPr>
            <p:spPr bwMode="ltGray">
              <a:xfrm rot="-5400000">
                <a:off x="3196" y="1665"/>
                <a:ext cx="62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" name="Freeform 12"/>
              <p:cNvSpPr>
                <a:spLocks/>
              </p:cNvSpPr>
              <p:nvPr/>
            </p:nvSpPr>
            <p:spPr bwMode="ltGray">
              <a:xfrm rot="-5400000">
                <a:off x="2870" y="1664"/>
                <a:ext cx="624" cy="4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" name="Freeform 13"/>
              <p:cNvSpPr>
                <a:spLocks/>
              </p:cNvSpPr>
              <p:nvPr/>
            </p:nvSpPr>
            <p:spPr bwMode="ltGray">
              <a:xfrm rot="-5400000">
                <a:off x="1828" y="1764"/>
                <a:ext cx="624" cy="255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325"/>
                  </a:cxn>
                  <a:cxn ang="0">
                    <a:pos x="624" y="325"/>
                  </a:cxn>
                  <a:cxn ang="0">
                    <a:pos x="624" y="53"/>
                  </a:cxn>
                  <a:cxn ang="0">
                    <a:pos x="384" y="8"/>
                  </a:cxn>
                  <a:cxn ang="0">
                    <a:pos x="0" y="53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8" name="Freeform 14"/>
              <p:cNvSpPr>
                <a:spLocks/>
              </p:cNvSpPr>
              <p:nvPr/>
            </p:nvSpPr>
            <p:spPr bwMode="ltGray">
              <a:xfrm rot="-5400000">
                <a:off x="2551" y="1728"/>
                <a:ext cx="624" cy="29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9" name="Freeform 15"/>
              <p:cNvSpPr>
                <a:spLocks/>
              </p:cNvSpPr>
              <p:nvPr/>
            </p:nvSpPr>
            <p:spPr bwMode="ltGray">
              <a:xfrm rot="-5400000">
                <a:off x="2328" y="1695"/>
                <a:ext cx="624" cy="3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240" y="240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" name="Freeform 16"/>
              <p:cNvSpPr>
                <a:spLocks/>
              </p:cNvSpPr>
              <p:nvPr/>
            </p:nvSpPr>
            <p:spPr bwMode="ltGray">
              <a:xfrm rot="-5400000">
                <a:off x="2043" y="1721"/>
                <a:ext cx="632" cy="316"/>
              </a:xfrm>
              <a:custGeom>
                <a:avLst/>
                <a:gdLst/>
                <a:ahLst/>
                <a:cxnLst>
                  <a:cxn ang="0">
                    <a:pos x="8" y="45"/>
                  </a:cxn>
                  <a:cxn ang="0">
                    <a:pos x="8" y="317"/>
                  </a:cxn>
                  <a:cxn ang="0">
                    <a:pos x="248" y="317"/>
                  </a:cxn>
                  <a:cxn ang="0">
                    <a:pos x="632" y="317"/>
                  </a:cxn>
                  <a:cxn ang="0">
                    <a:pos x="632" y="45"/>
                  </a:cxn>
                  <a:cxn ang="0">
                    <a:pos x="104" y="45"/>
                  </a:cxn>
                  <a:cxn ang="0">
                    <a:pos x="8" y="45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" name="Freeform 17"/>
              <p:cNvSpPr>
                <a:spLocks/>
              </p:cNvSpPr>
              <p:nvPr/>
            </p:nvSpPr>
            <p:spPr bwMode="ltGray">
              <a:xfrm rot="-5400000">
                <a:off x="4062" y="1669"/>
                <a:ext cx="62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" name="Freeform 18"/>
              <p:cNvSpPr>
                <a:spLocks/>
              </p:cNvSpPr>
              <p:nvPr/>
            </p:nvSpPr>
            <p:spPr bwMode="ltGray">
              <a:xfrm rot="-5400000">
                <a:off x="3736" y="1669"/>
                <a:ext cx="624" cy="4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" name="Freeform 19"/>
              <p:cNvSpPr>
                <a:spLocks/>
              </p:cNvSpPr>
              <p:nvPr/>
            </p:nvSpPr>
            <p:spPr bwMode="ltGray">
              <a:xfrm rot="-5400000">
                <a:off x="4568" y="1757"/>
                <a:ext cx="624" cy="255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325"/>
                  </a:cxn>
                  <a:cxn ang="0">
                    <a:pos x="624" y="325"/>
                  </a:cxn>
                  <a:cxn ang="0">
                    <a:pos x="624" y="53"/>
                  </a:cxn>
                  <a:cxn ang="0">
                    <a:pos x="384" y="8"/>
                  </a:cxn>
                  <a:cxn ang="0">
                    <a:pos x="0" y="53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" name="Freeform 20"/>
              <p:cNvSpPr>
                <a:spLocks/>
              </p:cNvSpPr>
              <p:nvPr/>
            </p:nvSpPr>
            <p:spPr bwMode="ltGray">
              <a:xfrm>
                <a:off x="5469" y="1562"/>
                <a:ext cx="291" cy="625"/>
              </a:xfrm>
              <a:custGeom>
                <a:avLst/>
                <a:gdLst/>
                <a:ahLst/>
                <a:cxnLst>
                  <a:cxn ang="0">
                    <a:pos x="0" y="624"/>
                  </a:cxn>
                  <a:cxn ang="0">
                    <a:pos x="291" y="625"/>
                  </a:cxn>
                  <a:cxn ang="0">
                    <a:pos x="291" y="6"/>
                  </a:cxn>
                  <a:cxn ang="0">
                    <a:pos x="0" y="0"/>
                  </a:cxn>
                  <a:cxn ang="0">
                    <a:pos x="0" y="624"/>
                  </a:cxn>
                </a:cxnLst>
                <a:rect l="0" t="0" r="r" b="b"/>
                <a:pathLst>
                  <a:path w="291" h="625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" name="Freeform 21"/>
              <p:cNvSpPr>
                <a:spLocks/>
              </p:cNvSpPr>
              <p:nvPr/>
            </p:nvSpPr>
            <p:spPr bwMode="ltGray">
              <a:xfrm rot="-5400000">
                <a:off x="5068" y="1695"/>
                <a:ext cx="624" cy="3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240" y="240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Freeform 22"/>
              <p:cNvSpPr>
                <a:spLocks/>
              </p:cNvSpPr>
              <p:nvPr/>
            </p:nvSpPr>
            <p:spPr bwMode="ltGray">
              <a:xfrm rot="-5400000">
                <a:off x="4797" y="1721"/>
                <a:ext cx="632" cy="316"/>
              </a:xfrm>
              <a:custGeom>
                <a:avLst/>
                <a:gdLst/>
                <a:ahLst/>
                <a:cxnLst>
                  <a:cxn ang="0">
                    <a:pos x="8" y="45"/>
                  </a:cxn>
                  <a:cxn ang="0">
                    <a:pos x="8" y="317"/>
                  </a:cxn>
                  <a:cxn ang="0">
                    <a:pos x="248" y="317"/>
                  </a:cxn>
                  <a:cxn ang="0">
                    <a:pos x="632" y="317"/>
                  </a:cxn>
                  <a:cxn ang="0">
                    <a:pos x="632" y="45"/>
                  </a:cxn>
                  <a:cxn ang="0">
                    <a:pos x="104" y="45"/>
                  </a:cxn>
                  <a:cxn ang="0">
                    <a:pos x="8" y="45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" name="Freeform 23"/>
            <p:cNvSpPr>
              <a:spLocks/>
            </p:cNvSpPr>
            <p:nvPr/>
          </p:nvSpPr>
          <p:spPr bwMode="ltGray">
            <a:xfrm flipH="1">
              <a:off x="-2" y="1536"/>
              <a:ext cx="5762" cy="412"/>
            </a:xfrm>
            <a:custGeom>
              <a:avLst/>
              <a:gdLst/>
              <a:ahLst/>
              <a:cxnLst>
                <a:cxn ang="0">
                  <a:pos x="0" y="196"/>
                </a:cxn>
                <a:cxn ang="0">
                  <a:pos x="5762" y="188"/>
                </a:cxn>
                <a:cxn ang="0">
                  <a:pos x="5762" y="4"/>
                </a:cxn>
                <a:cxn ang="0">
                  <a:pos x="0" y="0"/>
                </a:cxn>
                <a:cxn ang="0">
                  <a:pos x="0" y="196"/>
                </a:cxn>
              </a:cxnLst>
              <a:rect l="0" t="0" r="r" b="b"/>
              <a:pathLst>
                <a:path w="5762" h="385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767676"/>
                </a:gs>
              </a:gsLst>
              <a:lin ang="5400000" scaled="1"/>
            </a:gradFill>
            <a:ln w="9525" cap="flat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24"/>
            <p:cNvSpPr>
              <a:spLocks/>
            </p:cNvSpPr>
            <p:nvPr/>
          </p:nvSpPr>
          <p:spPr bwMode="ltGray">
            <a:xfrm flipH="1">
              <a:off x="-2" y="2017"/>
              <a:ext cx="5761" cy="189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5761" y="0"/>
                </a:cxn>
                <a:cxn ang="0">
                  <a:pos x="5761" y="189"/>
                </a:cxn>
                <a:cxn ang="0">
                  <a:pos x="1" y="189"/>
                </a:cxn>
                <a:cxn ang="0">
                  <a:pos x="0" y="28"/>
                </a:cxn>
              </a:cxnLst>
              <a:rect l="0" t="0" r="r" b="b"/>
              <a:pathLst>
                <a:path w="5761" h="189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gradFill rotWithShape="0">
              <a:gsLst>
                <a:gs pos="0">
                  <a:srgbClr val="767676"/>
                </a:gs>
                <a:gs pos="100000">
                  <a:schemeClr val="bg1"/>
                </a:gs>
              </a:gsLst>
              <a:lin ang="5400000" scaled="1"/>
            </a:gradFill>
            <a:ln w="9525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45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381000" y="762000"/>
            <a:ext cx="8564563" cy="1722438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46" name="Rectangle 26"/>
          <p:cNvSpPr>
            <a:spLocks noGrp="1" noChangeArrowheads="1"/>
          </p:cNvSpPr>
          <p:nvPr>
            <p:ph type="subTitle" idx="1"/>
          </p:nvPr>
        </p:nvSpPr>
        <p:spPr>
          <a:xfrm>
            <a:off x="1166813" y="3886200"/>
            <a:ext cx="7291387" cy="1752600"/>
          </a:xfrm>
        </p:spPr>
        <p:txBody>
          <a:bodyPr/>
          <a:lstStyle>
            <a:lvl1pPr marL="0" indent="0" algn="ctr">
              <a:buFont typeface="Arial" charset="0"/>
              <a:buNone/>
              <a:defRPr sz="5400"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6768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6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2442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40386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219200"/>
            <a:ext cx="40386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857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390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90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1963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928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0966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04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0"/>
            <a:ext cx="2057400" cy="685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0"/>
            <a:ext cx="6019800" cy="6858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602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219200"/>
            <a:ext cx="8229600" cy="5638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4092491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-4763"/>
            <a:ext cx="1063625" cy="6858001"/>
            <a:chOff x="0" y="-3"/>
            <a:chExt cx="670" cy="4320"/>
          </a:xfrm>
        </p:grpSpPr>
        <p:grpSp>
          <p:nvGrpSpPr>
            <p:cNvPr id="1029" name="Group 3"/>
            <p:cNvGrpSpPr>
              <a:grpSpLocks/>
            </p:cNvGrpSpPr>
            <p:nvPr/>
          </p:nvGrpSpPr>
          <p:grpSpPr bwMode="auto">
            <a:xfrm rot="16200000" flipH="1">
              <a:off x="-1815" y="1838"/>
              <a:ext cx="4320" cy="638"/>
              <a:chOff x="-2" y="1562"/>
              <a:chExt cx="5762" cy="638"/>
            </a:xfrm>
          </p:grpSpPr>
          <p:sp>
            <p:nvSpPr>
              <p:cNvPr id="4100" name="Freeform 4"/>
              <p:cNvSpPr>
                <a:spLocks/>
              </p:cNvSpPr>
              <p:nvPr/>
            </p:nvSpPr>
            <p:spPr bwMode="ltGray">
              <a:xfrm rot="-5400000">
                <a:off x="2554" y="-990"/>
                <a:ext cx="624" cy="574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20"/>
                  </a:cxn>
                  <a:cxn ang="0">
                    <a:pos x="1000" y="720"/>
                  </a:cxn>
                  <a:cxn ang="0">
                    <a:pos x="1000" y="0"/>
                  </a:cxn>
                  <a:cxn ang="0">
                    <a:pos x="0" y="0"/>
                  </a:cxn>
                </a:cxnLst>
                <a:rect l="0" t="0" r="r" b="b"/>
                <a:pathLst>
                  <a:path w="1000" h="720">
                    <a:moveTo>
                      <a:pt x="0" y="0"/>
                    </a:moveTo>
                    <a:lnTo>
                      <a:pt x="0" y="720"/>
                    </a:lnTo>
                    <a:lnTo>
                      <a:pt x="1000" y="720"/>
                    </a:lnTo>
                    <a:lnTo>
                      <a:pt x="10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1" name="Freeform 5"/>
              <p:cNvSpPr>
                <a:spLocks/>
              </p:cNvSpPr>
              <p:nvPr/>
            </p:nvSpPr>
            <p:spPr bwMode="ltGray">
              <a:xfrm rot="-5400000">
                <a:off x="1323" y="1669"/>
                <a:ext cx="62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2" name="Freeform 6"/>
              <p:cNvSpPr>
                <a:spLocks/>
              </p:cNvSpPr>
              <p:nvPr/>
            </p:nvSpPr>
            <p:spPr bwMode="ltGray">
              <a:xfrm rot="-5400000">
                <a:off x="946" y="1686"/>
                <a:ext cx="624" cy="4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3" name="Freeform 7"/>
              <p:cNvSpPr>
                <a:spLocks/>
              </p:cNvSpPr>
              <p:nvPr/>
            </p:nvSpPr>
            <p:spPr bwMode="ltGray">
              <a:xfrm rot="-5400000">
                <a:off x="-93" y="1770"/>
                <a:ext cx="624" cy="255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325"/>
                  </a:cxn>
                  <a:cxn ang="0">
                    <a:pos x="624" y="325"/>
                  </a:cxn>
                  <a:cxn ang="0">
                    <a:pos x="624" y="53"/>
                  </a:cxn>
                  <a:cxn ang="0">
                    <a:pos x="384" y="8"/>
                  </a:cxn>
                  <a:cxn ang="0">
                    <a:pos x="0" y="53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4" name="Freeform 8"/>
              <p:cNvSpPr>
                <a:spLocks/>
              </p:cNvSpPr>
              <p:nvPr/>
            </p:nvSpPr>
            <p:spPr bwMode="ltGray">
              <a:xfrm rot="-5400000">
                <a:off x="664" y="1733"/>
                <a:ext cx="624" cy="29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5" name="Freeform 9"/>
              <p:cNvSpPr>
                <a:spLocks/>
              </p:cNvSpPr>
              <p:nvPr/>
            </p:nvSpPr>
            <p:spPr bwMode="ltGray">
              <a:xfrm rot="-5400000">
                <a:off x="419" y="1699"/>
                <a:ext cx="624" cy="36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240" y="240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6" name="Freeform 10"/>
              <p:cNvSpPr>
                <a:spLocks/>
              </p:cNvSpPr>
              <p:nvPr/>
            </p:nvSpPr>
            <p:spPr bwMode="ltGray">
              <a:xfrm rot="-5400000">
                <a:off x="132" y="1728"/>
                <a:ext cx="632" cy="316"/>
              </a:xfrm>
              <a:custGeom>
                <a:avLst/>
                <a:gdLst/>
                <a:ahLst/>
                <a:cxnLst>
                  <a:cxn ang="0">
                    <a:pos x="8" y="45"/>
                  </a:cxn>
                  <a:cxn ang="0">
                    <a:pos x="8" y="317"/>
                  </a:cxn>
                  <a:cxn ang="0">
                    <a:pos x="248" y="317"/>
                  </a:cxn>
                  <a:cxn ang="0">
                    <a:pos x="632" y="317"/>
                  </a:cxn>
                  <a:cxn ang="0">
                    <a:pos x="632" y="45"/>
                  </a:cxn>
                  <a:cxn ang="0">
                    <a:pos x="104" y="45"/>
                  </a:cxn>
                  <a:cxn ang="0">
                    <a:pos x="8" y="45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7" name="Freeform 11"/>
              <p:cNvSpPr>
                <a:spLocks/>
              </p:cNvSpPr>
              <p:nvPr/>
            </p:nvSpPr>
            <p:spPr bwMode="ltGray">
              <a:xfrm rot="-5400000">
                <a:off x="3163" y="1647"/>
                <a:ext cx="624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8" name="Freeform 12"/>
              <p:cNvSpPr>
                <a:spLocks/>
              </p:cNvSpPr>
              <p:nvPr/>
            </p:nvSpPr>
            <p:spPr bwMode="ltGray">
              <a:xfrm rot="-5400000">
                <a:off x="2870" y="1664"/>
                <a:ext cx="624" cy="4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9" name="Freeform 13"/>
              <p:cNvSpPr>
                <a:spLocks/>
              </p:cNvSpPr>
              <p:nvPr/>
            </p:nvSpPr>
            <p:spPr bwMode="ltGray">
              <a:xfrm rot="-5400000">
                <a:off x="1829" y="1747"/>
                <a:ext cx="624" cy="256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325"/>
                  </a:cxn>
                  <a:cxn ang="0">
                    <a:pos x="624" y="325"/>
                  </a:cxn>
                  <a:cxn ang="0">
                    <a:pos x="624" y="53"/>
                  </a:cxn>
                  <a:cxn ang="0">
                    <a:pos x="384" y="8"/>
                  </a:cxn>
                  <a:cxn ang="0">
                    <a:pos x="0" y="53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10" name="Freeform 14"/>
              <p:cNvSpPr>
                <a:spLocks/>
              </p:cNvSpPr>
              <p:nvPr/>
            </p:nvSpPr>
            <p:spPr bwMode="ltGray">
              <a:xfrm rot="-5400000">
                <a:off x="2528" y="1729"/>
                <a:ext cx="624" cy="2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520" y="317"/>
                      <a:pt x="624" y="272"/>
                    </a:cubicBezTo>
                    <a:lnTo>
                      <a:pt x="624" y="0"/>
                    </a:lnTo>
                    <a:cubicBezTo>
                      <a:pt x="240" y="42"/>
                      <a:pt x="130" y="0"/>
                      <a:pt x="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11" name="Freeform 15"/>
              <p:cNvSpPr>
                <a:spLocks/>
              </p:cNvSpPr>
              <p:nvPr/>
            </p:nvSpPr>
            <p:spPr bwMode="ltGray">
              <a:xfrm rot="-5400000">
                <a:off x="2330" y="1695"/>
                <a:ext cx="624" cy="36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240" y="240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12" name="Freeform 16"/>
              <p:cNvSpPr>
                <a:spLocks/>
              </p:cNvSpPr>
              <p:nvPr/>
            </p:nvSpPr>
            <p:spPr bwMode="ltGray">
              <a:xfrm rot="-5400000">
                <a:off x="2019" y="1721"/>
                <a:ext cx="632" cy="316"/>
              </a:xfrm>
              <a:custGeom>
                <a:avLst/>
                <a:gdLst/>
                <a:ahLst/>
                <a:cxnLst>
                  <a:cxn ang="0">
                    <a:pos x="8" y="45"/>
                  </a:cxn>
                  <a:cxn ang="0">
                    <a:pos x="8" y="317"/>
                  </a:cxn>
                  <a:cxn ang="0">
                    <a:pos x="248" y="317"/>
                  </a:cxn>
                  <a:cxn ang="0">
                    <a:pos x="632" y="317"/>
                  </a:cxn>
                  <a:cxn ang="0">
                    <a:pos x="632" y="45"/>
                  </a:cxn>
                  <a:cxn ang="0">
                    <a:pos x="104" y="45"/>
                  </a:cxn>
                  <a:cxn ang="0">
                    <a:pos x="8" y="45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13" name="Freeform 17"/>
              <p:cNvSpPr>
                <a:spLocks/>
              </p:cNvSpPr>
              <p:nvPr/>
            </p:nvSpPr>
            <p:spPr bwMode="ltGray">
              <a:xfrm rot="-5400000">
                <a:off x="4031" y="1635"/>
                <a:ext cx="624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432" y="224"/>
                      <a:pt x="520" y="317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14" name="Freeform 18"/>
              <p:cNvSpPr>
                <a:spLocks/>
              </p:cNvSpPr>
              <p:nvPr/>
            </p:nvSpPr>
            <p:spPr bwMode="ltGray">
              <a:xfrm rot="-5400000">
                <a:off x="3665" y="1651"/>
                <a:ext cx="624" cy="4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317">
                    <a:moveTo>
                      <a:pt x="0" y="0"/>
                    </a:moveTo>
                    <a:lnTo>
                      <a:pt x="0" y="272"/>
                    </a:lnTo>
                    <a:cubicBezTo>
                      <a:pt x="104" y="317"/>
                      <a:pt x="432" y="240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15" name="Freeform 19"/>
              <p:cNvSpPr>
                <a:spLocks/>
              </p:cNvSpPr>
              <p:nvPr/>
            </p:nvSpPr>
            <p:spPr bwMode="ltGray">
              <a:xfrm rot="-5400000">
                <a:off x="4512" y="1730"/>
                <a:ext cx="624" cy="255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325"/>
                  </a:cxn>
                  <a:cxn ang="0">
                    <a:pos x="624" y="325"/>
                  </a:cxn>
                  <a:cxn ang="0">
                    <a:pos x="624" y="53"/>
                  </a:cxn>
                  <a:cxn ang="0">
                    <a:pos x="384" y="8"/>
                  </a:cxn>
                  <a:cxn ang="0">
                    <a:pos x="0" y="53"/>
                  </a:cxn>
                </a:cxnLst>
                <a:rect l="0" t="0" r="r" b="b"/>
                <a:pathLst>
                  <a:path w="624" h="370">
                    <a:moveTo>
                      <a:pt x="0" y="53"/>
                    </a:moveTo>
                    <a:lnTo>
                      <a:pt x="0" y="325"/>
                    </a:lnTo>
                    <a:cubicBezTo>
                      <a:pt x="104" y="370"/>
                      <a:pt x="520" y="370"/>
                      <a:pt x="624" y="325"/>
                    </a:cubicBezTo>
                    <a:lnTo>
                      <a:pt x="624" y="53"/>
                    </a:lnTo>
                    <a:cubicBezTo>
                      <a:pt x="584" y="0"/>
                      <a:pt x="488" y="8"/>
                      <a:pt x="384" y="8"/>
                    </a:cubicBezTo>
                    <a:cubicBezTo>
                      <a:pt x="280" y="8"/>
                      <a:pt x="80" y="44"/>
                      <a:pt x="0" y="53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16" name="Freeform 20"/>
              <p:cNvSpPr>
                <a:spLocks/>
              </p:cNvSpPr>
              <p:nvPr/>
            </p:nvSpPr>
            <p:spPr bwMode="ltGray">
              <a:xfrm>
                <a:off x="5469" y="1545"/>
                <a:ext cx="291" cy="625"/>
              </a:xfrm>
              <a:custGeom>
                <a:avLst/>
                <a:gdLst/>
                <a:ahLst/>
                <a:cxnLst>
                  <a:cxn ang="0">
                    <a:pos x="0" y="624"/>
                  </a:cxn>
                  <a:cxn ang="0">
                    <a:pos x="291" y="625"/>
                  </a:cxn>
                  <a:cxn ang="0">
                    <a:pos x="291" y="6"/>
                  </a:cxn>
                  <a:cxn ang="0">
                    <a:pos x="0" y="0"/>
                  </a:cxn>
                  <a:cxn ang="0">
                    <a:pos x="0" y="624"/>
                  </a:cxn>
                </a:cxnLst>
                <a:rect l="0" t="0" r="r" b="b"/>
                <a:pathLst>
                  <a:path w="291" h="625">
                    <a:moveTo>
                      <a:pt x="0" y="624"/>
                    </a:moveTo>
                    <a:lnTo>
                      <a:pt x="291" y="625"/>
                    </a:lnTo>
                    <a:lnTo>
                      <a:pt x="291" y="6"/>
                    </a:lnTo>
                    <a:lnTo>
                      <a:pt x="0" y="0"/>
                    </a:lnTo>
                    <a:cubicBezTo>
                      <a:pt x="39" y="384"/>
                      <a:pt x="0" y="494"/>
                      <a:pt x="0" y="624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17" name="Freeform 21"/>
              <p:cNvSpPr>
                <a:spLocks/>
              </p:cNvSpPr>
              <p:nvPr/>
            </p:nvSpPr>
            <p:spPr bwMode="ltGray">
              <a:xfrm rot="-5400000">
                <a:off x="5055" y="1660"/>
                <a:ext cx="624" cy="36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72"/>
                  </a:cxn>
                  <a:cxn ang="0">
                    <a:pos x="240" y="240"/>
                  </a:cxn>
                  <a:cxn ang="0">
                    <a:pos x="624" y="272"/>
                  </a:cxn>
                  <a:cxn ang="0">
                    <a:pos x="624" y="0"/>
                  </a:cxn>
                  <a:cxn ang="0">
                    <a:pos x="0" y="0"/>
                  </a:cxn>
                </a:cxnLst>
                <a:rect l="0" t="0" r="r" b="b"/>
                <a:pathLst>
                  <a:path w="624" h="272">
                    <a:moveTo>
                      <a:pt x="0" y="0"/>
                    </a:moveTo>
                    <a:cubicBezTo>
                      <a:pt x="0" y="0"/>
                      <a:pt x="0" y="272"/>
                      <a:pt x="0" y="272"/>
                    </a:cubicBezTo>
                    <a:cubicBezTo>
                      <a:pt x="96" y="240"/>
                      <a:pt x="136" y="240"/>
                      <a:pt x="240" y="240"/>
                    </a:cubicBezTo>
                    <a:cubicBezTo>
                      <a:pt x="344" y="240"/>
                      <a:pt x="528" y="272"/>
                      <a:pt x="624" y="272"/>
                    </a:cubicBezTo>
                    <a:lnTo>
                      <a:pt x="62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18" name="Freeform 22"/>
              <p:cNvSpPr>
                <a:spLocks/>
              </p:cNvSpPr>
              <p:nvPr/>
            </p:nvSpPr>
            <p:spPr bwMode="ltGray">
              <a:xfrm rot="-5400000">
                <a:off x="4748" y="1686"/>
                <a:ext cx="632" cy="316"/>
              </a:xfrm>
              <a:custGeom>
                <a:avLst/>
                <a:gdLst/>
                <a:ahLst/>
                <a:cxnLst>
                  <a:cxn ang="0">
                    <a:pos x="8" y="45"/>
                  </a:cxn>
                  <a:cxn ang="0">
                    <a:pos x="8" y="317"/>
                  </a:cxn>
                  <a:cxn ang="0">
                    <a:pos x="248" y="317"/>
                  </a:cxn>
                  <a:cxn ang="0">
                    <a:pos x="632" y="317"/>
                  </a:cxn>
                  <a:cxn ang="0">
                    <a:pos x="632" y="45"/>
                  </a:cxn>
                  <a:cxn ang="0">
                    <a:pos x="104" y="45"/>
                  </a:cxn>
                  <a:cxn ang="0">
                    <a:pos x="8" y="45"/>
                  </a:cxn>
                </a:cxnLst>
                <a:rect l="0" t="0" r="r" b="b"/>
                <a:pathLst>
                  <a:path w="632" h="362">
                    <a:moveTo>
                      <a:pt x="8" y="45"/>
                    </a:moveTo>
                    <a:lnTo>
                      <a:pt x="8" y="317"/>
                    </a:lnTo>
                    <a:cubicBezTo>
                      <a:pt x="48" y="362"/>
                      <a:pt x="144" y="317"/>
                      <a:pt x="248" y="317"/>
                    </a:cubicBezTo>
                    <a:cubicBezTo>
                      <a:pt x="352" y="317"/>
                      <a:pt x="568" y="362"/>
                      <a:pt x="632" y="317"/>
                    </a:cubicBezTo>
                    <a:lnTo>
                      <a:pt x="632" y="45"/>
                    </a:lnTo>
                    <a:cubicBezTo>
                      <a:pt x="544" y="0"/>
                      <a:pt x="208" y="45"/>
                      <a:pt x="104" y="45"/>
                    </a:cubicBezTo>
                    <a:cubicBezTo>
                      <a:pt x="0" y="45"/>
                      <a:pt x="28" y="45"/>
                      <a:pt x="8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4119" name="Freeform 23"/>
            <p:cNvSpPr>
              <a:spLocks/>
            </p:cNvSpPr>
            <p:nvPr/>
          </p:nvSpPr>
          <p:spPr bwMode="ltGray">
            <a:xfrm rot="16200000" flipH="1">
              <a:off x="-1954" y="1951"/>
              <a:ext cx="4320" cy="412"/>
            </a:xfrm>
            <a:custGeom>
              <a:avLst/>
              <a:gdLst/>
              <a:ahLst/>
              <a:cxnLst>
                <a:cxn ang="0">
                  <a:pos x="0" y="196"/>
                </a:cxn>
                <a:cxn ang="0">
                  <a:pos x="5762" y="188"/>
                </a:cxn>
                <a:cxn ang="0">
                  <a:pos x="5762" y="4"/>
                </a:cxn>
                <a:cxn ang="0">
                  <a:pos x="0" y="0"/>
                </a:cxn>
                <a:cxn ang="0">
                  <a:pos x="0" y="196"/>
                </a:cxn>
              </a:cxnLst>
              <a:rect l="0" t="0" r="r" b="b"/>
              <a:pathLst>
                <a:path w="5762" h="385">
                  <a:moveTo>
                    <a:pt x="0" y="196"/>
                  </a:moveTo>
                  <a:cubicBezTo>
                    <a:pt x="1667" y="385"/>
                    <a:pt x="2275" y="93"/>
                    <a:pt x="5762" y="188"/>
                  </a:cubicBezTo>
                  <a:lnTo>
                    <a:pt x="5762" y="4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767676"/>
                </a:gs>
              </a:gsLst>
              <a:lin ang="0" scaled="1"/>
            </a:gradFill>
            <a:ln w="9525" cap="flat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ltGray">
            <a:xfrm rot="16200000" flipH="1">
              <a:off x="-1584" y="2062"/>
              <a:ext cx="4319" cy="189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5761" y="0"/>
                </a:cxn>
                <a:cxn ang="0">
                  <a:pos x="5761" y="189"/>
                </a:cxn>
                <a:cxn ang="0">
                  <a:pos x="1" y="189"/>
                </a:cxn>
                <a:cxn ang="0">
                  <a:pos x="0" y="28"/>
                </a:cxn>
              </a:cxnLst>
              <a:rect l="0" t="0" r="r" b="b"/>
              <a:pathLst>
                <a:path w="5761" h="189">
                  <a:moveTo>
                    <a:pt x="0" y="28"/>
                  </a:moveTo>
                  <a:cubicBezTo>
                    <a:pt x="961" y="0"/>
                    <a:pt x="4971" y="161"/>
                    <a:pt x="5761" y="0"/>
                  </a:cubicBezTo>
                  <a:lnTo>
                    <a:pt x="5761" y="189"/>
                  </a:lnTo>
                  <a:lnTo>
                    <a:pt x="1" y="189"/>
                  </a:lnTo>
                  <a:lnTo>
                    <a:pt x="0" y="28"/>
                  </a:lnTo>
                  <a:close/>
                </a:path>
              </a:pathLst>
            </a:custGeom>
            <a:gradFill rotWithShape="0">
              <a:gsLst>
                <a:gs pos="0">
                  <a:srgbClr val="767676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27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2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19200"/>
            <a:ext cx="82296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■"/>
        <a:defRPr kumimoji="1" sz="4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4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4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4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4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4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4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4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4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hyperlink" Target="http://upload.wikimedia.org/wikipedia/commons/2/2f/Flag_of_the_United_Nations.svg" TargetMode="Externa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304800"/>
            <a:ext cx="8305800" cy="65532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■"/>
              <a:defRPr/>
            </a:pPr>
            <a:r>
              <a:rPr lang="en-US" sz="3800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Essential Question</a:t>
            </a:r>
            <a:r>
              <a:rPr lang="en-US" sz="3800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/>
            </a:pPr>
            <a:r>
              <a:rPr lang="en-US" sz="3800" dirty="0" smtClean="0">
                <a:latin typeface="Calibri" pitchFamily="34" charset="0"/>
                <a:cs typeface="Calibri" pitchFamily="34" charset="0"/>
              </a:rPr>
              <a:t>What led to the Cold War between the United States &amp; Soviet Union?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■"/>
              <a:defRPr/>
            </a:pPr>
            <a:endParaRPr lang="en-US" sz="3800" u="sng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■"/>
              <a:defRPr/>
            </a:pPr>
            <a:endParaRPr lang="en-US" sz="2000" u="sng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■"/>
              <a:defRPr/>
            </a:pPr>
            <a:endParaRPr lang="en-US" sz="3800" u="sng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■"/>
              <a:defRPr/>
            </a:pPr>
            <a:r>
              <a:rPr lang="en-US" sz="38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Warm Up </a:t>
            </a:r>
            <a:r>
              <a:rPr lang="en-US" sz="3800" u="sng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Questio</a:t>
            </a:r>
            <a:r>
              <a:rPr lang="en-US" sz="380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:</a:t>
            </a:r>
            <a:endParaRPr lang="en-US" sz="3800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5688"/>
            <a:ext cx="9144000" cy="580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5029200"/>
            <a:ext cx="19812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ular Callout 7"/>
          <p:cNvSpPr>
            <a:spLocks noChangeArrowheads="1"/>
          </p:cNvSpPr>
          <p:nvPr/>
        </p:nvSpPr>
        <p:spPr bwMode="auto">
          <a:xfrm>
            <a:off x="1752600" y="152400"/>
            <a:ext cx="5638800" cy="838200"/>
          </a:xfrm>
          <a:prstGeom prst="wedgeRectCallout">
            <a:avLst>
              <a:gd name="adj1" fmla="val -18222"/>
              <a:gd name="adj2" fmla="val 23995"/>
            </a:avLst>
          </a:prstGeom>
          <a:solidFill>
            <a:srgbClr val="FF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end of World War II led to important changes in the world: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76200"/>
            <a:ext cx="7543800" cy="914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320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United Nations was created which replaced the League of Nations </a:t>
            </a:r>
          </a:p>
        </p:txBody>
      </p:sp>
      <p:pic>
        <p:nvPicPr>
          <p:cNvPr id="224259" name="Picture 3" descr="File:Flag of the United Nations.sv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4260" name="Picture 4" descr="File:United Nations Members.sv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530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4261" name="Text Box 5"/>
          <p:cNvSpPr txBox="1">
            <a:spLocks noChangeArrowheads="1"/>
          </p:cNvSpPr>
          <p:nvPr/>
        </p:nvSpPr>
        <p:spPr bwMode="auto">
          <a:xfrm>
            <a:off x="0" y="6216650"/>
            <a:ext cx="914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Member Nations</a:t>
            </a:r>
          </a:p>
        </p:txBody>
      </p:sp>
      <p:pic>
        <p:nvPicPr>
          <p:cNvPr id="224262" name="Picture 6" descr="File:The United Nations Buildin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576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4270" name="Text Box 14"/>
          <p:cNvSpPr txBox="1">
            <a:spLocks noChangeArrowheads="1"/>
          </p:cNvSpPr>
          <p:nvPr/>
        </p:nvSpPr>
        <p:spPr bwMode="auto">
          <a:xfrm>
            <a:off x="5715000" y="1970088"/>
            <a:ext cx="3352800" cy="142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United Nations Headquarters is in New York City</a:t>
            </a:r>
          </a:p>
        </p:txBody>
      </p:sp>
      <p:pic>
        <p:nvPicPr>
          <p:cNvPr id="224271" name="Picture 15" descr="File:United Nations Security Council.jpg"/>
          <p:cNvPicPr preferRelativeResize="0"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616325"/>
            <a:ext cx="5257800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4272" name="Picture 16" descr="File:UN General Assembly hall.jpg"/>
          <p:cNvPicPr preferRelativeResize="0"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6858000" cy="425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4273" name="Text Box 17"/>
          <p:cNvSpPr txBox="1">
            <a:spLocks noChangeArrowheads="1"/>
          </p:cNvSpPr>
          <p:nvPr/>
        </p:nvSpPr>
        <p:spPr bwMode="auto">
          <a:xfrm>
            <a:off x="0" y="5372100"/>
            <a:ext cx="388620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General Assembly</a:t>
            </a:r>
          </a:p>
        </p:txBody>
      </p:sp>
      <p:sp>
        <p:nvSpPr>
          <p:cNvPr id="224274" name="Text Box 18"/>
          <p:cNvSpPr txBox="1">
            <a:spLocks noChangeArrowheads="1"/>
          </p:cNvSpPr>
          <p:nvPr/>
        </p:nvSpPr>
        <p:spPr bwMode="auto">
          <a:xfrm>
            <a:off x="6858000" y="2530475"/>
            <a:ext cx="2286000" cy="10779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Executive Council</a:t>
            </a:r>
          </a:p>
        </p:txBody>
      </p:sp>
      <p:sp>
        <p:nvSpPr>
          <p:cNvPr id="224276" name="Text Box 20"/>
          <p:cNvSpPr txBox="1">
            <a:spLocks noChangeArrowheads="1"/>
          </p:cNvSpPr>
          <p:nvPr/>
        </p:nvSpPr>
        <p:spPr bwMode="auto">
          <a:xfrm>
            <a:off x="0" y="0"/>
            <a:ext cx="914400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U.N. Peacekeeping Interventions, 1945-2009 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4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4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4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4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4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4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4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4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4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4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224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224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24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24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24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24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24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4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4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4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4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4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4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24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224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24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24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24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24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4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4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4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4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4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4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4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61" grpId="0"/>
      <p:bldP spid="224261" grpId="1"/>
      <p:bldP spid="224270" grpId="0" animBg="1"/>
      <p:bldP spid="224270" grpId="1" animBg="1"/>
      <p:bldP spid="224273" grpId="0" animBg="1"/>
      <p:bldP spid="224274" grpId="0" animBg="1"/>
      <p:bldP spid="22427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ckenlettercarnage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5892800" cy="478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 descr="UN_Partition_Plan_For_Palestine_194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914400"/>
            <a:ext cx="3122613" cy="570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4013"/>
            <a:ext cx="5867400" cy="650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 Box 20"/>
          <p:cNvSpPr txBox="1">
            <a:spLocks noChangeArrowheads="1"/>
          </p:cNvSpPr>
          <p:nvPr/>
        </p:nvSpPr>
        <p:spPr bwMode="auto">
          <a:xfrm>
            <a:off x="0" y="66675"/>
            <a:ext cx="9144000" cy="847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75000"/>
              </a:lnSpc>
              <a:spcBef>
                <a:spcPct val="50000"/>
              </a:spcBef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UN created a Jewish nation called Israel which  set off a series of wars with Arabs in the Middle East 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918527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7171" name="Text Box 20"/>
          <p:cNvSpPr txBox="1">
            <a:spLocks noChangeArrowheads="1"/>
          </p:cNvSpPr>
          <p:nvPr/>
        </p:nvSpPr>
        <p:spPr bwMode="auto">
          <a:xfrm>
            <a:off x="0" y="131763"/>
            <a:ext cx="9144000" cy="4778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75000"/>
              </a:lnSpc>
              <a:spcBef>
                <a:spcPct val="50000"/>
              </a:spcBef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United States occupied &amp; helped rebuild Japan </a:t>
            </a:r>
          </a:p>
        </p:txBody>
      </p:sp>
      <p:pic>
        <p:nvPicPr>
          <p:cNvPr id="7172" name="Picture 9" descr="http://www.nemesisblog.com/wp-content/uploads/2009/11/MacArthur_Hirohi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" y="762000"/>
            <a:ext cx="3756025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7" descr="http://www.mofa.go.jp/policy/oda/white/2005/oda2005/html/photo/ts1120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758950"/>
            <a:ext cx="5181600" cy="374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Changing of guards in front of Emperor's Palace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388" y="685800"/>
            <a:ext cx="4646612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American planes flying overhead during American Allied Military Government occupation of Japan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4613275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1200"/>
            <a:ext cx="2301875" cy="614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685800"/>
            <a:ext cx="6934200" cy="619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75000"/>
              </a:lnSpc>
              <a:defRPr/>
            </a:pPr>
            <a:r>
              <a:rPr kumimoji="1" lang="en-US" sz="3200" kern="0" dirty="0">
                <a:latin typeface="Calibri" pitchFamily="34" charset="0"/>
                <a:ea typeface="+mj-ea"/>
                <a:cs typeface="Calibri" pitchFamily="34" charset="0"/>
              </a:rPr>
              <a:t>The end of the war inspired independence throughout Africa &amp; Asia, called decolonization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915352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ular Callout 2"/>
          <p:cNvSpPr>
            <a:spLocks noChangeArrowheads="1"/>
          </p:cNvSpPr>
          <p:nvPr/>
        </p:nvSpPr>
        <p:spPr bwMode="auto">
          <a:xfrm>
            <a:off x="4114800" y="76200"/>
            <a:ext cx="4724400" cy="1905000"/>
          </a:xfrm>
          <a:prstGeom prst="wedgeRectCallout">
            <a:avLst>
              <a:gd name="adj1" fmla="val -18264"/>
              <a:gd name="adj2" fmla="val 21699"/>
            </a:avLst>
          </a:prstGeom>
          <a:solidFill>
            <a:srgbClr val="FFCC9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1945 to 1991, </a:t>
            </a:r>
            <a:b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United States &amp; </a:t>
            </a:r>
            <a:b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Soviet Union entered an  era of distrust &amp; hostility known as the Cold War 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590800" y="6705600"/>
            <a:ext cx="4572000" cy="2286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" name="Rectangular Callout 5"/>
          <p:cNvSpPr>
            <a:spLocks noChangeArrowheads="1"/>
          </p:cNvSpPr>
          <p:nvPr/>
        </p:nvSpPr>
        <p:spPr bwMode="auto">
          <a:xfrm>
            <a:off x="304800" y="76200"/>
            <a:ext cx="3505200" cy="1828800"/>
          </a:xfrm>
          <a:prstGeom prst="wedgeRectCallout">
            <a:avLst>
              <a:gd name="adj1" fmla="val -18264"/>
              <a:gd name="adj2" fmla="val 21699"/>
            </a:avLst>
          </a:prstGeom>
          <a:solidFill>
            <a:srgbClr val="CC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 of the most important changes after World War II was the beginning of the Cold War</a:t>
            </a:r>
          </a:p>
        </p:txBody>
      </p:sp>
      <p:sp>
        <p:nvSpPr>
          <p:cNvPr id="7" name="Rectangular Callout 6"/>
          <p:cNvSpPr>
            <a:spLocks noChangeArrowheads="1"/>
          </p:cNvSpPr>
          <p:nvPr/>
        </p:nvSpPr>
        <p:spPr bwMode="auto">
          <a:xfrm>
            <a:off x="76200" y="76200"/>
            <a:ext cx="3733800" cy="1905000"/>
          </a:xfrm>
          <a:prstGeom prst="wedgeRectCallout">
            <a:avLst>
              <a:gd name="adj1" fmla="val -18264"/>
              <a:gd name="adj2" fmla="val 21699"/>
            </a:avLst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United States </a:t>
            </a:r>
            <a:b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&amp; Soviet Union were superpowers &amp; rivals who dominated world politics </a:t>
            </a:r>
          </a:p>
        </p:txBody>
      </p:sp>
      <p:pic>
        <p:nvPicPr>
          <p:cNvPr id="9" name="Picture 4" descr="usa fla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06"/>
          <a:stretch>
            <a:fillRect/>
          </a:stretch>
        </p:blipFill>
        <p:spPr bwMode="auto">
          <a:xfrm>
            <a:off x="228600" y="2719388"/>
            <a:ext cx="137160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ussr fla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081213"/>
            <a:ext cx="1406525" cy="96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ular Callout 10"/>
          <p:cNvSpPr>
            <a:spLocks noChangeArrowheads="1"/>
          </p:cNvSpPr>
          <p:nvPr/>
        </p:nvSpPr>
        <p:spPr bwMode="auto">
          <a:xfrm>
            <a:off x="4267200" y="152400"/>
            <a:ext cx="4419600" cy="1752600"/>
          </a:xfrm>
          <a:prstGeom prst="wedgeRectCallout">
            <a:avLst>
              <a:gd name="adj1" fmla="val -18264"/>
              <a:gd name="adj2" fmla="val 21699"/>
            </a:avLst>
          </a:prstGeom>
          <a:solidFill>
            <a:srgbClr val="CCFFCC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400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were the major ideologies of the USA &amp; USSR?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534400" cy="762000"/>
          </a:xfrm>
        </p:spPr>
        <p:txBody>
          <a:bodyPr/>
          <a:lstStyle/>
          <a:p>
            <a:r>
              <a:rPr lang="en-US" altLang="en-US" sz="4000" u="sng" smtClean="0">
                <a:solidFill>
                  <a:schemeClr val="tx1"/>
                </a:solidFill>
                <a:latin typeface="Calibri" panose="020F0502020204030204" pitchFamily="34" charset="0"/>
              </a:rPr>
              <a:t>Examining Cold War Ideologies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altLang="en-US" sz="3800" smtClean="0">
                <a:latin typeface="Calibri" panose="020F0502020204030204" pitchFamily="34" charset="0"/>
              </a:rPr>
              <a:t>The Cold War was a conflict of ideology between the USA &amp; Soviet Union</a:t>
            </a:r>
          </a:p>
          <a:p>
            <a:pPr lvl="1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altLang="en-US" sz="3800" i="1" u="sng" smtClean="0">
                <a:latin typeface="Calibri" panose="020F0502020204030204" pitchFamily="34" charset="0"/>
              </a:rPr>
              <a:t>Step 1</a:t>
            </a:r>
            <a:r>
              <a:rPr lang="en-US" altLang="en-US" sz="3800" smtClean="0">
                <a:latin typeface="Calibri" panose="020F0502020204030204" pitchFamily="34" charset="0"/>
              </a:rPr>
              <a:t>: Match each of the 8 cards with their appropriate definition </a:t>
            </a:r>
          </a:p>
          <a:p>
            <a:pPr lvl="1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altLang="en-US" sz="3800" i="1" u="sng" smtClean="0">
                <a:latin typeface="Calibri" panose="020F0502020204030204" pitchFamily="34" charset="0"/>
              </a:rPr>
              <a:t>Step 2</a:t>
            </a:r>
            <a:r>
              <a:rPr lang="en-US" altLang="en-US" sz="3800" smtClean="0">
                <a:latin typeface="Calibri" panose="020F0502020204030204" pitchFamily="34" charset="0"/>
              </a:rPr>
              <a:t>: Sort the cards by determining   which 4 describe the USA &amp; which </a:t>
            </a:r>
            <a:br>
              <a:rPr lang="en-US" altLang="en-US" sz="3800" smtClean="0">
                <a:latin typeface="Calibri" panose="020F0502020204030204" pitchFamily="34" charset="0"/>
              </a:rPr>
            </a:br>
            <a:r>
              <a:rPr lang="en-US" altLang="en-US" sz="3800" smtClean="0">
                <a:latin typeface="Calibri" panose="020F0502020204030204" pitchFamily="34" charset="0"/>
              </a:rPr>
              <a:t>4 cards describe the USSR </a:t>
            </a:r>
          </a:p>
          <a:p>
            <a:pPr lvl="1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altLang="en-US" sz="3800" i="1" u="sng" smtClean="0">
                <a:latin typeface="Calibri" panose="020F0502020204030204" pitchFamily="34" charset="0"/>
              </a:rPr>
              <a:t>Step 3</a:t>
            </a:r>
            <a:r>
              <a:rPr lang="en-US" altLang="en-US" sz="3800" smtClean="0">
                <a:latin typeface="Calibri" panose="020F0502020204030204" pitchFamily="34" charset="0"/>
              </a:rPr>
              <a:t>: Match each of the 8 images with the correct definition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3352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692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b="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Capitalism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0" smtClean="0">
                          <a:solidFill>
                            <a:schemeClr val="tx1"/>
                          </a:solidFill>
                        </a:rPr>
                        <a:t>Socialism </a:t>
                      </a:r>
                      <a:endParaRPr lang="en-US" sz="4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83557">
                <a:tc>
                  <a:txBody>
                    <a:bodyPr/>
                    <a:lstStyle/>
                    <a:p>
                      <a:pPr marL="223838" indent="-223838"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endParaRPr lang="en-US" sz="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3838" indent="-223838"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Private ownership of industry, freedom of competition, gov’t keeps hands off (laissez-faire) </a:t>
                      </a:r>
                    </a:p>
                    <a:p>
                      <a:pPr marL="223838" indent="-223838"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Leads to different economic classes (rich and poor)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3838" indent="-223838"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endParaRPr lang="en-US" sz="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3838" indent="-223838"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Gov’t owns industries and farms;</a:t>
                      </a:r>
                      <a:r>
                        <a:rPr lang="en-US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The g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oal of the gov’t is to bring equality to people</a:t>
                      </a:r>
                    </a:p>
                    <a:p>
                      <a:pPr marL="223838" indent="-223838"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goal</a:t>
                      </a:r>
                      <a:r>
                        <a:rPr lang="en-US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is to have a c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lassless society with</a:t>
                      </a:r>
                      <a:r>
                        <a:rPr lang="en-US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no rich or poor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0" y="3352800"/>
          <a:ext cx="9144000" cy="3505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08755">
                <a:tc>
                  <a:txBody>
                    <a:bodyPr/>
                    <a:lstStyle/>
                    <a:p>
                      <a:pPr algn="ctr"/>
                      <a:r>
                        <a:rPr lang="en-US" sz="4800" b="0" dirty="0" smtClean="0">
                          <a:solidFill>
                            <a:schemeClr val="tx1"/>
                          </a:solidFill>
                        </a:rPr>
                        <a:t>Democracy </a:t>
                      </a:r>
                      <a:endParaRPr lang="en-US" sz="4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0" dirty="0" smtClean="0">
                          <a:solidFill>
                            <a:schemeClr val="tx1"/>
                          </a:solidFill>
                        </a:rPr>
                        <a:t>Totalitarianism </a:t>
                      </a:r>
                      <a:endParaRPr lang="en-US" sz="4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96445">
                <a:tc>
                  <a:txBody>
                    <a:bodyPr/>
                    <a:lstStyle/>
                    <a:p>
                      <a:pPr marL="223838" indent="-223838"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endParaRPr lang="en-US" sz="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3838" indent="-223838"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Government of the people</a:t>
                      </a:r>
                    </a:p>
                    <a:p>
                      <a:pPr marL="223838" indent="-223838"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People elect their leaders 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3838" indent="-223838"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endParaRPr lang="en-US" sz="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3838" indent="-223838"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Government led</a:t>
                      </a:r>
                      <a:r>
                        <a:rPr lang="en-US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by a dictator </a:t>
                      </a:r>
                    </a:p>
                    <a:p>
                      <a:pPr marL="223838" indent="-223838"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control over many aspects of peoples’ lives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583565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691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b="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Freedom</a:t>
                      </a:r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0" dirty="0" smtClean="0">
                          <a:solidFill>
                            <a:schemeClr val="tx1"/>
                          </a:solidFill>
                        </a:rPr>
                        <a:t>Equality</a:t>
                      </a:r>
                      <a:endParaRPr lang="en-US" sz="4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83256">
                <a:tc>
                  <a:txBody>
                    <a:bodyPr/>
                    <a:lstStyle/>
                    <a:p>
                      <a:pPr marL="223838" indent="-223838"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3838" indent="-223838"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Valuing freedoms of speech, press, and business</a:t>
                      </a:r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3838" indent="-223838"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endParaRPr lang="en-US" sz="1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3838" indent="-223838"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Valuing basic needs (food</a:t>
                      </a:r>
                      <a:r>
                        <a:rPr lang="en-US" sz="240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homes, 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education, jobs</a:t>
                      </a:r>
                      <a:r>
                        <a:rPr lang="en-US" sz="240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br>
                        <a:rPr lang="en-US" sz="240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240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 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all people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83256">
                <a:tc>
                  <a:txBody>
                    <a:bodyPr/>
                    <a:lstStyle/>
                    <a:p>
                      <a:pPr marL="223838" indent="-223838"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3838" indent="-223838"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4" marB="4571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0" y="3352800"/>
          <a:ext cx="9144000" cy="354175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22908">
                <a:tc>
                  <a:txBody>
                    <a:bodyPr/>
                    <a:lstStyle/>
                    <a:p>
                      <a:pPr algn="ctr"/>
                      <a:r>
                        <a:rPr lang="en-US" sz="4800" b="0" dirty="0" smtClean="0">
                          <a:solidFill>
                            <a:schemeClr val="tx1"/>
                          </a:solidFill>
                        </a:rPr>
                        <a:t>Individualism</a:t>
                      </a:r>
                      <a:endParaRPr lang="en-US" sz="4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7" marB="457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0" dirty="0" smtClean="0">
                          <a:solidFill>
                            <a:schemeClr val="tx1"/>
                          </a:solidFill>
                        </a:rPr>
                        <a:t>Collectivism</a:t>
                      </a:r>
                      <a:r>
                        <a:rPr lang="en-US" sz="48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4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7" marB="457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18805">
                <a:tc>
                  <a:txBody>
                    <a:bodyPr/>
                    <a:lstStyle/>
                    <a:p>
                      <a:pPr marL="284163" indent="-284163"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endParaRPr lang="en-US" sz="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4163" indent="-284163"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Emphasizes the need for people to do things on their own</a:t>
                      </a:r>
                    </a:p>
                    <a:p>
                      <a:pPr marL="284163" indent="-284163"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Competition is a good thing; The best individuals have more power,</a:t>
                      </a:r>
                      <a:r>
                        <a:rPr lang="en-US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status, money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7" marB="457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3838" indent="-223838"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endParaRPr lang="en-US" sz="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3838" indent="-223838"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Emphasizes the need for people to work together to benefit everyone </a:t>
                      </a:r>
                    </a:p>
                    <a:p>
                      <a:pPr marL="223838" indent="-223838"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Everyone works the same amount and every gains the same benefits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7" marB="4571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524000" cy="1143000"/>
          </a:xfrm>
        </p:spPr>
        <p:txBody>
          <a:bodyPr/>
          <a:lstStyle/>
          <a:p>
            <a:r>
              <a:rPr lang="en-US" altLang="en-US" sz="8000" b="1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3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0"/>
            <a:ext cx="60118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ular Callout 4"/>
          <p:cNvSpPr>
            <a:spLocks noChangeArrowheads="1"/>
          </p:cNvSpPr>
          <p:nvPr/>
        </p:nvSpPr>
        <p:spPr bwMode="auto">
          <a:xfrm>
            <a:off x="1676400" y="5562600"/>
            <a:ext cx="5867400" cy="1066800"/>
          </a:xfrm>
          <a:prstGeom prst="wedgeRectCallout">
            <a:avLst>
              <a:gd name="adj1" fmla="val -18264"/>
              <a:gd name="adj2" fmla="val 21699"/>
            </a:avLst>
          </a:prstGeom>
          <a:blipFill dpi="0" rotWithShape="1">
            <a:blip r:embed="rId4">
              <a:alphaModFix amt="49000"/>
            </a:blip>
            <a:srcRect/>
            <a:stretch>
              <a:fillRect/>
            </a:stretch>
          </a:blipFill>
          <a:ln w="762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8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DEMOCRACY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0" y="0"/>
            <a:ext cx="152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kumimoji="1" lang="en-US" sz="8000" b="1" kern="0" dirty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B</a:t>
            </a: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-7938"/>
            <a:ext cx="5943600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ular Callout 6"/>
          <p:cNvSpPr>
            <a:spLocks noChangeArrowheads="1"/>
          </p:cNvSpPr>
          <p:nvPr/>
        </p:nvSpPr>
        <p:spPr bwMode="auto">
          <a:xfrm>
            <a:off x="1905000" y="5562600"/>
            <a:ext cx="5486400" cy="1066800"/>
          </a:xfrm>
          <a:prstGeom prst="wedgeRectCallout">
            <a:avLst>
              <a:gd name="adj1" fmla="val -18264"/>
              <a:gd name="adj2" fmla="val 21699"/>
            </a:avLst>
          </a:prstGeom>
          <a:blipFill dpi="0" rotWithShape="1">
            <a:blip r:embed="rId3">
              <a:alphaModFix amt="50000"/>
            </a:blip>
            <a:srcRect/>
            <a:stretch>
              <a:fillRect/>
            </a:stretch>
          </a:blipFill>
          <a:ln w="762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8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EQUALITY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0" y="0"/>
            <a:ext cx="152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kumimoji="1" lang="en-US" sz="8000" b="1" kern="0" dirty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C</a:t>
            </a:r>
          </a:p>
        </p:txBody>
      </p:sp>
      <p:sp>
        <p:nvSpPr>
          <p:cNvPr id="15363" name="Picture 2"/>
          <p:cNvSpPr>
            <a:spLocks noChangeAspect="1" noChangeArrowheads="1"/>
          </p:cNvSpPr>
          <p:nvPr/>
        </p:nvSpPr>
        <p:spPr bwMode="auto">
          <a:xfrm>
            <a:off x="2057400" y="0"/>
            <a:ext cx="5638800" cy="678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52400"/>
            <a:ext cx="5638800" cy="678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ular Callout 7"/>
          <p:cNvSpPr>
            <a:spLocks noChangeArrowheads="1"/>
          </p:cNvSpPr>
          <p:nvPr/>
        </p:nvSpPr>
        <p:spPr bwMode="auto">
          <a:xfrm>
            <a:off x="1905000" y="5562600"/>
            <a:ext cx="5867400" cy="1066800"/>
          </a:xfrm>
          <a:prstGeom prst="wedgeRectCallout">
            <a:avLst>
              <a:gd name="adj1" fmla="val -18264"/>
              <a:gd name="adj2" fmla="val 21699"/>
            </a:avLst>
          </a:prstGeom>
          <a:blipFill dpi="0" rotWithShape="1">
            <a:blip r:embed="rId3">
              <a:alphaModFix amt="49000"/>
            </a:blip>
            <a:srcRect/>
            <a:stretch>
              <a:fillRect/>
            </a:stretch>
          </a:blipFill>
          <a:ln w="762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8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CAPITALISM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0" y="0"/>
            <a:ext cx="152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kumimoji="1" lang="en-US" sz="8000" b="1" kern="0" dirty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D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0"/>
            <a:ext cx="5867400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ular Callout 6"/>
          <p:cNvSpPr>
            <a:spLocks noChangeArrowheads="1"/>
          </p:cNvSpPr>
          <p:nvPr/>
        </p:nvSpPr>
        <p:spPr bwMode="auto">
          <a:xfrm>
            <a:off x="1295400" y="5562600"/>
            <a:ext cx="6934200" cy="1066800"/>
          </a:xfrm>
          <a:prstGeom prst="wedgeRectCallout">
            <a:avLst>
              <a:gd name="adj1" fmla="val -18264"/>
              <a:gd name="adj2" fmla="val 21699"/>
            </a:avLst>
          </a:prstGeom>
          <a:blipFill dpi="0" rotWithShape="1">
            <a:blip r:embed="rId3">
              <a:alphaModFix amt="49000"/>
            </a:blip>
            <a:srcRect/>
            <a:stretch>
              <a:fillRect/>
            </a:stretch>
          </a:blipFill>
          <a:ln w="762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8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INDIVIDUALISM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0" y="0"/>
            <a:ext cx="152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kumimoji="1" lang="en-US" sz="8000" b="1" kern="0" dirty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E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01600"/>
            <a:ext cx="6096000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ular Callout 6"/>
          <p:cNvSpPr>
            <a:spLocks noChangeArrowheads="1"/>
          </p:cNvSpPr>
          <p:nvPr/>
        </p:nvSpPr>
        <p:spPr bwMode="auto">
          <a:xfrm>
            <a:off x="1524000" y="5562600"/>
            <a:ext cx="6324600" cy="1066800"/>
          </a:xfrm>
          <a:prstGeom prst="wedgeRectCallout">
            <a:avLst>
              <a:gd name="adj1" fmla="val -18264"/>
              <a:gd name="adj2" fmla="val 21699"/>
            </a:avLst>
          </a:prstGeom>
          <a:blipFill dpi="0" rotWithShape="1">
            <a:blip r:embed="rId3">
              <a:alphaModFix amt="50000"/>
            </a:blip>
            <a:srcRect/>
            <a:stretch>
              <a:fillRect/>
            </a:stretch>
          </a:blipFill>
          <a:ln w="762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8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COLLECTIVISM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0" y="0"/>
            <a:ext cx="152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kumimoji="1" lang="en-US" sz="8000" b="1" kern="0" dirty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F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60325"/>
            <a:ext cx="5791200" cy="678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ular Callout 6"/>
          <p:cNvSpPr>
            <a:spLocks noChangeArrowheads="1"/>
          </p:cNvSpPr>
          <p:nvPr/>
        </p:nvSpPr>
        <p:spPr bwMode="auto">
          <a:xfrm>
            <a:off x="1905000" y="5562600"/>
            <a:ext cx="5410200" cy="1066800"/>
          </a:xfrm>
          <a:prstGeom prst="wedgeRectCallout">
            <a:avLst>
              <a:gd name="adj1" fmla="val -18264"/>
              <a:gd name="adj2" fmla="val 21699"/>
            </a:avLst>
          </a:prstGeom>
          <a:blipFill dpi="0" rotWithShape="1">
            <a:blip r:embed="rId3">
              <a:alphaModFix amt="50000"/>
            </a:blip>
            <a:srcRect/>
            <a:stretch>
              <a:fillRect/>
            </a:stretch>
          </a:blipFill>
          <a:ln w="762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8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SOCIALISM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0" y="0"/>
            <a:ext cx="152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kumimoji="1" lang="en-US" sz="8000" b="1" kern="0" dirty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G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0"/>
            <a:ext cx="6324600" cy="687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ular Callout 5"/>
          <p:cNvSpPr>
            <a:spLocks noChangeArrowheads="1"/>
          </p:cNvSpPr>
          <p:nvPr/>
        </p:nvSpPr>
        <p:spPr bwMode="auto">
          <a:xfrm>
            <a:off x="533400" y="5562600"/>
            <a:ext cx="8153400" cy="1066800"/>
          </a:xfrm>
          <a:prstGeom prst="wedgeRectCallout">
            <a:avLst>
              <a:gd name="adj1" fmla="val -18264"/>
              <a:gd name="adj2" fmla="val 21699"/>
            </a:avLst>
          </a:prstGeom>
          <a:blipFill dpi="0" rotWithShape="1">
            <a:blip r:embed="rId3">
              <a:alphaModFix amt="50000"/>
            </a:blip>
            <a:srcRect/>
            <a:stretch>
              <a:fillRect/>
            </a:stretch>
          </a:blipFill>
          <a:ln w="762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8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TOTALITARIANISM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0" y="0"/>
            <a:ext cx="152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kumimoji="1" lang="en-US" sz="8000" b="1" kern="0" dirty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H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0"/>
            <a:ext cx="7239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ular Callout 6"/>
          <p:cNvSpPr>
            <a:spLocks noChangeArrowheads="1"/>
          </p:cNvSpPr>
          <p:nvPr/>
        </p:nvSpPr>
        <p:spPr bwMode="auto">
          <a:xfrm>
            <a:off x="1676400" y="5562600"/>
            <a:ext cx="5867400" cy="1066800"/>
          </a:xfrm>
          <a:prstGeom prst="wedgeRectCallout">
            <a:avLst>
              <a:gd name="adj1" fmla="val -18264"/>
              <a:gd name="adj2" fmla="val 21699"/>
            </a:avLst>
          </a:prstGeom>
          <a:blipFill dpi="0" rotWithShape="1">
            <a:blip r:embed="rId3">
              <a:alphaModFix amt="49000"/>
            </a:blip>
            <a:srcRect/>
            <a:stretch>
              <a:fillRect/>
            </a:stretch>
          </a:blipFill>
          <a:ln w="7620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8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FREEDOM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304800"/>
            <a:ext cx="8305800" cy="65532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■"/>
              <a:defRPr/>
            </a:pPr>
            <a:r>
              <a:rPr lang="en-US" sz="3800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Essential Question</a:t>
            </a:r>
            <a:r>
              <a:rPr lang="en-US" sz="3800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/>
            </a:pPr>
            <a:r>
              <a:rPr lang="en-US" sz="3800" dirty="0" smtClean="0">
                <a:latin typeface="Calibri" pitchFamily="34" charset="0"/>
                <a:cs typeface="Calibri" pitchFamily="34" charset="0"/>
              </a:rPr>
              <a:t>What were the major events between the USA &amp; USSR during </a:t>
            </a:r>
            <a:br>
              <a:rPr lang="en-US" sz="3800" dirty="0" smtClean="0">
                <a:latin typeface="Calibri" pitchFamily="34" charset="0"/>
                <a:cs typeface="Calibri" pitchFamily="34" charset="0"/>
              </a:rPr>
            </a:br>
            <a:r>
              <a:rPr lang="en-US" sz="3800" dirty="0" smtClean="0">
                <a:latin typeface="Calibri" pitchFamily="34" charset="0"/>
                <a:cs typeface="Calibri" pitchFamily="34" charset="0"/>
              </a:rPr>
              <a:t>the early years of the Cold War?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■"/>
              <a:defRPr/>
            </a:pPr>
            <a:endParaRPr lang="en-US" sz="3800" u="sng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■"/>
              <a:defRPr/>
            </a:pPr>
            <a:endParaRPr lang="en-US" sz="3200" u="sng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■"/>
              <a:defRPr/>
            </a:pPr>
            <a:r>
              <a:rPr lang="en-US" sz="38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CPWH Agenda for Unit 13.1</a:t>
            </a:r>
            <a:r>
              <a:rPr lang="en-US" sz="3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: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/>
            </a:pPr>
            <a:r>
              <a:rPr lang="en-US" sz="3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Clicker questions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/>
            </a:pPr>
            <a:r>
              <a:rPr lang="en-US" sz="3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“Cold War” notes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/>
            </a:pPr>
            <a:r>
              <a:rPr lang="en-US" sz="3800" dirty="0" smtClean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Today’s HW: </a:t>
            </a:r>
            <a:r>
              <a:rPr lang="en-US" sz="3800" b="1" u="sng" dirty="0" smtClean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33.1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/>
            </a:pPr>
            <a:r>
              <a:rPr lang="en-US" sz="3800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Unit 13 Test: </a:t>
            </a:r>
            <a:r>
              <a:rPr lang="en-US" sz="3800" b="1" u="sng" dirty="0" smtClean="0">
                <a:solidFill>
                  <a:srgbClr val="660066"/>
                </a:solidFill>
                <a:latin typeface="Calibri" pitchFamily="34" charset="0"/>
                <a:cs typeface="Calibri" pitchFamily="34" charset="0"/>
              </a:rPr>
              <a:t>Tuesday, May 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"/>
            <a:ext cx="8991600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13"/>
          <p:cNvSpPr>
            <a:spLocks noChangeArrowheads="1"/>
          </p:cNvSpPr>
          <p:nvPr/>
        </p:nvSpPr>
        <p:spPr bwMode="auto">
          <a:xfrm>
            <a:off x="381000" y="1447800"/>
            <a:ext cx="3962400" cy="1676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22532" name="Picture 18" descr="MPj0438767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25146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19" descr="MCj0442130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371600"/>
            <a:ext cx="1905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Rectangle 13"/>
          <p:cNvSpPr>
            <a:spLocks noChangeArrowheads="1"/>
          </p:cNvSpPr>
          <p:nvPr/>
        </p:nvSpPr>
        <p:spPr bwMode="auto">
          <a:xfrm>
            <a:off x="4648200" y="1447800"/>
            <a:ext cx="3962400" cy="1752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22535" name="Picture 15" descr="equalwor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5" t="17676" r="12387" b="16888"/>
          <a:stretch>
            <a:fillRect/>
          </a:stretch>
        </p:blipFill>
        <p:spPr bwMode="auto">
          <a:xfrm>
            <a:off x="6851650" y="1447800"/>
            <a:ext cx="183515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16" descr="Communism Symbo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447800"/>
            <a:ext cx="16700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915352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ular Callout 2"/>
          <p:cNvSpPr>
            <a:spLocks noChangeArrowheads="1"/>
          </p:cNvSpPr>
          <p:nvPr/>
        </p:nvSpPr>
        <p:spPr bwMode="auto">
          <a:xfrm>
            <a:off x="4114800" y="76200"/>
            <a:ext cx="4724400" cy="1828800"/>
          </a:xfrm>
          <a:prstGeom prst="wedgeRectCallout">
            <a:avLst>
              <a:gd name="adj1" fmla="val -18264"/>
              <a:gd name="adj2" fmla="val 21699"/>
            </a:avLst>
          </a:prstGeom>
          <a:solidFill>
            <a:srgbClr val="CC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During the Cold War, </a:t>
            </a:r>
            <a:b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United States &amp; </a:t>
            </a:r>
            <a:b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Soviet Union entered an  era of distrust &amp; hostility from 1945 to 1991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2590800" y="6705600"/>
            <a:ext cx="4572000" cy="2286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6" name="Rectangular Callout 5"/>
          <p:cNvSpPr>
            <a:spLocks noChangeArrowheads="1"/>
          </p:cNvSpPr>
          <p:nvPr/>
        </p:nvSpPr>
        <p:spPr bwMode="auto">
          <a:xfrm>
            <a:off x="304800" y="76200"/>
            <a:ext cx="3505200" cy="1828800"/>
          </a:xfrm>
          <a:prstGeom prst="wedgeRectCallout">
            <a:avLst>
              <a:gd name="adj1" fmla="val -18264"/>
              <a:gd name="adj2" fmla="val 21699"/>
            </a:avLst>
          </a:prstGeom>
          <a:solidFill>
            <a:srgbClr val="CC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 of the most important changes after World War II was the beginning of the Cold War</a:t>
            </a:r>
          </a:p>
        </p:txBody>
      </p:sp>
      <p:sp>
        <p:nvSpPr>
          <p:cNvPr id="7" name="Rectangular Callout 6"/>
          <p:cNvSpPr>
            <a:spLocks noChangeArrowheads="1"/>
          </p:cNvSpPr>
          <p:nvPr/>
        </p:nvSpPr>
        <p:spPr bwMode="auto">
          <a:xfrm>
            <a:off x="76200" y="76200"/>
            <a:ext cx="3733800" cy="1905000"/>
          </a:xfrm>
          <a:prstGeom prst="wedgeRectCallout">
            <a:avLst>
              <a:gd name="adj1" fmla="val -18264"/>
              <a:gd name="adj2" fmla="val 21699"/>
            </a:avLst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United States </a:t>
            </a:r>
            <a:b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&amp; Soviet Union were superpowers &amp; rivals who dominated world politics </a:t>
            </a:r>
          </a:p>
        </p:txBody>
      </p:sp>
      <p:sp>
        <p:nvSpPr>
          <p:cNvPr id="8" name="Rectangular Callout 7"/>
          <p:cNvSpPr/>
          <p:nvPr/>
        </p:nvSpPr>
        <p:spPr bwMode="auto">
          <a:xfrm>
            <a:off x="3962400" y="76200"/>
            <a:ext cx="5105400" cy="1905000"/>
          </a:xfrm>
          <a:prstGeom prst="wedgeRectCallout">
            <a:avLst>
              <a:gd name="adj1" fmla="val -18262"/>
              <a:gd name="adj2" fmla="val 21700"/>
            </a:avLst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lnSpc>
                <a:spcPct val="75000"/>
              </a:lnSpc>
              <a:defRPr/>
            </a:pPr>
            <a:r>
              <a:rPr lang="en-US" sz="3200" dirty="0">
                <a:latin typeface="Calibri" pitchFamily="34" charset="0"/>
                <a:cs typeface="Calibri" pitchFamily="34" charset="0"/>
              </a:rPr>
              <a:t>This was an era of competing ideologies: the USA promoted democracy &amp; capitalism while the USSR tried to spread communism </a:t>
            </a:r>
          </a:p>
        </p:txBody>
      </p:sp>
      <p:pic>
        <p:nvPicPr>
          <p:cNvPr id="9" name="Picture 4" descr="usa fla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06"/>
          <a:stretch>
            <a:fillRect/>
          </a:stretch>
        </p:blipFill>
        <p:spPr bwMode="auto">
          <a:xfrm>
            <a:off x="228600" y="2719388"/>
            <a:ext cx="137160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ussr fla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081213"/>
            <a:ext cx="1406525" cy="96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ular Callout 10"/>
          <p:cNvSpPr>
            <a:spLocks noChangeArrowheads="1"/>
          </p:cNvSpPr>
          <p:nvPr/>
        </p:nvSpPr>
        <p:spPr bwMode="auto">
          <a:xfrm>
            <a:off x="304800" y="5638800"/>
            <a:ext cx="8610600" cy="1143000"/>
          </a:xfrm>
          <a:prstGeom prst="wedgeRectCallout">
            <a:avLst>
              <a:gd name="adj1" fmla="val -18264"/>
              <a:gd name="adj2" fmla="val 21699"/>
            </a:avLst>
          </a:prstGeom>
          <a:solidFill>
            <a:srgbClr val="FF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different ideologies between USA &amp; USSR and their desires to spread these ideas led to an era of distrust, hostility, proxy battles, &amp; near nuclear war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0" y="0"/>
            <a:ext cx="3810000" cy="990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3200" smtClean="0">
                <a:latin typeface="Calibri" panose="020F0502020204030204" pitchFamily="34" charset="0"/>
              </a:rPr>
              <a:t>What Caused the Cold War? </a:t>
            </a:r>
          </a:p>
        </p:txBody>
      </p:sp>
      <p:pic>
        <p:nvPicPr>
          <p:cNvPr id="240647" name="Picture 7" descr="lenin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534035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0648" name="Text Box 8"/>
          <p:cNvSpPr txBox="1">
            <a:spLocks noChangeArrowheads="1"/>
          </p:cNvSpPr>
          <p:nvPr/>
        </p:nvSpPr>
        <p:spPr bwMode="auto">
          <a:xfrm>
            <a:off x="5410200" y="838200"/>
            <a:ext cx="3733800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3200">
                <a:solidFill>
                  <a:srgbClr val="C00000"/>
                </a:solidFill>
                <a:latin typeface="Calibri" panose="020F0502020204030204" pitchFamily="34" charset="0"/>
              </a:rPr>
              <a:t>In 1917, Lenin led </a:t>
            </a:r>
            <a:br>
              <a:rPr lang="en-US" altLang="en-US" sz="3200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en-US" altLang="en-US" sz="3200">
                <a:solidFill>
                  <a:srgbClr val="C00000"/>
                </a:solidFill>
                <a:latin typeface="Calibri" panose="020F0502020204030204" pitchFamily="34" charset="0"/>
              </a:rPr>
              <a:t>the Bolsheviks in the Russian Revolution </a:t>
            </a:r>
            <a:br>
              <a:rPr lang="en-US" altLang="en-US" sz="3200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en-US" altLang="en-US" sz="3200">
                <a:solidFill>
                  <a:srgbClr val="C00000"/>
                </a:solidFill>
                <a:latin typeface="Calibri" panose="020F0502020204030204" pitchFamily="34" charset="0"/>
              </a:rPr>
              <a:t>&amp; created the world’s first communist gov’t</a:t>
            </a:r>
          </a:p>
        </p:txBody>
      </p:sp>
      <p:pic>
        <p:nvPicPr>
          <p:cNvPr id="240664" name="Picture 24" descr="pi14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5425"/>
            <a:ext cx="5334000" cy="640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0665" name="Text Box 25"/>
          <p:cNvSpPr txBox="1">
            <a:spLocks noChangeArrowheads="1"/>
          </p:cNvSpPr>
          <p:nvPr/>
        </p:nvSpPr>
        <p:spPr bwMode="auto">
          <a:xfrm>
            <a:off x="5410200" y="1981200"/>
            <a:ext cx="3733800" cy="20716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3200">
                <a:solidFill>
                  <a:srgbClr val="0000CC"/>
                </a:solidFill>
                <a:latin typeface="Calibri" panose="020F0502020204030204" pitchFamily="34" charset="0"/>
              </a:rPr>
              <a:t>Distrust began when the USA sent troops to fight the “Red Army” during the Russian Civil War</a:t>
            </a:r>
          </a:p>
        </p:txBody>
      </p:sp>
      <p:sp>
        <p:nvSpPr>
          <p:cNvPr id="240668" name="Text Box 28"/>
          <p:cNvSpPr txBox="1">
            <a:spLocks noChangeArrowheads="1"/>
          </p:cNvSpPr>
          <p:nvPr/>
        </p:nvSpPr>
        <p:spPr bwMode="auto">
          <a:xfrm>
            <a:off x="5410200" y="3581400"/>
            <a:ext cx="3733800" cy="1668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3200">
                <a:solidFill>
                  <a:srgbClr val="003300"/>
                </a:solidFill>
                <a:latin typeface="Calibri" panose="020F0502020204030204" pitchFamily="34" charset="0"/>
              </a:rPr>
              <a:t>After Lenin’s death in 1924, Joseph Stalin became dictator of the Soviet Union </a:t>
            </a:r>
          </a:p>
        </p:txBody>
      </p:sp>
      <p:pic>
        <p:nvPicPr>
          <p:cNvPr id="240669" name="Picture 29" descr="untitled%20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72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0670" name="Text Box 30"/>
          <p:cNvSpPr txBox="1">
            <a:spLocks noChangeArrowheads="1"/>
          </p:cNvSpPr>
          <p:nvPr/>
        </p:nvSpPr>
        <p:spPr bwMode="auto">
          <a:xfrm>
            <a:off x="5257800" y="5181600"/>
            <a:ext cx="3886200" cy="1668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3200">
                <a:solidFill>
                  <a:srgbClr val="660066"/>
                </a:solidFill>
                <a:latin typeface="Calibri" panose="020F0502020204030204" pitchFamily="34" charset="0"/>
              </a:rPr>
              <a:t>During WWII, the </a:t>
            </a:r>
            <a:br>
              <a:rPr lang="en-US" altLang="en-US" sz="3200">
                <a:solidFill>
                  <a:srgbClr val="660066"/>
                </a:solidFill>
                <a:latin typeface="Calibri" panose="020F0502020204030204" pitchFamily="34" charset="0"/>
              </a:rPr>
            </a:br>
            <a:r>
              <a:rPr lang="en-US" altLang="en-US" sz="3200">
                <a:solidFill>
                  <a:srgbClr val="660066"/>
                </a:solidFill>
                <a:latin typeface="Calibri" panose="020F0502020204030204" pitchFamily="34" charset="0"/>
              </a:rPr>
              <a:t>USA &amp; USSR worked together to defeat  the Axis Powers, but…</a:t>
            </a:r>
          </a:p>
        </p:txBody>
      </p:sp>
      <p:pic>
        <p:nvPicPr>
          <p:cNvPr id="240671" name="Picture 31" descr="HA!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8513"/>
            <a:ext cx="5400675" cy="529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0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0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2406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0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2406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0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2406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2406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0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40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0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40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2406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2406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0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68" grpId="0" animBg="1"/>
      <p:bldP spid="240668" grpId="1" animBg="1"/>
      <p:bldP spid="24067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http://www.totalmortgage.com/blog/wp-content/uploads/2011/02/mortgage-rates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95400"/>
            <a:ext cx="7110413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ular Callout 5"/>
          <p:cNvSpPr>
            <a:spLocks noChangeArrowheads="1"/>
          </p:cNvSpPr>
          <p:nvPr/>
        </p:nvSpPr>
        <p:spPr bwMode="auto">
          <a:xfrm>
            <a:off x="304800" y="76200"/>
            <a:ext cx="4343400" cy="1143000"/>
          </a:xfrm>
          <a:prstGeom prst="wedgeRectCallout">
            <a:avLst>
              <a:gd name="adj1" fmla="val -18264"/>
              <a:gd name="adj2" fmla="val 21699"/>
            </a:avLst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…World War II increased tensions between the </a:t>
            </a:r>
            <a:b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USA and USSR </a:t>
            </a:r>
          </a:p>
        </p:txBody>
      </p:sp>
      <p:sp>
        <p:nvSpPr>
          <p:cNvPr id="7" name="Rectangular Callout 6"/>
          <p:cNvSpPr>
            <a:spLocks noChangeArrowheads="1"/>
          </p:cNvSpPr>
          <p:nvPr/>
        </p:nvSpPr>
        <p:spPr bwMode="auto">
          <a:xfrm>
            <a:off x="4876800" y="76200"/>
            <a:ext cx="3962400" cy="1143000"/>
          </a:xfrm>
          <a:prstGeom prst="wedgeRectCallout">
            <a:avLst>
              <a:gd name="adj1" fmla="val 3889"/>
              <a:gd name="adj2" fmla="val 85866"/>
            </a:avLst>
          </a:prstGeom>
          <a:solidFill>
            <a:srgbClr val="CC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Stalin never trusted </a:t>
            </a:r>
            <a:b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Britain or the USA during World War II</a:t>
            </a:r>
          </a:p>
        </p:txBody>
      </p:sp>
      <p:sp>
        <p:nvSpPr>
          <p:cNvPr id="8" name="Rectangular Callout 7"/>
          <p:cNvSpPr>
            <a:spLocks noChangeArrowheads="1"/>
          </p:cNvSpPr>
          <p:nvPr/>
        </p:nvSpPr>
        <p:spPr bwMode="auto">
          <a:xfrm>
            <a:off x="838200" y="5943600"/>
            <a:ext cx="7620000" cy="838200"/>
          </a:xfrm>
          <a:prstGeom prst="wedgeRectCallout">
            <a:avLst>
              <a:gd name="adj1" fmla="val -6120"/>
              <a:gd name="adj2" fmla="val -251861"/>
            </a:avLst>
          </a:prstGeom>
          <a:solidFill>
            <a:srgbClr val="FF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Manhattan Project gave the USA a monopoly on nuclear weapon technology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26627" name="Content Placeholder 5" descr="Cold War Europe without Iron Curtain_edited-2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76200" y="76200"/>
            <a:ext cx="4191000" cy="1600200"/>
          </a:xfrm>
          <a:prstGeom prst="wedgeRectCallout">
            <a:avLst>
              <a:gd name="adj1" fmla="val 28000"/>
              <a:gd name="adj2" fmla="val 15516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ts val="0"/>
              </a:spcBef>
              <a:defRPr/>
            </a:pPr>
            <a:r>
              <a:rPr lang="en-US" sz="3200" dirty="0">
                <a:latin typeface="Calibri" pitchFamily="34" charset="0"/>
              </a:rPr>
              <a:t>At the Yalta Conference, Stalin agreed to allow self-determination in Eastern Europe</a:t>
            </a:r>
          </a:p>
        </p:txBody>
      </p:sp>
      <p:sp>
        <p:nvSpPr>
          <p:cNvPr id="10" name="AutoShape 15"/>
          <p:cNvSpPr>
            <a:spLocks noChangeArrowheads="1"/>
          </p:cNvSpPr>
          <p:nvPr/>
        </p:nvSpPr>
        <p:spPr bwMode="auto">
          <a:xfrm>
            <a:off x="4343400" y="76200"/>
            <a:ext cx="4724400" cy="1600200"/>
          </a:xfrm>
          <a:prstGeom prst="wedgeRectCallout">
            <a:avLst>
              <a:gd name="adj1" fmla="val -22144"/>
              <a:gd name="adj2" fmla="val 26338"/>
            </a:avLst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3200">
                <a:latin typeface="Calibri" panose="020F0502020204030204" pitchFamily="34" charset="0"/>
              </a:rPr>
              <a:t>But, Stalin wanted a “buffer zone” between </a:t>
            </a:r>
            <a:br>
              <a:rPr lang="en-US" altLang="en-US" sz="3200">
                <a:latin typeface="Calibri" panose="020F0502020204030204" pitchFamily="34" charset="0"/>
              </a:rPr>
            </a:br>
            <a:r>
              <a:rPr lang="en-US" altLang="en-US" sz="3200">
                <a:latin typeface="Calibri" panose="020F0502020204030204" pitchFamily="34" charset="0"/>
              </a:rPr>
              <a:t>the USSR &amp; the democratic nations in Western Europe</a:t>
            </a:r>
          </a:p>
        </p:txBody>
      </p:sp>
      <p:sp>
        <p:nvSpPr>
          <p:cNvPr id="12" name="AutoShape 15"/>
          <p:cNvSpPr>
            <a:spLocks noChangeArrowheads="1"/>
          </p:cNvSpPr>
          <p:nvPr/>
        </p:nvSpPr>
        <p:spPr bwMode="auto">
          <a:xfrm>
            <a:off x="76200" y="5181600"/>
            <a:ext cx="3962400" cy="1600200"/>
          </a:xfrm>
          <a:prstGeom prst="wedgeRectCallout">
            <a:avLst>
              <a:gd name="adj1" fmla="val -22144"/>
              <a:gd name="adj2" fmla="val 26338"/>
            </a:avLst>
          </a:prstGeom>
          <a:solidFill>
            <a:srgbClr val="FF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3200">
                <a:latin typeface="Calibri" panose="020F0502020204030204" pitchFamily="34" charset="0"/>
              </a:rPr>
              <a:t>Stalin used his military to install communist gov’ts in Eastern European nations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9"/>
          <p:cNvSpPr>
            <a:spLocks noChangeArrowheads="1"/>
          </p:cNvSpPr>
          <p:nvPr/>
        </p:nvSpPr>
        <p:spPr bwMode="auto">
          <a:xfrm>
            <a:off x="152400" y="76200"/>
            <a:ext cx="7924800" cy="1219200"/>
          </a:xfrm>
          <a:prstGeom prst="wedgeRectCallout">
            <a:avLst>
              <a:gd name="adj1" fmla="val 30287"/>
              <a:gd name="adj2" fmla="val 16139"/>
            </a:avLst>
          </a:prstGeom>
          <a:solidFill>
            <a:srgbClr val="CC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3200">
                <a:latin typeface="Calibri" panose="020F0502020204030204" pitchFamily="34" charset="0"/>
              </a:rPr>
              <a:t>As a result, Eastern European nations </a:t>
            </a:r>
            <a:br>
              <a:rPr lang="en-US" altLang="en-US" sz="3200">
                <a:latin typeface="Calibri" panose="020F0502020204030204" pitchFamily="34" charset="0"/>
              </a:rPr>
            </a:br>
            <a:r>
              <a:rPr lang="en-US" altLang="en-US" sz="3200">
                <a:latin typeface="Calibri" panose="020F0502020204030204" pitchFamily="34" charset="0"/>
              </a:rPr>
              <a:t>turned communist &amp; became Soviet satellites: </a:t>
            </a:r>
            <a:br>
              <a:rPr lang="en-US" altLang="en-US" sz="3200">
                <a:latin typeface="Calibri" panose="020F0502020204030204" pitchFamily="34" charset="0"/>
              </a:rPr>
            </a:br>
            <a:r>
              <a:rPr lang="en-US" altLang="en-US" sz="3200">
                <a:latin typeface="Calibri" panose="020F0502020204030204" pitchFamily="34" charset="0"/>
              </a:rPr>
              <a:t>nations that were influenced by the USSR</a:t>
            </a:r>
            <a:endParaRPr kumimoji="1" lang="en-US" altLang="en-US" sz="3200">
              <a:latin typeface="Calibri" panose="020F0502020204030204" pitchFamily="34" charset="0"/>
            </a:endParaRPr>
          </a:p>
        </p:txBody>
      </p:sp>
      <p:pic>
        <p:nvPicPr>
          <p:cNvPr id="27651" name="Picture 4" descr="Soviet_take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38"/>
          <a:stretch>
            <a:fillRect/>
          </a:stretch>
        </p:blipFill>
        <p:spPr bwMode="auto">
          <a:xfrm>
            <a:off x="762000" y="1409700"/>
            <a:ext cx="7620000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8"/>
          <p:cNvSpPr>
            <a:spLocks noChangeArrowheads="1"/>
          </p:cNvSpPr>
          <p:nvPr/>
        </p:nvSpPr>
        <p:spPr bwMode="auto">
          <a:xfrm>
            <a:off x="1066800" y="76200"/>
            <a:ext cx="7924800" cy="1219200"/>
          </a:xfrm>
          <a:prstGeom prst="wedgeRectCallout">
            <a:avLst>
              <a:gd name="adj1" fmla="val 33023"/>
              <a:gd name="adj2" fmla="val 19384"/>
            </a:avLst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years after World War II, the USA began to view Stalin as a new Hitler—a dangerous dictator who wanted to take over the world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8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0"/>
            <a:ext cx="13716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263" y="838200"/>
            <a:ext cx="2090737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914400" y="5943600"/>
            <a:ext cx="2819400" cy="879475"/>
          </a:xfrm>
          <a:prstGeom prst="rect">
            <a:avLst/>
          </a:prstGeom>
          <a:solidFill>
            <a:srgbClr val="CCFF99"/>
          </a:solidFill>
          <a:ln w="38100">
            <a:solidFill>
              <a:srgbClr val="000000">
                <a:alpha val="50195"/>
              </a:srgbClr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Capitalism &amp; Democracy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62600" y="3886200"/>
            <a:ext cx="3276600" cy="879475"/>
          </a:xfrm>
          <a:prstGeom prst="rect">
            <a:avLst/>
          </a:prstGeom>
          <a:solidFill>
            <a:srgbClr val="CCCCFF"/>
          </a:solidFill>
          <a:ln w="38100">
            <a:solidFill>
              <a:schemeClr val="tx1">
                <a:alpha val="50195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Communism &amp; Totalitarianism</a:t>
            </a:r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152400" y="76200"/>
            <a:ext cx="8839200" cy="1219200"/>
          </a:xfrm>
          <a:prstGeom prst="wedgeRectCallout">
            <a:avLst>
              <a:gd name="adj1" fmla="val 33023"/>
              <a:gd name="adj2" fmla="val 19384"/>
            </a:avLst>
          </a:prstGeom>
          <a:solidFill>
            <a:srgbClr val="FF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1946, Europe was divided by an “iron curtain” that separated democratic/capitalist Western Europe from communist/totalitarian Eastern Europe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7" grpId="0" animBg="1" autoUpdateAnimBg="0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8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0"/>
            <a:ext cx="13716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AutoShape 8"/>
          <p:cNvSpPr>
            <a:spLocks noChangeArrowheads="1"/>
          </p:cNvSpPr>
          <p:nvPr/>
        </p:nvSpPr>
        <p:spPr bwMode="auto">
          <a:xfrm>
            <a:off x="76200" y="76200"/>
            <a:ext cx="8915400" cy="838200"/>
          </a:xfrm>
          <a:prstGeom prst="wedgeRectCallout">
            <a:avLst>
              <a:gd name="adj1" fmla="val 33023"/>
              <a:gd name="adj2" fmla="val 19384"/>
            </a:avLst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U.S. created a foreign policy called containment to stop Soviet influence &amp; the spread of communism</a:t>
            </a:r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76200" y="990600"/>
            <a:ext cx="8915400" cy="1676400"/>
          </a:xfrm>
          <a:prstGeom prst="wedgeRectCallout">
            <a:avLst>
              <a:gd name="adj1" fmla="val 15727"/>
              <a:gd name="adj2" fmla="val 27667"/>
            </a:avLst>
          </a:prstGeom>
          <a:solidFill>
            <a:srgbClr val="CC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5000"/>
              </a:spcBef>
              <a:buFont typeface="Arial" panose="020B0604020202020204" pitchFamily="34" charset="0"/>
              <a:buNone/>
            </a:pPr>
            <a:r>
              <a:rPr kumimoji="1" lang="en-US" altLang="en-US" sz="3200">
                <a:latin typeface="Calibri" panose="020F0502020204030204" pitchFamily="34" charset="0"/>
              </a:rPr>
              <a:t>When the USSR began to pressure Greece &amp; Turkey to turn communist, the U.S. created the </a:t>
            </a:r>
            <a:br>
              <a:rPr kumimoji="1" lang="en-US" altLang="en-US" sz="3200">
                <a:latin typeface="Calibri" panose="020F0502020204030204" pitchFamily="34" charset="0"/>
              </a:rPr>
            </a:br>
            <a:r>
              <a:rPr kumimoji="1" lang="en-US" altLang="en-US" sz="3200" u="sng">
                <a:latin typeface="Calibri" panose="020F0502020204030204" pitchFamily="34" charset="0"/>
              </a:rPr>
              <a:t>Truman Doctrine</a:t>
            </a:r>
            <a:r>
              <a:rPr kumimoji="1" lang="en-US" altLang="en-US" sz="3200">
                <a:latin typeface="Calibri" panose="020F0502020204030204" pitchFamily="34" charset="0"/>
              </a:rPr>
              <a:t>, promising economic &amp; military help to any nation threatened by communism </a:t>
            </a:r>
            <a:endParaRPr lang="en-US" altLang="en-US" sz="3200">
              <a:latin typeface="Calibri" panose="020F0502020204030204" pitchFamily="34" charset="0"/>
            </a:endParaRP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152400" y="2743200"/>
            <a:ext cx="6172200" cy="2713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7200">
                <a:solidFill>
                  <a:srgbClr val="0000CC"/>
                </a:solidFill>
                <a:latin typeface="Calibri" panose="020F0502020204030204" pitchFamily="34" charset="0"/>
              </a:rPr>
              <a:t>T</a:t>
            </a:r>
            <a:r>
              <a:rPr lang="en-US" altLang="en-US" sz="8500">
                <a:solidFill>
                  <a:srgbClr val="0000CC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7200">
                <a:solidFill>
                  <a:srgbClr val="0000CC"/>
                </a:solidFill>
                <a:latin typeface="Calibri" panose="020F0502020204030204" pitchFamily="34" charset="0"/>
              </a:rPr>
              <a:t>=</a:t>
            </a:r>
          </a:p>
        </p:txBody>
      </p:sp>
      <p:pic>
        <p:nvPicPr>
          <p:cNvPr id="12" name="Picture 14" descr="MCj0409991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922588"/>
            <a:ext cx="3355975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12"/>
          <p:cNvSpPr>
            <a:spLocks noChangeArrowheads="1"/>
          </p:cNvSpPr>
          <p:nvPr/>
        </p:nvSpPr>
        <p:spPr bwMode="auto">
          <a:xfrm>
            <a:off x="76200" y="5181600"/>
            <a:ext cx="3733800" cy="1600200"/>
          </a:xfrm>
          <a:prstGeom prst="wedgeRectCallout">
            <a:avLst>
              <a:gd name="adj1" fmla="val 30259"/>
              <a:gd name="adj2" fmla="val 14810"/>
            </a:avLst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5000"/>
              </a:spcBef>
              <a:buFont typeface="Arial" panose="020B0604020202020204" pitchFamily="34" charset="0"/>
              <a:buNone/>
            </a:pPr>
            <a:r>
              <a:rPr kumimoji="1" lang="en-US" altLang="en-US" sz="3200">
                <a:latin typeface="Calibri" panose="020F0502020204030204" pitchFamily="34" charset="0"/>
              </a:rPr>
              <a:t>The Truman Doctrine </a:t>
            </a:r>
            <a:br>
              <a:rPr kumimoji="1" lang="en-US" altLang="en-US" sz="3200">
                <a:latin typeface="Calibri" panose="020F0502020204030204" pitchFamily="34" charset="0"/>
              </a:rPr>
            </a:br>
            <a:r>
              <a:rPr kumimoji="1" lang="en-US" altLang="en-US" sz="3200">
                <a:latin typeface="Calibri" panose="020F0502020204030204" pitchFamily="34" charset="0"/>
              </a:rPr>
              <a:t>worked &amp; neither Greece nor Turkey fell to communism</a:t>
            </a:r>
            <a:endParaRPr lang="en-US" altLang="en-US" sz="320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30723" name="Picture 3" descr="Truman Doctrine in Turk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0"/>
            <a:ext cx="8229600" cy="690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8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0"/>
            <a:ext cx="13716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AutoShape 6"/>
          <p:cNvSpPr>
            <a:spLocks noChangeArrowheads="1"/>
          </p:cNvSpPr>
          <p:nvPr/>
        </p:nvSpPr>
        <p:spPr bwMode="auto">
          <a:xfrm>
            <a:off x="457200" y="76200"/>
            <a:ext cx="8382000" cy="838200"/>
          </a:xfrm>
          <a:prstGeom prst="wedgeRectCallout">
            <a:avLst>
              <a:gd name="adj1" fmla="val 26500"/>
              <a:gd name="adj2" fmla="val -21481"/>
            </a:avLst>
          </a:prstGeom>
          <a:solidFill>
            <a:srgbClr val="FF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kumimoji="1" lang="en-US" altLang="en-US" sz="3200">
                <a:latin typeface="Calibri" panose="020F0502020204030204" pitchFamily="34" charset="0"/>
              </a:rPr>
              <a:t>European nations had difficulty recovering after WWII which led to fears of communism in Europe</a:t>
            </a: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4495800" y="990600"/>
            <a:ext cx="4495800" cy="1676400"/>
          </a:xfrm>
          <a:prstGeom prst="wedgeRectCallout">
            <a:avLst>
              <a:gd name="adj1" fmla="val 37907"/>
              <a:gd name="adj2" fmla="val 21009"/>
            </a:avLst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kumimoji="1" lang="en-US" altLang="en-US" sz="3200">
                <a:latin typeface="Calibri" panose="020F0502020204030204" pitchFamily="34" charset="0"/>
              </a:rPr>
              <a:t>The U.S. created the </a:t>
            </a:r>
            <a:r>
              <a:rPr kumimoji="1" lang="en-US" altLang="en-US" sz="3200" u="sng">
                <a:latin typeface="Calibri" panose="020F0502020204030204" pitchFamily="34" charset="0"/>
              </a:rPr>
              <a:t>Marshall Plan</a:t>
            </a:r>
            <a:r>
              <a:rPr kumimoji="1" lang="en-US" altLang="en-US" sz="3200">
                <a:latin typeface="Calibri" panose="020F0502020204030204" pitchFamily="34" charset="0"/>
              </a:rPr>
              <a:t> which offered $13 billion to help rebuild post-war Europe</a:t>
            </a:r>
          </a:p>
        </p:txBody>
      </p:sp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4572000" y="5638800"/>
            <a:ext cx="4495800" cy="1219200"/>
          </a:xfrm>
          <a:prstGeom prst="wedgeRectCallout">
            <a:avLst>
              <a:gd name="adj1" fmla="val 37384"/>
              <a:gd name="adj2" fmla="val -20139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kumimoji="1" lang="en-US" altLang="en-US" sz="3200">
                <a:latin typeface="Calibri" panose="020F0502020204030204" pitchFamily="34" charset="0"/>
              </a:rPr>
              <a:t>By 1952, Western Europe recovered &amp; Communism never took root </a:t>
            </a: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2895600" y="2773363"/>
            <a:ext cx="6172200" cy="2713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7200">
                <a:solidFill>
                  <a:srgbClr val="006600"/>
                </a:solidFill>
                <a:latin typeface="Calibri" panose="020F0502020204030204" pitchFamily="34" charset="0"/>
              </a:rPr>
              <a:t>M</a:t>
            </a:r>
            <a:r>
              <a:rPr lang="en-US" altLang="en-US" sz="8500">
                <a:solidFill>
                  <a:srgbClr val="00660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7200">
                <a:solidFill>
                  <a:srgbClr val="006600"/>
                </a:solidFill>
                <a:latin typeface="Calibri" panose="020F0502020204030204" pitchFamily="34" charset="0"/>
              </a:rPr>
              <a:t>=</a:t>
            </a:r>
          </a:p>
        </p:txBody>
      </p:sp>
      <p:pic>
        <p:nvPicPr>
          <p:cNvPr id="17" name="Picture 11" descr="MCj0442130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971800"/>
            <a:ext cx="2514600" cy="232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781800" y="0"/>
            <a:ext cx="2362200" cy="6858000"/>
          </a:xfrm>
        </p:spPr>
        <p:txBody>
          <a:bodyPr/>
          <a:lstStyle/>
          <a:p>
            <a:r>
              <a:rPr lang="en-US" altLang="en-US" sz="3900" smtClean="0">
                <a:latin typeface="Calibri" panose="020F0502020204030204" pitchFamily="34" charset="0"/>
              </a:rPr>
              <a:t>Marshall Plan to Aid Europe 1948-1952</a:t>
            </a:r>
          </a:p>
        </p:txBody>
      </p:sp>
      <p:pic>
        <p:nvPicPr>
          <p:cNvPr id="32771" name="Picture 3" descr="DIVI723361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781800" cy="6934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8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0"/>
            <a:ext cx="13716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AutoShape 4"/>
          <p:cNvSpPr>
            <a:spLocks noChangeArrowheads="1"/>
          </p:cNvSpPr>
          <p:nvPr/>
        </p:nvSpPr>
        <p:spPr bwMode="auto">
          <a:xfrm>
            <a:off x="152400" y="76200"/>
            <a:ext cx="8839200" cy="1219200"/>
          </a:xfrm>
          <a:prstGeom prst="wedgeRectCallout">
            <a:avLst>
              <a:gd name="adj1" fmla="val 34227"/>
              <a:gd name="adj2" fmla="val 9958"/>
            </a:avLst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kumimoji="1" lang="en-US" altLang="en-US" sz="3200">
                <a:latin typeface="Calibri" panose="020F0502020204030204" pitchFamily="34" charset="0"/>
              </a:rPr>
              <a:t>In 1948, the USSR used military force to turn Czechoslovakia to communism; This led to fears that Stalin would use similar tactics in Western Europe</a:t>
            </a:r>
          </a:p>
        </p:txBody>
      </p:sp>
      <p:pic>
        <p:nvPicPr>
          <p:cNvPr id="18" name="Content Placeholder 3" descr="NATO_edited-2.jp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371600"/>
            <a:ext cx="5410200" cy="5410200"/>
          </a:xfrm>
        </p:spPr>
      </p:pic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5486400" y="2286000"/>
            <a:ext cx="3581400" cy="3581400"/>
          </a:xfrm>
          <a:prstGeom prst="wedgeRectCallout">
            <a:avLst>
              <a:gd name="adj1" fmla="val 38319"/>
              <a:gd name="adj2" fmla="val 14468"/>
            </a:avLst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kumimoji="1" lang="en-US" altLang="en-US" sz="3200">
                <a:latin typeface="Calibri" panose="020F0502020204030204" pitchFamily="34" charset="0"/>
              </a:rPr>
              <a:t>In 1949, the United States formed the </a:t>
            </a:r>
            <a:br>
              <a:rPr kumimoji="1" lang="en-US" altLang="en-US" sz="3200">
                <a:latin typeface="Calibri" panose="020F0502020204030204" pitchFamily="34" charset="0"/>
              </a:rPr>
            </a:br>
            <a:r>
              <a:rPr kumimoji="1" lang="en-US" altLang="en-US" sz="3200" u="sng">
                <a:latin typeface="Calibri" panose="020F0502020204030204" pitchFamily="34" charset="0"/>
              </a:rPr>
              <a:t>North Atlantic Treaty Organization (NATO)</a:t>
            </a:r>
            <a:r>
              <a:rPr kumimoji="1" lang="en-US" altLang="en-US" sz="3200">
                <a:latin typeface="Calibri" panose="020F0502020204030204" pitchFamily="34" charset="0"/>
              </a:rPr>
              <a:t>: a military alliance among democratic countries in Europe &amp; North America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 descr="Divided Germany and Berlin_edited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3" y="152400"/>
            <a:ext cx="5875337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6019800" y="76200"/>
            <a:ext cx="3048000" cy="2667000"/>
          </a:xfrm>
          <a:prstGeom prst="wedgeRectCallout">
            <a:avLst>
              <a:gd name="adj1" fmla="val 7624"/>
              <a:gd name="adj2" fmla="val 2754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defRPr/>
            </a:pPr>
            <a:r>
              <a:rPr lang="en-US" sz="3100" dirty="0">
                <a:latin typeface="Calibri" pitchFamily="34" charset="0"/>
              </a:rPr>
              <a:t>At the end of WWII, Germany was divided into </a:t>
            </a:r>
            <a:br>
              <a:rPr lang="en-US" sz="3100" dirty="0">
                <a:latin typeface="Calibri" pitchFamily="34" charset="0"/>
              </a:rPr>
            </a:br>
            <a:r>
              <a:rPr lang="en-US" sz="3100" dirty="0">
                <a:latin typeface="Calibri" pitchFamily="34" charset="0"/>
              </a:rPr>
              <a:t>zones occupied by the USA, Britain, France, </a:t>
            </a:r>
            <a:br>
              <a:rPr lang="en-US" sz="3100" dirty="0">
                <a:latin typeface="Calibri" pitchFamily="34" charset="0"/>
              </a:rPr>
            </a:br>
            <a:r>
              <a:rPr lang="en-US" sz="3100" dirty="0">
                <a:latin typeface="Calibri" pitchFamily="34" charset="0"/>
              </a:rPr>
              <a:t>&amp; the USSR</a:t>
            </a:r>
          </a:p>
        </p:txBody>
      </p:sp>
      <p:sp>
        <p:nvSpPr>
          <p:cNvPr id="34820" name="AutoShape 12"/>
          <p:cNvSpPr>
            <a:spLocks noChangeArrowheads="1"/>
          </p:cNvSpPr>
          <p:nvPr/>
        </p:nvSpPr>
        <p:spPr bwMode="auto">
          <a:xfrm>
            <a:off x="6019800" y="2819400"/>
            <a:ext cx="3048000" cy="1981200"/>
          </a:xfrm>
          <a:prstGeom prst="wedgeRectCallout">
            <a:avLst>
              <a:gd name="adj1" fmla="val 7625"/>
              <a:gd name="adj2" fmla="val 2755"/>
            </a:avLst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3100">
                <a:latin typeface="Calibri" panose="020F0502020204030204" pitchFamily="34" charset="0"/>
              </a:rPr>
              <a:t>Berlin, the German capital, was also divided but was located in the Soviet zone</a:t>
            </a:r>
          </a:p>
        </p:txBody>
      </p:sp>
      <p:sp>
        <p:nvSpPr>
          <p:cNvPr id="34821" name="AutoShape 12"/>
          <p:cNvSpPr>
            <a:spLocks noChangeArrowheads="1"/>
          </p:cNvSpPr>
          <p:nvPr/>
        </p:nvSpPr>
        <p:spPr bwMode="auto">
          <a:xfrm>
            <a:off x="4191000" y="4876800"/>
            <a:ext cx="4876800" cy="1905000"/>
          </a:xfrm>
          <a:prstGeom prst="wedgeRectCallout">
            <a:avLst>
              <a:gd name="adj1" fmla="val 7625"/>
              <a:gd name="adj2" fmla="val 2755"/>
            </a:avLst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3100">
                <a:latin typeface="Calibri" panose="020F0502020204030204" pitchFamily="34" charset="0"/>
              </a:rPr>
              <a:t>In 1948, Stalin tried to turn all of Berlin communist &amp; ordered the Berlin Blockade </a:t>
            </a:r>
            <a:br>
              <a:rPr lang="en-US" altLang="en-US" sz="3100">
                <a:latin typeface="Calibri" panose="020F0502020204030204" pitchFamily="34" charset="0"/>
              </a:rPr>
            </a:br>
            <a:r>
              <a:rPr lang="en-US" altLang="en-US" sz="3100">
                <a:latin typeface="Calibri" panose="020F0502020204030204" pitchFamily="34" charset="0"/>
              </a:rPr>
              <a:t>which shut down all ground transportation to West Berlin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819400"/>
            <a:ext cx="3733800" cy="4038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3" name="Picture 2" descr="http://steeljawscribe.com/wordpress/wp-content/uploads/2008/10/berlinerblockadeluftwe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9613"/>
            <a:ext cx="5562600" cy="614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AutoShape 12"/>
          <p:cNvSpPr>
            <a:spLocks noChangeArrowheads="1"/>
          </p:cNvSpPr>
          <p:nvPr/>
        </p:nvSpPr>
        <p:spPr bwMode="auto">
          <a:xfrm>
            <a:off x="914400" y="76200"/>
            <a:ext cx="7162800" cy="457200"/>
          </a:xfrm>
          <a:prstGeom prst="wedgeRectCallout">
            <a:avLst>
              <a:gd name="adj1" fmla="val 7625"/>
              <a:gd name="adj2" fmla="val 2755"/>
            </a:avLst>
          </a:prstGeom>
          <a:solidFill>
            <a:srgbClr val="CC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3100">
                <a:latin typeface="Calibri" panose="020F0502020204030204" pitchFamily="34" charset="0"/>
              </a:rPr>
              <a:t>In response, the U.S. began the Berlin Airlift </a:t>
            </a:r>
          </a:p>
        </p:txBody>
      </p:sp>
      <p:sp>
        <p:nvSpPr>
          <p:cNvPr id="35845" name="AutoShape 12"/>
          <p:cNvSpPr>
            <a:spLocks noChangeArrowheads="1"/>
          </p:cNvSpPr>
          <p:nvPr/>
        </p:nvSpPr>
        <p:spPr bwMode="auto">
          <a:xfrm>
            <a:off x="5638800" y="685800"/>
            <a:ext cx="3429000" cy="1981200"/>
          </a:xfrm>
          <a:prstGeom prst="wedgeRectCallout">
            <a:avLst>
              <a:gd name="adj1" fmla="val 7625"/>
              <a:gd name="adj2" fmla="val 2755"/>
            </a:avLst>
          </a:prstGeom>
          <a:solidFill>
            <a:srgbClr val="FF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3100">
                <a:latin typeface="Calibri" panose="020F0502020204030204" pitchFamily="34" charset="0"/>
              </a:rPr>
              <a:t>For 11 months, U.S. &amp; British planes supplies landed in Berlin to bring food, fuel, &amp; supplies</a:t>
            </a:r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5638800" y="2895600"/>
            <a:ext cx="3429000" cy="1219200"/>
          </a:xfrm>
          <a:prstGeom prst="wedgeRectCallout">
            <a:avLst>
              <a:gd name="adj1" fmla="val 7625"/>
              <a:gd name="adj2" fmla="val 2755"/>
            </a:avLst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3100">
                <a:latin typeface="Calibri" panose="020F0502020204030204" pitchFamily="34" charset="0"/>
              </a:rPr>
              <a:t>Stalin admitted defeat &amp; lifted the blockade in 1949</a:t>
            </a:r>
          </a:p>
        </p:txBody>
      </p:sp>
      <p:sp>
        <p:nvSpPr>
          <p:cNvPr id="14" name="AutoShape 12"/>
          <p:cNvSpPr>
            <a:spLocks noChangeArrowheads="1"/>
          </p:cNvSpPr>
          <p:nvPr/>
        </p:nvSpPr>
        <p:spPr bwMode="auto">
          <a:xfrm>
            <a:off x="5638800" y="4343400"/>
            <a:ext cx="3429000" cy="1600200"/>
          </a:xfrm>
          <a:prstGeom prst="wedgeRectCallout">
            <a:avLst>
              <a:gd name="adj1" fmla="val 7625"/>
              <a:gd name="adj2" fmla="val 2755"/>
            </a:avLst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sz="3100">
                <a:latin typeface="Calibri" panose="020F0502020204030204" pitchFamily="34" charset="0"/>
              </a:rPr>
              <a:t>The United States successfully kept West Berlin from turning communist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800"/>
            <a:ext cx="915352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Rectangular Callout 2"/>
          <p:cNvSpPr>
            <a:spLocks noChangeArrowheads="1"/>
          </p:cNvSpPr>
          <p:nvPr/>
        </p:nvSpPr>
        <p:spPr bwMode="auto">
          <a:xfrm>
            <a:off x="4114800" y="152400"/>
            <a:ext cx="4876800" cy="1524000"/>
          </a:xfrm>
          <a:prstGeom prst="wedgeRectCallout">
            <a:avLst>
              <a:gd name="adj1" fmla="val -18264"/>
              <a:gd name="adj2" fmla="val 21699"/>
            </a:avLst>
          </a:prstGeom>
          <a:solidFill>
            <a:srgbClr val="CC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But over the next 40 years, the Cold War intensified as communism spread to Asia, Africa, and Latin America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2590800" y="6477000"/>
            <a:ext cx="4572000" cy="2286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6869" name="Rectangular Callout 5"/>
          <p:cNvSpPr>
            <a:spLocks noChangeArrowheads="1"/>
          </p:cNvSpPr>
          <p:nvPr/>
        </p:nvSpPr>
        <p:spPr bwMode="auto">
          <a:xfrm>
            <a:off x="76200" y="152400"/>
            <a:ext cx="3962400" cy="1524000"/>
          </a:xfrm>
          <a:prstGeom prst="wedgeRectCallout">
            <a:avLst>
              <a:gd name="adj1" fmla="val -18264"/>
              <a:gd name="adj2" fmla="val 21699"/>
            </a:avLst>
          </a:prstGeom>
          <a:solidFill>
            <a:srgbClr val="CC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1945 to 1949, the United States successfully contained communism in Europe</a:t>
            </a:r>
          </a:p>
        </p:txBody>
      </p:sp>
      <p:pic>
        <p:nvPicPr>
          <p:cNvPr id="11" name="Picture 4" descr="usa fla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06"/>
          <a:stretch>
            <a:fillRect/>
          </a:stretch>
        </p:blipFill>
        <p:spPr bwMode="auto">
          <a:xfrm>
            <a:off x="3186113" y="5448300"/>
            <a:ext cx="1946275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ussr fla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913" y="5410200"/>
            <a:ext cx="199548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ular Callout 12"/>
          <p:cNvSpPr>
            <a:spLocks noChangeArrowheads="1"/>
          </p:cNvSpPr>
          <p:nvPr/>
        </p:nvSpPr>
        <p:spPr bwMode="auto">
          <a:xfrm>
            <a:off x="381000" y="5638800"/>
            <a:ext cx="8610600" cy="1143000"/>
          </a:xfrm>
          <a:prstGeom prst="wedgeRectCallout">
            <a:avLst>
              <a:gd name="adj1" fmla="val -18264"/>
              <a:gd name="adj2" fmla="val 21699"/>
            </a:avLst>
          </a:prstGeom>
          <a:solidFill>
            <a:srgbClr val="FF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75000"/>
              </a:lnSpc>
            </a:pP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Cold War intensified as new nuclear weapons were introduced; espionage (spying ) increased; </a:t>
            </a:r>
            <a:b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&amp; wars broke out in Korea, Vietnam, &amp; Afghanistan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theme1.xml><?xml version="1.0" encoding="utf-8"?>
<a:theme xmlns:a="http://schemas.openxmlformats.org/drawingml/2006/main" name="Dad's tie design template">
  <a:themeElements>
    <a:clrScheme name="Dad's tie design template 7">
      <a:dk1>
        <a:srgbClr val="000000"/>
      </a:dk1>
      <a:lt1>
        <a:srgbClr val="FFFFFF"/>
      </a:lt1>
      <a:dk2>
        <a:srgbClr val="003366"/>
      </a:dk2>
      <a:lt2>
        <a:srgbClr val="5490A8"/>
      </a:lt2>
      <a:accent1>
        <a:srgbClr val="0099CC"/>
      </a:accent1>
      <a:accent2>
        <a:srgbClr val="3366CC"/>
      </a:accent2>
      <a:accent3>
        <a:srgbClr val="FFFFFF"/>
      </a:accent3>
      <a:accent4>
        <a:srgbClr val="000000"/>
      </a:accent4>
      <a:accent5>
        <a:srgbClr val="AACAE2"/>
      </a:accent5>
      <a:accent6>
        <a:srgbClr val="2D5CB9"/>
      </a:accent6>
      <a:hlink>
        <a:srgbClr val="FF0000"/>
      </a:hlink>
      <a:folHlink>
        <a:srgbClr val="CC0000"/>
      </a:folHlink>
    </a:clrScheme>
    <a:fontScheme name="Dad's tie design templat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ad's tie design template 1">
        <a:dk1>
          <a:srgbClr val="5490A8"/>
        </a:dk1>
        <a:lt1>
          <a:srgbClr val="DDDDDD"/>
        </a:lt1>
        <a:dk2>
          <a:srgbClr val="00172E"/>
        </a:dk2>
        <a:lt2>
          <a:srgbClr val="CCECFF"/>
        </a:lt2>
        <a:accent1>
          <a:srgbClr val="0099CC"/>
        </a:accent1>
        <a:accent2>
          <a:srgbClr val="3366CC"/>
        </a:accent2>
        <a:accent3>
          <a:srgbClr val="AAABAD"/>
        </a:accent3>
        <a:accent4>
          <a:srgbClr val="BDBDBD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d's tie design template 2">
        <a:dk1>
          <a:srgbClr val="000000"/>
        </a:dk1>
        <a:lt1>
          <a:srgbClr val="FFFFFF"/>
        </a:lt1>
        <a:dk2>
          <a:srgbClr val="003366"/>
        </a:dk2>
        <a:lt2>
          <a:srgbClr val="5490A8"/>
        </a:lt2>
        <a:accent1>
          <a:srgbClr val="0099CC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d's tie design templat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d's tie design template 4">
        <a:dk1>
          <a:srgbClr val="000000"/>
        </a:dk1>
        <a:lt1>
          <a:srgbClr val="FFFFFF"/>
        </a:lt1>
        <a:dk2>
          <a:srgbClr val="666633"/>
        </a:dk2>
        <a:lt2>
          <a:srgbClr val="908A6C"/>
        </a:lt2>
        <a:accent1>
          <a:srgbClr val="808000"/>
        </a:accent1>
        <a:accent2>
          <a:srgbClr val="996633"/>
        </a:accent2>
        <a:accent3>
          <a:srgbClr val="FFFFFF"/>
        </a:accent3>
        <a:accent4>
          <a:srgbClr val="000000"/>
        </a:accent4>
        <a:accent5>
          <a:srgbClr val="C0C0AA"/>
        </a:accent5>
        <a:accent6>
          <a:srgbClr val="8A5C2D"/>
        </a:accent6>
        <a:hlink>
          <a:srgbClr val="CCCC00"/>
        </a:hlink>
        <a:folHlink>
          <a:srgbClr val="D6DE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d's tie design template 5">
        <a:dk1>
          <a:srgbClr val="000000"/>
        </a:dk1>
        <a:lt1>
          <a:srgbClr val="FFFFFF"/>
        </a:lt1>
        <a:dk2>
          <a:srgbClr val="181848"/>
        </a:dk2>
        <a:lt2>
          <a:srgbClr val="656F97"/>
        </a:lt2>
        <a:accent1>
          <a:srgbClr val="6666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B8B8FF"/>
        </a:accent5>
        <a:accent6>
          <a:srgbClr val="2D2D8A"/>
        </a:accent6>
        <a:hlink>
          <a:srgbClr val="9A9ABC"/>
        </a:hlink>
        <a:folHlink>
          <a:srgbClr val="D2B6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d's tie design template 6">
        <a:dk1>
          <a:srgbClr val="CC0066"/>
        </a:dk1>
        <a:lt1>
          <a:srgbClr val="FFFFFF"/>
        </a:lt1>
        <a:dk2>
          <a:srgbClr val="000000"/>
        </a:dk2>
        <a:lt2>
          <a:srgbClr val="CC0099"/>
        </a:lt2>
        <a:accent1>
          <a:srgbClr val="FF9900"/>
        </a:accent1>
        <a:accent2>
          <a:srgbClr val="CC66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B95C00"/>
        </a:accent6>
        <a:hlink>
          <a:srgbClr val="0099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d's tie design template 7">
        <a:dk1>
          <a:srgbClr val="000000"/>
        </a:dk1>
        <a:lt1>
          <a:srgbClr val="FFFFFF"/>
        </a:lt1>
        <a:dk2>
          <a:srgbClr val="003366"/>
        </a:dk2>
        <a:lt2>
          <a:srgbClr val="5490A8"/>
        </a:lt2>
        <a:accent1>
          <a:srgbClr val="0099CC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AACAE2"/>
        </a:accent5>
        <a:accent6>
          <a:srgbClr val="2D5CB9"/>
        </a:accent6>
        <a:hlink>
          <a:srgbClr val="FF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Brooks PPT Template</Template>
  <TotalTime>5906</TotalTime>
  <Words>972</Words>
  <Application>Microsoft Office PowerPoint</Application>
  <PresentationFormat>On-screen Show (4:3)</PresentationFormat>
  <Paragraphs>138</Paragraphs>
  <Slides>34</Slides>
  <Notes>11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Times New Roman</vt:lpstr>
      <vt:lpstr>Dad's tie design template</vt:lpstr>
      <vt:lpstr>PowerPoint Presentation</vt:lpstr>
      <vt:lpstr>PowerPoint Presentation</vt:lpstr>
      <vt:lpstr>The United Nations was created which replaced the League of Nations </vt:lpstr>
      <vt:lpstr>PowerPoint Presentation</vt:lpstr>
      <vt:lpstr>PowerPoint Presentation</vt:lpstr>
      <vt:lpstr>PowerPoint Presentation</vt:lpstr>
      <vt:lpstr>PowerPoint Presentation</vt:lpstr>
      <vt:lpstr>Examining Cold War Ideologies</vt:lpstr>
      <vt:lpstr>PowerPoint Presentation</vt:lpstr>
      <vt:lpstr>PowerPoint Presentation</vt:lpstr>
      <vt:lpstr>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Caused the Cold War?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Marshall Plan to Aid Europe 1948-1952</vt:lpstr>
      <vt:lpstr>PowerPoint Presentation</vt:lpstr>
      <vt:lpstr>PowerPoint Presentation</vt:lpstr>
      <vt:lpstr>PowerPoint Presentation</vt:lpstr>
      <vt:lpstr>PowerPoint Presentation</vt:lpstr>
    </vt:vector>
  </TitlesOfParts>
  <Company>GCPS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Onset of the   Cold War</dc:title>
  <dc:creator>E200203909</dc:creator>
  <cp:lastModifiedBy>Lelko, Garrett</cp:lastModifiedBy>
  <cp:revision>344</cp:revision>
  <dcterms:created xsi:type="dcterms:W3CDTF">2006-03-17T01:51:37Z</dcterms:created>
  <dcterms:modified xsi:type="dcterms:W3CDTF">2017-04-25T15:39:30Z</dcterms:modified>
</cp:coreProperties>
</file>