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72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0884107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590534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Shape 5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593654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Shape 6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437745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Shape 7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22665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Shape 7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362292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Shape 8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093720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5200"/>
            </a:lvl1pPr>
            <a:lvl2pPr lvl="1" algn="ctr">
              <a:spcBef>
                <a:spcPts val="0"/>
              </a:spcBef>
              <a:buSzPct val="100000"/>
              <a:defRPr sz="5200"/>
            </a:lvl2pPr>
            <a:lvl3pPr lvl="2" algn="ctr">
              <a:spcBef>
                <a:spcPts val="0"/>
              </a:spcBef>
              <a:buSzPct val="100000"/>
              <a:defRPr sz="5200"/>
            </a:lvl3pPr>
            <a:lvl4pPr lvl="3" algn="ctr">
              <a:spcBef>
                <a:spcPts val="0"/>
              </a:spcBef>
              <a:buSzPct val="100000"/>
              <a:defRPr sz="5200"/>
            </a:lvl4pPr>
            <a:lvl5pPr lvl="4" algn="ctr">
              <a:spcBef>
                <a:spcPts val="0"/>
              </a:spcBef>
              <a:buSzPct val="100000"/>
              <a:defRPr sz="5200"/>
            </a:lvl5pPr>
            <a:lvl6pPr lvl="5" algn="ctr">
              <a:spcBef>
                <a:spcPts val="0"/>
              </a:spcBef>
              <a:buSzPct val="100000"/>
              <a:defRPr sz="5200"/>
            </a:lvl6pPr>
            <a:lvl7pPr lvl="6" algn="ctr">
              <a:spcBef>
                <a:spcPts val="0"/>
              </a:spcBef>
              <a:buSzPct val="100000"/>
              <a:defRPr sz="5200"/>
            </a:lvl7pPr>
            <a:lvl8pPr lvl="7" algn="ctr">
              <a:spcBef>
                <a:spcPts val="0"/>
              </a:spcBef>
              <a:buSzPct val="100000"/>
              <a:defRPr sz="5200"/>
            </a:lvl8pPr>
            <a:lvl9pPr lvl="8" algn="ctr">
              <a:spcBef>
                <a:spcPts val="0"/>
              </a:spcBef>
              <a:buSzPct val="100000"/>
              <a:defRPr sz="52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buSzPct val="100000"/>
              <a:defRPr sz="3600"/>
            </a:lvl1pPr>
            <a:lvl2pPr lvl="1" algn="ctr">
              <a:spcBef>
                <a:spcPts val="0"/>
              </a:spcBef>
              <a:buSzPct val="100000"/>
              <a:defRPr sz="3600"/>
            </a:lvl2pPr>
            <a:lvl3pPr lvl="2" algn="ctr">
              <a:spcBef>
                <a:spcPts val="0"/>
              </a:spcBef>
              <a:buSzPct val="100000"/>
              <a:defRPr sz="3600"/>
            </a:lvl3pPr>
            <a:lvl4pPr lvl="3" algn="ctr">
              <a:spcBef>
                <a:spcPts val="0"/>
              </a:spcBef>
              <a:buSzPct val="100000"/>
              <a:defRPr sz="3600"/>
            </a:lvl4pPr>
            <a:lvl5pPr lvl="4" algn="ctr">
              <a:spcBef>
                <a:spcPts val="0"/>
              </a:spcBef>
              <a:buSzPct val="100000"/>
              <a:defRPr sz="3600"/>
            </a:lvl5pPr>
            <a:lvl6pPr lvl="5" algn="ctr">
              <a:spcBef>
                <a:spcPts val="0"/>
              </a:spcBef>
              <a:buSzPct val="100000"/>
              <a:defRPr sz="3600"/>
            </a:lvl6pPr>
            <a:lvl7pPr lvl="6" algn="ctr">
              <a:spcBef>
                <a:spcPts val="0"/>
              </a:spcBef>
              <a:buSzPct val="100000"/>
              <a:defRPr sz="3600"/>
            </a:lvl7pPr>
            <a:lvl8pPr lvl="7" algn="ctr">
              <a:spcBef>
                <a:spcPts val="0"/>
              </a:spcBef>
              <a:buSzPct val="100000"/>
              <a:defRPr sz="3600"/>
            </a:lvl8pPr>
            <a:lvl9pPr lvl="8" algn="ctr">
              <a:spcBef>
                <a:spcPts val="0"/>
              </a:spcBef>
              <a:buSzPct val="100000"/>
              <a:defRPr sz="36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12000"/>
            </a:lvl1pPr>
            <a:lvl2pPr lvl="1" algn="ctr">
              <a:spcBef>
                <a:spcPts val="0"/>
              </a:spcBef>
              <a:buSzPct val="100000"/>
              <a:defRPr sz="12000"/>
            </a:lvl2pPr>
            <a:lvl3pPr lvl="2" algn="ctr">
              <a:spcBef>
                <a:spcPts val="0"/>
              </a:spcBef>
              <a:buSzPct val="100000"/>
              <a:defRPr sz="12000"/>
            </a:lvl3pPr>
            <a:lvl4pPr lvl="3" algn="ctr">
              <a:spcBef>
                <a:spcPts val="0"/>
              </a:spcBef>
              <a:buSzPct val="100000"/>
              <a:defRPr sz="12000"/>
            </a:lvl4pPr>
            <a:lvl5pPr lvl="4" algn="ctr">
              <a:spcBef>
                <a:spcPts val="0"/>
              </a:spcBef>
              <a:buSzPct val="100000"/>
              <a:defRPr sz="12000"/>
            </a:lvl5pPr>
            <a:lvl6pPr lvl="5" algn="ctr">
              <a:spcBef>
                <a:spcPts val="0"/>
              </a:spcBef>
              <a:buSzPct val="100000"/>
              <a:defRPr sz="12000"/>
            </a:lvl6pPr>
            <a:lvl7pPr lvl="6" algn="ctr">
              <a:spcBef>
                <a:spcPts val="0"/>
              </a:spcBef>
              <a:buSzPct val="100000"/>
              <a:defRPr sz="12000"/>
            </a:lvl7pPr>
            <a:lvl8pPr lvl="7" algn="ctr">
              <a:spcBef>
                <a:spcPts val="0"/>
              </a:spcBef>
              <a:buSzPct val="100000"/>
              <a:defRPr sz="12000"/>
            </a:lvl8pPr>
            <a:lvl9pPr lvl="8" algn="ctr">
              <a:spcBef>
                <a:spcPts val="0"/>
              </a:spcBef>
              <a:buSzPct val="100000"/>
              <a:defRPr sz="12000"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</a:rPr>
              <a:t>‹#›</a:t>
            </a:fld>
            <a:endParaRPr lang="en" sz="1000">
              <a:solidFill>
                <a:schemeClr val="dk2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Russian Revolution- The Lenin Era</a:t>
            </a:r>
          </a:p>
        </p:txBody>
      </p:sp>
      <p:sp>
        <p:nvSpPr>
          <p:cNvPr id="55" name="Shape 55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 txBox="1">
            <a:spLocks noGrp="1"/>
          </p:cNvSpPr>
          <p:nvPr>
            <p:ph type="title"/>
          </p:nvPr>
        </p:nvSpPr>
        <p:spPr>
          <a:xfrm>
            <a:off x="0" y="0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Vladimir Ilyich Lenin</a:t>
            </a:r>
          </a:p>
        </p:txBody>
      </p:sp>
      <p:sp>
        <p:nvSpPr>
          <p:cNvPr id="61" name="Shape 61"/>
          <p:cNvSpPr txBox="1">
            <a:spLocks noGrp="1"/>
          </p:cNvSpPr>
          <p:nvPr>
            <p:ph type="body" idx="1"/>
          </p:nvPr>
        </p:nvSpPr>
        <p:spPr>
          <a:xfrm>
            <a:off x="4474850" y="617225"/>
            <a:ext cx="4357500" cy="3951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</a:pPr>
            <a:r>
              <a:rPr lang="en"/>
              <a:t>“Father of the Revolution”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Brother killed for plotting to kill czar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Engaging personality, excellent organizer, brilliant thinker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Fled to Western Europe during early 1900s to avoid pressure from Czar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Led the Bolshevik Party from afar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Ultimately led Bolshevik Revolution in 1917</a:t>
            </a:r>
          </a:p>
          <a:p>
            <a:pPr marL="457200" lvl="0" indent="-228600">
              <a:spcBef>
                <a:spcPts val="0"/>
              </a:spcBef>
            </a:pPr>
            <a:r>
              <a:rPr lang="en"/>
              <a:t>“Peace, Land, and Bread”</a:t>
            </a:r>
          </a:p>
        </p:txBody>
      </p:sp>
      <p:pic>
        <p:nvPicPr>
          <p:cNvPr id="62" name="Shape 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1799" y="698600"/>
            <a:ext cx="2934325" cy="4166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 txBox="1">
            <a:spLocks noGrp="1"/>
          </p:cNvSpPr>
          <p:nvPr>
            <p:ph type="title"/>
          </p:nvPr>
        </p:nvSpPr>
        <p:spPr>
          <a:xfrm>
            <a:off x="0" y="0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The March Revolution (1917)</a:t>
            </a:r>
          </a:p>
        </p:txBody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0" y="514325"/>
            <a:ext cx="52458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</a:pPr>
            <a:r>
              <a:rPr lang="en"/>
              <a:t>Inspired by women textile worker strike in </a:t>
            </a:r>
            <a:r>
              <a:rPr lang="en" b="1" u="sng"/>
              <a:t>Petrograd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Soldiers shot at then sided with strikers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Czar Nicholas II forced to abdicate throne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Executed with family in 1918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End of </a:t>
            </a:r>
            <a:r>
              <a:rPr lang="en" sz="1800" b="1" u="sng"/>
              <a:t>Romanov</a:t>
            </a:r>
            <a:r>
              <a:rPr lang="en" sz="1800"/>
              <a:t> dynasty that ruled for three centuries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Duma set up provisional government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 b="1" u="sng"/>
              <a:t>Alexander Kerensky </a:t>
            </a:r>
            <a:r>
              <a:rPr lang="en" sz="1800"/>
              <a:t>in charge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Weak gov’t that kept country in war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 b="1" u="sng"/>
              <a:t>Soviets</a:t>
            </a:r>
            <a:r>
              <a:rPr lang="en" sz="1800"/>
              <a:t>- local governments</a:t>
            </a:r>
          </a:p>
          <a:p>
            <a:pPr marL="914400" lvl="1" indent="-342900">
              <a:spcBef>
                <a:spcPts val="0"/>
              </a:spcBef>
              <a:buSzPct val="100000"/>
            </a:pPr>
            <a:r>
              <a:rPr lang="en" sz="1800"/>
              <a:t>Germany arranged for Lenin’s return</a:t>
            </a:r>
          </a:p>
        </p:txBody>
      </p:sp>
      <p:pic>
        <p:nvPicPr>
          <p:cNvPr id="69" name="Shape 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32275" y="1205637"/>
            <a:ext cx="3914601" cy="27322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title"/>
          </p:nvPr>
        </p:nvSpPr>
        <p:spPr>
          <a:xfrm>
            <a:off x="0" y="0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The Bolshevik Revolution</a:t>
            </a:r>
          </a:p>
        </p:txBody>
      </p:sp>
      <p:sp>
        <p:nvSpPr>
          <p:cNvPr id="75" name="Shape 75"/>
          <p:cNvSpPr txBox="1">
            <a:spLocks noGrp="1"/>
          </p:cNvSpPr>
          <p:nvPr>
            <p:ph type="body" idx="1"/>
          </p:nvPr>
        </p:nvSpPr>
        <p:spPr>
          <a:xfrm>
            <a:off x="4583325" y="229175"/>
            <a:ext cx="4560600" cy="4339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</a:pPr>
            <a:r>
              <a:rPr lang="en"/>
              <a:t>Gained control of the Petrograd soviet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“All power to the soviets” and </a:t>
            </a:r>
            <a:r>
              <a:rPr lang="en" b="1" u="sng"/>
              <a:t>“Peace, Land, and Bread”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Lenin took action in November 1917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Bolshevik Red Guards storm Winter Palace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Arrested provisional gov’t, Kerensky fled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Immediate Action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Farmland to peasants, factories to workers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 b="1" u="sng"/>
              <a:t>Treaty of Brest-Litovsk-</a:t>
            </a:r>
            <a:r>
              <a:rPr lang="en" sz="1800"/>
              <a:t> weak for Russia, people upset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Need to remove threats at home</a:t>
            </a:r>
          </a:p>
        </p:txBody>
      </p:sp>
      <p:pic>
        <p:nvPicPr>
          <p:cNvPr id="76" name="Shape 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3500" y="725100"/>
            <a:ext cx="2832624" cy="426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>
            <a:spLocks noGrp="1"/>
          </p:cNvSpPr>
          <p:nvPr>
            <p:ph type="title"/>
          </p:nvPr>
        </p:nvSpPr>
        <p:spPr>
          <a:xfrm>
            <a:off x="0" y="0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Civil War in Russia</a:t>
            </a:r>
          </a:p>
        </p:txBody>
      </p:sp>
      <p:sp>
        <p:nvSpPr>
          <p:cNvPr id="82" name="Shape 82"/>
          <p:cNvSpPr txBox="1">
            <a:spLocks noGrp="1"/>
          </p:cNvSpPr>
          <p:nvPr>
            <p:ph type="body" idx="1"/>
          </p:nvPr>
        </p:nvSpPr>
        <p:spPr>
          <a:xfrm>
            <a:off x="0" y="572700"/>
            <a:ext cx="45270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</a:pPr>
            <a:r>
              <a:rPr lang="en"/>
              <a:t>Bolsheviks enemy- </a:t>
            </a:r>
            <a:r>
              <a:rPr lang="en" b="1" u="sng"/>
              <a:t>White Army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Diverse in beliefs, unorganized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Civil war occurred from 1918-1921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Western nations tried to help the White Army, little success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 b="1" u="sng"/>
              <a:t>Leon Trotsky- </a:t>
            </a:r>
            <a:r>
              <a:rPr lang="en" sz="1800"/>
              <a:t>commanded the Bolshevik Army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14 million deaths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Famine and flu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Won by the Red Army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Ultimately destroyed existing political and social structure</a:t>
            </a:r>
          </a:p>
          <a:p>
            <a:pPr marL="914400" lvl="1" indent="-342900">
              <a:spcBef>
                <a:spcPts val="0"/>
              </a:spcBef>
              <a:buSzPct val="100000"/>
            </a:pPr>
            <a:r>
              <a:rPr lang="en" sz="1800"/>
              <a:t>State-controlled gov’t/society</a:t>
            </a:r>
          </a:p>
        </p:txBody>
      </p:sp>
      <p:pic>
        <p:nvPicPr>
          <p:cNvPr id="83" name="Shape 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64599" y="1013568"/>
            <a:ext cx="4527000" cy="31330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>
            <a:spLocks noGrp="1"/>
          </p:cNvSpPr>
          <p:nvPr>
            <p:ph type="title"/>
          </p:nvPr>
        </p:nvSpPr>
        <p:spPr>
          <a:xfrm>
            <a:off x="0" y="0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Lenin’s Russia</a:t>
            </a:r>
          </a:p>
        </p:txBody>
      </p:sp>
      <p:sp>
        <p:nvSpPr>
          <p:cNvPr id="89" name="Shape 89"/>
          <p:cNvSpPr txBox="1">
            <a:spLocks noGrp="1"/>
          </p:cNvSpPr>
          <p:nvPr>
            <p:ph type="body" idx="1"/>
          </p:nvPr>
        </p:nvSpPr>
        <p:spPr>
          <a:xfrm>
            <a:off x="0" y="572700"/>
            <a:ext cx="52701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</a:pPr>
            <a:r>
              <a:rPr lang="en" b="1" u="sng"/>
              <a:t>New Economic Policy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Meant to fix the broken economy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State-controlled major industries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Farmers could sell surplus and some factories were private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Dangers of nationalism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Wanted to keep it in check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Central government with smaller self-governing republics underneath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Bolsheviks became </a:t>
            </a:r>
            <a:r>
              <a:rPr lang="en" sz="1800" b="1" u="sng"/>
              <a:t>Communist Party</a:t>
            </a:r>
          </a:p>
          <a:p>
            <a:pPr marL="1371600" lvl="2" indent="-342900" rtl="0">
              <a:spcBef>
                <a:spcPts val="0"/>
              </a:spcBef>
              <a:buSzPct val="100000"/>
            </a:pPr>
            <a:r>
              <a:rPr lang="en" sz="1800"/>
              <a:t>Classless society- Karl Marx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Russia became the </a:t>
            </a:r>
            <a:r>
              <a:rPr lang="en" sz="1800" b="1" u="sng"/>
              <a:t>United Soviet Socialist Republics (USSR)</a:t>
            </a:r>
          </a:p>
        </p:txBody>
      </p:sp>
      <p:pic>
        <p:nvPicPr>
          <p:cNvPr id="90" name="Shape 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31274" y="988150"/>
            <a:ext cx="4312726" cy="35288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306</Words>
  <Application>Microsoft Office PowerPoint</Application>
  <PresentationFormat>On-screen Show (16:9)</PresentationFormat>
  <Paragraphs>52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8" baseType="lpstr">
      <vt:lpstr>Arial</vt:lpstr>
      <vt:lpstr>simple-light-2</vt:lpstr>
      <vt:lpstr>Russian Revolution- The Lenin Era</vt:lpstr>
      <vt:lpstr>Vladimir Ilyich Lenin</vt:lpstr>
      <vt:lpstr>The March Revolution (1917)</vt:lpstr>
      <vt:lpstr>The Bolshevik Revolution</vt:lpstr>
      <vt:lpstr>Civil War in Russia</vt:lpstr>
      <vt:lpstr>Lenin’s Russia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Russian Revolution- The Lenin Era</dc:title>
  <dc:creator>Lelko, Garrett</dc:creator>
  <cp:lastModifiedBy>Lelko, Garrett</cp:lastModifiedBy>
  <cp:revision>1</cp:revision>
  <dcterms:modified xsi:type="dcterms:W3CDTF">2017-02-28T16:48:11Z</dcterms:modified>
</cp:coreProperties>
</file>