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94044027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232782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532637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00465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166763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359891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536627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44943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42064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99865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408184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107455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Shape 1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901036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Slave system </a:t>
            </a:r>
          </a:p>
        </p:txBody>
      </p:sp>
    </p:spTree>
    <p:extLst>
      <p:ext uri="{BB962C8B-B14F-4D97-AF65-F5344CB8AC3E}">
        <p14:creationId xmlns:p14="http://schemas.microsoft.com/office/powerpoint/2010/main" val="28109006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Shape 1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501198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Shape 1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085632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85612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Shape 1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546876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Shape 1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49041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dDEL5k73lQ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qHVRgCkCDE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btauris.com/Books/Humanities/History/Regional%20%20national%20history/Asian%20history/Middle%20Eastern%20history/Subjects%20of%20the%20Sultan%20Culture%20and%20Daily%20Life%20in%20the%20Ottoman%20Empire.aspx?menuitem=%7bAD8D465B-67AF-42CD-93C0-7BC761385DB2%7d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uwanQyGKHw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AatcTREuAA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sOlX3MA3sU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youtube.com/watch?v=jW_c30hwX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18.1 Questions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Time Period and Geography</a:t>
            </a:r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62" name="Shape 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82175" y="1152475"/>
            <a:ext cx="5372100" cy="3714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>
              <a:spcBef>
                <a:spcPts val="0"/>
              </a:spcBef>
              <a:buAutoNum type="arabicPeriod"/>
            </a:pPr>
            <a:r>
              <a:rPr lang="en"/>
              <a:t>Ghazis</a:t>
            </a:r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687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Warriors of Islam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Osman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Military societies under an emir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69" name="Shape 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80050" y="445030"/>
            <a:ext cx="3220122" cy="447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2. Osman’s Followers</a:t>
            </a:r>
          </a:p>
        </p:txBody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4683675" y="1152475"/>
            <a:ext cx="41487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Ottomans</a:t>
            </a:r>
          </a:p>
          <a:p>
            <a:pPr marL="457200" lvl="0" indent="-228600">
              <a:spcBef>
                <a:spcPts val="0"/>
              </a:spcBef>
            </a:pPr>
            <a:r>
              <a:rPr lang="en"/>
              <a:t>Turkish in background at first</a:t>
            </a:r>
          </a:p>
        </p:txBody>
      </p:sp>
      <p:pic>
        <p:nvPicPr>
          <p:cNvPr id="76" name="Shape 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5874" y="1101425"/>
            <a:ext cx="3352024" cy="391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3. Ottoman Success</a:t>
            </a:r>
          </a:p>
        </p:txBody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171100" y="1216625"/>
            <a:ext cx="44052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 u="sng">
                <a:solidFill>
                  <a:schemeClr val="hlink"/>
                </a:solidFill>
                <a:hlinkClick r:id="rId3"/>
              </a:rPr>
              <a:t>Gunpowder</a:t>
            </a:r>
          </a:p>
          <a:p>
            <a:pPr marL="457200" lvl="0" indent="-228600">
              <a:spcBef>
                <a:spcPts val="0"/>
              </a:spcBef>
            </a:pPr>
            <a:r>
              <a:rPr lang="en"/>
              <a:t>Archers replaced w/ muskets</a:t>
            </a:r>
          </a:p>
        </p:txBody>
      </p:sp>
      <p:pic>
        <p:nvPicPr>
          <p:cNvPr id="83" name="Shape 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26025" y="1048400"/>
            <a:ext cx="5241925" cy="375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4. Sultan</a:t>
            </a:r>
          </a:p>
        </p:txBody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4373575" y="1152475"/>
            <a:ext cx="4458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Overlord, one with power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Think autocrat</a:t>
            </a:r>
          </a:p>
          <a:p>
            <a:pPr marL="457200" lvl="0" indent="-228600">
              <a:spcBef>
                <a:spcPts val="0"/>
              </a:spcBef>
            </a:pPr>
            <a:r>
              <a:rPr lang="en"/>
              <a:t>Orkhan I, Osman’s son coined term</a:t>
            </a:r>
          </a:p>
        </p:txBody>
      </p:sp>
      <p:pic>
        <p:nvPicPr>
          <p:cNvPr id="90" name="Shape 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1550" y="1631125"/>
            <a:ext cx="4122025" cy="272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5. Conquered People</a:t>
            </a:r>
          </a:p>
        </p:txBody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4630225" y="1152475"/>
            <a:ext cx="42021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 u="sng">
                <a:solidFill>
                  <a:schemeClr val="hlink"/>
                </a:solidFill>
                <a:hlinkClick r:id="rId3"/>
              </a:rPr>
              <a:t>Treated well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Local officials under sultan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Improved peasant life</a:t>
            </a:r>
          </a:p>
          <a:p>
            <a:pPr marL="457200" lvl="0" indent="-228600">
              <a:spcBef>
                <a:spcPts val="0"/>
              </a:spcBef>
            </a:pPr>
            <a:r>
              <a:rPr lang="en"/>
              <a:t>Muslims= army, non-Muslim=taxes</a:t>
            </a:r>
          </a:p>
        </p:txBody>
      </p:sp>
      <p:pic>
        <p:nvPicPr>
          <p:cNvPr id="97" name="Shape 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32700" y="1017723"/>
            <a:ext cx="2678000" cy="4079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6. Mehmed II</a:t>
            </a:r>
          </a:p>
        </p:txBody>
      </p: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6663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Constantinople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Istanbul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City population was low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Opened borders to many religions and ethnicities</a:t>
            </a:r>
          </a:p>
          <a:p>
            <a:pPr marL="914400" lvl="1" indent="-342900">
              <a:spcBef>
                <a:spcPts val="0"/>
              </a:spcBef>
              <a:buSzPct val="100000"/>
            </a:pPr>
            <a:r>
              <a:rPr lang="en" sz="1800"/>
              <a:t>Sparked social, economic, and cultural growth</a:t>
            </a:r>
          </a:p>
        </p:txBody>
      </p:sp>
      <p:pic>
        <p:nvPicPr>
          <p:cNvPr id="104" name="Shape 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1024" y="214275"/>
            <a:ext cx="3426576" cy="4354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7. Selim the Grim</a:t>
            </a:r>
          </a:p>
        </p:txBody>
      </p:sp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5907625" y="1184575"/>
            <a:ext cx="32364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Mecca, Medina, and Cairo</a:t>
            </a:r>
          </a:p>
          <a:p>
            <a:pPr marL="457200" lvl="0" indent="-228600">
              <a:spcBef>
                <a:spcPts val="0"/>
              </a:spcBef>
            </a:pPr>
            <a:r>
              <a:rPr lang="en"/>
              <a:t>Syria, Palestine, and North Africa</a:t>
            </a:r>
          </a:p>
        </p:txBody>
      </p:sp>
      <p:pic>
        <p:nvPicPr>
          <p:cNvPr id="111" name="Shape 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213" y="942875"/>
            <a:ext cx="5762411" cy="412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8. </a:t>
            </a:r>
            <a:r>
              <a:rPr lang="en" u="sng">
                <a:solidFill>
                  <a:schemeClr val="hlink"/>
                </a:solidFill>
                <a:hlinkClick r:id="rId3"/>
              </a:rPr>
              <a:t>Peak Leader</a:t>
            </a:r>
          </a:p>
        </p:txBody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0299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Suleyman the Lawgiver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1520-1566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Suleyman the Magnificent in West</a:t>
            </a:r>
          </a:p>
          <a:p>
            <a:pPr marL="914400" lvl="1" indent="-342900">
              <a:spcBef>
                <a:spcPts val="0"/>
              </a:spcBef>
              <a:buSzPct val="100000"/>
            </a:pPr>
            <a:r>
              <a:rPr lang="en" sz="1800"/>
              <a:t>Cultural achievements</a:t>
            </a:r>
          </a:p>
        </p:txBody>
      </p:sp>
      <p:pic>
        <p:nvPicPr>
          <p:cNvPr id="118" name="Shape 1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06223" y="384975"/>
            <a:ext cx="2954899" cy="4566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9. Suleyman Conquers  </a:t>
            </a:r>
          </a:p>
        </p:txBody>
      </p:sp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>
          <a:xfrm>
            <a:off x="5859950" y="1152475"/>
            <a:ext cx="32841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Belgrade (Europe), Tripoli (NA)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Mediterranean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Coastal regions of North Africa</a:t>
            </a:r>
          </a:p>
          <a:p>
            <a:pPr marL="457200" lvl="0" indent="-228600">
              <a:spcBef>
                <a:spcPts val="0"/>
              </a:spcBef>
            </a:pPr>
            <a:r>
              <a:rPr lang="en"/>
              <a:t>Waged war with Africa, Asia, and Europe</a:t>
            </a:r>
          </a:p>
        </p:txBody>
      </p:sp>
      <p:pic>
        <p:nvPicPr>
          <p:cNvPr id="125" name="Shape 1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213" y="942875"/>
            <a:ext cx="5762411" cy="412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10. Suleyman’s Society</a:t>
            </a:r>
          </a:p>
        </p:txBody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8907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Law code for criminals and civil actions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Simplified taxes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Reduced bureaucracy</a:t>
            </a:r>
          </a:p>
          <a:p>
            <a:pPr marL="457200" lvl="0" indent="-228600">
              <a:spcBef>
                <a:spcPts val="0"/>
              </a:spcBef>
            </a:pPr>
            <a:r>
              <a:rPr lang="en"/>
              <a:t>“Lawgiver”</a:t>
            </a:r>
          </a:p>
        </p:txBody>
      </p:sp>
      <p:pic>
        <p:nvPicPr>
          <p:cNvPr id="132" name="Shape 1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57100" y="1775075"/>
            <a:ext cx="4866676" cy="273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11. Devshirme System</a:t>
            </a:r>
          </a:p>
        </p:txBody>
      </p:sp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4598150" y="1152475"/>
            <a:ext cx="42342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Sultan’s army drafted boys from conquered Christian territories</a:t>
            </a:r>
          </a:p>
          <a:p>
            <a:pPr marL="457200" lvl="0" indent="-228600">
              <a:spcBef>
                <a:spcPts val="0"/>
              </a:spcBef>
            </a:pPr>
            <a:r>
              <a:rPr lang="en"/>
              <a:t>Educated, converted to Islam, trained</a:t>
            </a:r>
          </a:p>
        </p:txBody>
      </p:sp>
      <p:pic>
        <p:nvPicPr>
          <p:cNvPr id="139" name="Shape 139"/>
          <p:cNvPicPr preferRelativeResize="0"/>
          <p:nvPr/>
        </p:nvPicPr>
        <p:blipFill rotWithShape="1">
          <a:blip r:embed="rId3">
            <a:alphaModFix/>
          </a:blip>
          <a:srcRect b="8012"/>
          <a:stretch/>
        </p:blipFill>
        <p:spPr>
          <a:xfrm>
            <a:off x="164825" y="1152475"/>
            <a:ext cx="4234200" cy="3579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12. Janissaries </a:t>
            </a:r>
          </a:p>
        </p:txBody>
      </p:sp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762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Soldiers loyal only to Sultan</a:t>
            </a:r>
          </a:p>
          <a:p>
            <a:pPr marL="457200" lvl="0" indent="-228600">
              <a:spcBef>
                <a:spcPts val="0"/>
              </a:spcBef>
            </a:pPr>
            <a:r>
              <a:rPr lang="en"/>
              <a:t>30,000 elite soldiers</a:t>
            </a:r>
          </a:p>
        </p:txBody>
      </p:sp>
      <p:pic>
        <p:nvPicPr>
          <p:cNvPr id="146" name="Shape 1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86774" y="302250"/>
            <a:ext cx="3490449" cy="4729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13. Millet System</a:t>
            </a:r>
          </a:p>
        </p:txBody>
      </p:sp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4277350" y="1152475"/>
            <a:ext cx="45549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“Nations” within empire open to religious freedom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"/>
              <a:t>Requirement of Islam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Millets had to report to Sultan</a:t>
            </a:r>
          </a:p>
          <a:p>
            <a:pPr marL="914400" lvl="1" indent="-228600">
              <a:spcBef>
                <a:spcPts val="0"/>
              </a:spcBef>
            </a:pPr>
            <a:r>
              <a:rPr lang="en"/>
              <a:t>Could have own religious laws and practices</a:t>
            </a:r>
          </a:p>
        </p:txBody>
      </p:sp>
      <p:pic>
        <p:nvPicPr>
          <p:cNvPr id="153" name="Shape 1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3475" y="1152475"/>
            <a:ext cx="3557825" cy="3821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14. Sinan’s Masterpiece </a:t>
            </a:r>
          </a:p>
        </p:txBody>
      </p:sp>
      <p:sp>
        <p:nvSpPr>
          <p:cNvPr id="159" name="Shape 15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>
              <a:spcBef>
                <a:spcPts val="0"/>
              </a:spcBef>
            </a:pPr>
            <a:r>
              <a:rPr lang="en" u="sng">
                <a:solidFill>
                  <a:schemeClr val="hlink"/>
                </a:solidFill>
                <a:hlinkClick r:id="rId3"/>
              </a:rPr>
              <a:t>Mosque of Suleyman</a:t>
            </a:r>
          </a:p>
        </p:txBody>
      </p:sp>
      <p:pic>
        <p:nvPicPr>
          <p:cNvPr id="160" name="Shape 1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31400" y="1379850"/>
            <a:ext cx="5315049" cy="3189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15. Sultan System Failure</a:t>
            </a:r>
          </a:p>
        </p:txBody>
      </p:sp>
      <p:sp>
        <p:nvSpPr>
          <p:cNvPr id="166" name="Shape 166"/>
          <p:cNvSpPr txBox="1">
            <a:spLocks noGrp="1"/>
          </p:cNvSpPr>
          <p:nvPr>
            <p:ph type="body" idx="1"/>
          </p:nvPr>
        </p:nvSpPr>
        <p:spPr>
          <a:xfrm>
            <a:off x="311700" y="1173875"/>
            <a:ext cx="36555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Practice of sultan having brothers strangled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Weak rulers</a:t>
            </a:r>
          </a:p>
          <a:p>
            <a:pPr marL="457200" lvl="0" indent="-228600">
              <a:spcBef>
                <a:spcPts val="0"/>
              </a:spcBef>
            </a:pPr>
            <a:r>
              <a:rPr lang="en"/>
              <a:t>Limit sons</a:t>
            </a:r>
          </a:p>
        </p:txBody>
      </p:sp>
      <p:pic>
        <p:nvPicPr>
          <p:cNvPr id="167" name="Shape 1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21096" y="1293900"/>
            <a:ext cx="4562375" cy="335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Turkey Today</a:t>
            </a:r>
          </a:p>
          <a:p>
            <a:pPr lvl="0">
              <a:spcBef>
                <a:spcPts val="0"/>
              </a:spcBef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Turkish Issues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3" name="Shape 173"/>
          <p:cNvSpPr txBox="1">
            <a:spLocks noGrp="1"/>
          </p:cNvSpPr>
          <p:nvPr>
            <p:ph type="body" idx="1"/>
          </p:nvPr>
        </p:nvSpPr>
        <p:spPr>
          <a:xfrm>
            <a:off x="311700" y="1518450"/>
            <a:ext cx="8520600" cy="3050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261</Words>
  <Application>Microsoft Office PowerPoint</Application>
  <PresentationFormat>On-screen Show (16:9)</PresentationFormat>
  <Paragraphs>68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Arial</vt:lpstr>
      <vt:lpstr>simple-light-2</vt:lpstr>
      <vt:lpstr>18.1 Questions</vt:lpstr>
      <vt:lpstr>Time Period and Geography</vt:lpstr>
      <vt:lpstr>Ghazis</vt:lpstr>
      <vt:lpstr>2. Osman’s Followers</vt:lpstr>
      <vt:lpstr>3. Ottoman Success</vt:lpstr>
      <vt:lpstr>4. Sultan</vt:lpstr>
      <vt:lpstr>5. Conquered People</vt:lpstr>
      <vt:lpstr>6. Mehmed II</vt:lpstr>
      <vt:lpstr>7. Selim the Grim</vt:lpstr>
      <vt:lpstr>8. Peak Leader</vt:lpstr>
      <vt:lpstr>9. Suleyman Conquers  </vt:lpstr>
      <vt:lpstr>10. Suleyman’s Society</vt:lpstr>
      <vt:lpstr>11. Devshirme System</vt:lpstr>
      <vt:lpstr>12. Janissaries </vt:lpstr>
      <vt:lpstr>13. Millet System</vt:lpstr>
      <vt:lpstr>14. Sinan’s Masterpiece </vt:lpstr>
      <vt:lpstr>15. Sultan System Failure</vt:lpstr>
      <vt:lpstr>Turkey Today Turkish Issues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18.1 Questions</dc:title>
  <dc:creator>Lelko, Garrett</dc:creator>
  <cp:lastModifiedBy>Lelko, Garrett</cp:lastModifiedBy>
  <cp:revision>1</cp:revision>
  <dcterms:modified xsi:type="dcterms:W3CDTF">2016-09-14T16:07:39Z</dcterms:modified>
</cp:coreProperties>
</file>