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808090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" name="Shape 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952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428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1718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0909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4646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3446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2928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6224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282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6840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8625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0046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515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0672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7202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716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3641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51213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4171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4667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4152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70330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2712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0515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94615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87901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46591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74911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22936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46432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2096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06317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2" name="Shape 27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42238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8" name="Shape 2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32301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4" name="Shape 2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75177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1" name="Shape 2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930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layout with centered title and subtitle placeholders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, text on left, text on righ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ject 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, object on top, text on bottom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b="1">
                <a:latin typeface="Arial Black"/>
                <a:ea typeface="Arial Black"/>
                <a:cs typeface="Arial Black"/>
                <a:sym typeface="Arial Black"/>
              </a:rPr>
              <a:t>World War II 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838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Axis Powers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Shape 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3809999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Shape 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0" y="4470400"/>
            <a:ext cx="3809999" cy="23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Shape 53"/>
          <p:cNvSpPr txBox="1"/>
          <p:nvPr/>
        </p:nvSpPr>
        <p:spPr>
          <a:xfrm>
            <a:off x="0" y="3962400"/>
            <a:ext cx="3809999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36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Japan</a:t>
            </a:r>
          </a:p>
        </p:txBody>
      </p:sp>
      <p:sp>
        <p:nvSpPr>
          <p:cNvPr id="54" name="Shape 54"/>
          <p:cNvSpPr txBox="1"/>
          <p:nvPr/>
        </p:nvSpPr>
        <p:spPr>
          <a:xfrm>
            <a:off x="5334000" y="3810000"/>
            <a:ext cx="3809999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36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Italy</a:t>
            </a:r>
          </a:p>
        </p:txBody>
      </p:sp>
      <p:pic>
        <p:nvPicPr>
          <p:cNvPr id="55" name="Shape 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95600" y="762000"/>
            <a:ext cx="3809999" cy="236378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 txBox="1"/>
          <p:nvPr/>
        </p:nvSpPr>
        <p:spPr>
          <a:xfrm>
            <a:off x="2895600" y="3048000"/>
            <a:ext cx="3809999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36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Germany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Aggression Begins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9144000" cy="5257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Germany sends troops into Rhineland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Spanish Civil War 1936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–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Nazis and Fascists help </a:t>
            </a:r>
            <a:r>
              <a:rPr lang="en-US" sz="28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Franco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fight against Nationalists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 Black"/>
              <a:buChar char="–"/>
            </a:pPr>
            <a:r>
              <a:rPr lang="en-US" sz="28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Soviets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help Nationalists against Franco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hape 67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7461"/>
            <a:ext cx="9144000" cy="6840537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/>
        </p:nvSpPr>
        <p:spPr>
          <a:xfrm>
            <a:off x="0" y="228600"/>
            <a:ext cx="9144000" cy="6413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Japan Invades </a:t>
            </a:r>
            <a:r>
              <a:rPr lang="en-US" sz="36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Manchuria</a:t>
            </a:r>
            <a:r>
              <a:rPr lang="en-US" sz="36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(in China)</a:t>
            </a: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Shape 7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7228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Shape 74"/>
          <p:cNvSpPr txBox="1"/>
          <p:nvPr/>
        </p:nvSpPr>
        <p:spPr>
          <a:xfrm>
            <a:off x="0" y="228600"/>
            <a:ext cx="9144000" cy="6413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League of Nations does nothing</a:t>
            </a: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Italy Invades </a:t>
            </a:r>
            <a:r>
              <a:rPr lang="en-US" sz="40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Ethiopia</a:t>
            </a:r>
            <a:r>
              <a:rPr lang="en-US" sz="40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 (1935)</a:t>
            </a:r>
          </a:p>
        </p:txBody>
      </p:sp>
      <p:pic>
        <p:nvPicPr>
          <p:cNvPr id="80" name="Shape 8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11308"/>
          <a:stretch/>
        </p:blipFill>
        <p:spPr>
          <a:xfrm>
            <a:off x="0" y="866775"/>
            <a:ext cx="9144000" cy="597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Italy Invades </a:t>
            </a:r>
            <a:r>
              <a:rPr lang="en-US" sz="40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Ethiopia</a:t>
            </a:r>
            <a:r>
              <a:rPr lang="en-US" sz="40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 (1935)</a:t>
            </a:r>
          </a:p>
        </p:txBody>
      </p:sp>
      <p:pic>
        <p:nvPicPr>
          <p:cNvPr id="86" name="Shape 8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10427"/>
          <a:stretch/>
        </p:blipFill>
        <p:spPr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 txBox="1"/>
          <p:nvPr/>
        </p:nvSpPr>
        <p:spPr>
          <a:xfrm>
            <a:off x="0" y="6172200"/>
            <a:ext cx="6172199" cy="45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League of Nations does nothing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Anschluss</a:t>
            </a:r>
          </a:p>
        </p:txBody>
      </p:sp>
      <p:pic>
        <p:nvPicPr>
          <p:cNvPr id="93" name="Shape 9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5555" b="16339"/>
          <a:stretch/>
        </p:blipFill>
        <p:spPr>
          <a:xfrm>
            <a:off x="0" y="838200"/>
            <a:ext cx="5181600" cy="288289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 txBox="1">
            <a:spLocks noGrp="1"/>
          </p:cNvSpPr>
          <p:nvPr>
            <p:ph type="body" idx="4294967295"/>
          </p:nvPr>
        </p:nvSpPr>
        <p:spPr>
          <a:xfrm>
            <a:off x="0" y="6248400"/>
            <a:ext cx="9144000" cy="609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Hitler takes over Austria because Austrians share German culture</a:t>
            </a:r>
          </a:p>
        </p:txBody>
      </p:sp>
      <p:pic>
        <p:nvPicPr>
          <p:cNvPr id="95" name="Shape 95"/>
          <p:cNvPicPr preferRelativeResize="0"/>
          <p:nvPr/>
        </p:nvPicPr>
        <p:blipFill rotWithShape="1">
          <a:blip r:embed="rId4">
            <a:alphaModFix/>
          </a:blip>
          <a:srcRect l="15764" t="19305" r="11821"/>
          <a:stretch/>
        </p:blipFill>
        <p:spPr>
          <a:xfrm>
            <a:off x="5105400" y="838200"/>
            <a:ext cx="4038599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 rotWithShape="1">
          <a:blip r:embed="rId5">
            <a:alphaModFix/>
          </a:blip>
          <a:srcRect t="8380" b="11481"/>
          <a:stretch/>
        </p:blipFill>
        <p:spPr>
          <a:xfrm>
            <a:off x="2057400" y="3352800"/>
            <a:ext cx="4419599" cy="2914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Anschluss</a:t>
            </a:r>
          </a:p>
        </p:txBody>
      </p:sp>
      <p:pic>
        <p:nvPicPr>
          <p:cNvPr id="102" name="Shape 10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669925"/>
            <a:ext cx="9144000" cy="618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 txBox="1"/>
          <p:nvPr/>
        </p:nvSpPr>
        <p:spPr>
          <a:xfrm>
            <a:off x="0" y="5486400"/>
            <a:ext cx="5714999" cy="7016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Hitler was welcomed by Germany as a hero for taking Austria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x="3429000" y="6461125"/>
            <a:ext cx="5714999" cy="3968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League of Nations does nothing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Sudetenland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9144000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Hitler demanded that Czechoslovakia give Sudetenland to Germany because it had Germans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Czechoslovakia wanted to fight</a:t>
            </a:r>
          </a:p>
          <a:p>
            <a:pPr marL="742950" marR="0" lvl="1" indent="-28575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Needed support of England and France</a:t>
            </a:r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 t="2381" b="33468"/>
          <a:stretch/>
        </p:blipFill>
        <p:spPr>
          <a:xfrm>
            <a:off x="0" y="3352800"/>
            <a:ext cx="9144000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Shape 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286"/>
            <a:ext cx="9144000" cy="688498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/>
        </p:nvSpPr>
        <p:spPr>
          <a:xfrm>
            <a:off x="1143000" y="228600"/>
            <a:ext cx="6781800" cy="76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Munich Conference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0" y="4724400"/>
            <a:ext cx="5867400" cy="11874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England, Germany, Italy and France met to stop conflict over Sudetenland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5334000" y="6035675"/>
            <a:ext cx="3809999" cy="8223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Czechoslovakia was NOT invited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Munich Conference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9144000" cy="5257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England, France give Germany Sudetenland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Germany agrees to stop taking territories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 Black"/>
              <a:buChar char="–"/>
            </a:pPr>
            <a:r>
              <a:rPr lang="en-US" sz="28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APPEASEMENT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– giving into the demands of an aggressor to get peace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hape 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3811"/>
            <a:ext cx="9144000" cy="690403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 txBox="1"/>
          <p:nvPr/>
        </p:nvSpPr>
        <p:spPr>
          <a:xfrm>
            <a:off x="3200400" y="0"/>
            <a:ext cx="5943599" cy="16160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“Peace in Our Times”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20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Neville Chamberlain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of England believed a major war was avoided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Shape 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90403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 txBox="1"/>
          <p:nvPr/>
        </p:nvSpPr>
        <p:spPr>
          <a:xfrm>
            <a:off x="3200400" y="0"/>
            <a:ext cx="5943599" cy="16160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“Peace in Our Times”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Neville Chamberlain of England believed a major war was avoided</a:t>
            </a:r>
          </a:p>
        </p:txBody>
      </p:sp>
      <p:sp>
        <p:nvSpPr>
          <p:cNvPr id="138" name="Shape 138"/>
          <p:cNvSpPr txBox="1"/>
          <p:nvPr/>
        </p:nvSpPr>
        <p:spPr>
          <a:xfrm>
            <a:off x="0" y="5791200"/>
            <a:ext cx="9144000" cy="106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 Black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March 1939, Hitler takes over all of Czechoslovakia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Shape 14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23139" t="8328" r="20132" b="31767"/>
          <a:stretch/>
        </p:blipFill>
        <p:spPr>
          <a:xfrm>
            <a:off x="0" y="0"/>
            <a:ext cx="9144000" cy="6929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Nazi-Soviet Non-Aggression Pact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body" idx="4294967295"/>
          </p:nvPr>
        </p:nvSpPr>
        <p:spPr>
          <a:xfrm>
            <a:off x="2590800" y="1600200"/>
            <a:ext cx="4038599" cy="5257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USSR and Germany agree not to fight each other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Secretly agree to divide Poland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Allows Germany to focus only on West</a:t>
            </a:r>
          </a:p>
        </p:txBody>
      </p:sp>
      <p:pic>
        <p:nvPicPr>
          <p:cNvPr id="150" name="Shape 150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570661" y="2286000"/>
            <a:ext cx="2573337" cy="3459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362200"/>
            <a:ext cx="2614611" cy="3402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41148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American Neutrality</a:t>
            </a:r>
          </a:p>
        </p:txBody>
      </p:sp>
      <p:sp>
        <p:nvSpPr>
          <p:cNvPr id="157" name="Shape 157"/>
          <p:cNvSpPr txBox="1">
            <a:spLocks noGrp="1"/>
          </p:cNvSpPr>
          <p:nvPr>
            <p:ph type="body" idx="4294967295"/>
          </p:nvPr>
        </p:nvSpPr>
        <p:spPr>
          <a:xfrm>
            <a:off x="0" y="1447800"/>
            <a:ext cx="4190999" cy="541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Many Americans did not want to get involved in another European war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 Black"/>
              <a:buChar char="•"/>
            </a:pPr>
            <a:r>
              <a:rPr lang="en-US" sz="2400" b="0" i="0" u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Neutrality Act</a:t>
            </a: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(1935)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Made it illegal to help any country fighting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FDR wanted to fight for England in Europe</a:t>
            </a:r>
          </a:p>
        </p:txBody>
      </p:sp>
      <p:pic>
        <p:nvPicPr>
          <p:cNvPr id="158" name="Shape 158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3720" r="4858"/>
          <a:stretch/>
        </p:blipFill>
        <p:spPr>
          <a:xfrm>
            <a:off x="4114800" y="0"/>
            <a:ext cx="49926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Invasion of Poland</a:t>
            </a:r>
            <a:br>
              <a:rPr lang="en-US"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4400" b="1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September 1939</a:t>
            </a:r>
          </a:p>
        </p:txBody>
      </p:sp>
      <p:pic>
        <p:nvPicPr>
          <p:cNvPr id="164" name="Shape 16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739" t="19412" r="3596" b="2373"/>
          <a:stretch/>
        </p:blipFill>
        <p:spPr>
          <a:xfrm>
            <a:off x="0" y="1219200"/>
            <a:ext cx="8458200" cy="56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Shape 165"/>
          <p:cNvSpPr txBox="1"/>
          <p:nvPr/>
        </p:nvSpPr>
        <p:spPr>
          <a:xfrm>
            <a:off x="7543800" y="4419600"/>
            <a:ext cx="1600199" cy="5175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German Advance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7543800" y="4876800"/>
            <a:ext cx="1600199" cy="5175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Russian Advance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7543800" y="5410200"/>
            <a:ext cx="1600199" cy="7302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German - Russian Partition Line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7086600" y="5410200"/>
            <a:ext cx="533399" cy="7794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9" name="Shape 169"/>
          <p:cNvCxnSpPr/>
          <p:nvPr/>
        </p:nvCxnSpPr>
        <p:spPr>
          <a:xfrm>
            <a:off x="7086600" y="5715000"/>
            <a:ext cx="381000" cy="0"/>
          </a:xfrm>
          <a:prstGeom prst="straightConnector1">
            <a:avLst/>
          </a:prstGeom>
          <a:noFill/>
          <a:ln w="57150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70" name="Shape 170"/>
          <p:cNvSpPr txBox="1"/>
          <p:nvPr/>
        </p:nvSpPr>
        <p:spPr>
          <a:xfrm>
            <a:off x="0" y="6172200"/>
            <a:ext cx="9144000" cy="68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England and France declare war against Germany in reaction to invasion of Poland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Blitzkreig</a:t>
            </a:r>
            <a:r>
              <a:rPr lang="en-US" sz="44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 – Lightning War</a:t>
            </a:r>
          </a:p>
        </p:txBody>
      </p:sp>
      <p:pic>
        <p:nvPicPr>
          <p:cNvPr id="176" name="Shape 17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066800"/>
            <a:ext cx="9144000" cy="590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 txBox="1"/>
          <p:nvPr/>
        </p:nvSpPr>
        <p:spPr>
          <a:xfrm>
            <a:off x="2743200" y="6035675"/>
            <a:ext cx="6400799" cy="8223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Modern Warfare that relied on speed, technology and overwhelming force</a:t>
            </a: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Blitzkreig</a:t>
            </a:r>
            <a:r>
              <a:rPr lang="en-US" sz="44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 – Lightning War</a:t>
            </a:r>
          </a:p>
        </p:txBody>
      </p:sp>
      <p:pic>
        <p:nvPicPr>
          <p:cNvPr id="183" name="Shape 18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890587"/>
            <a:ext cx="7239000" cy="5942012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Shape 184"/>
          <p:cNvSpPr txBox="1"/>
          <p:nvPr/>
        </p:nvSpPr>
        <p:spPr>
          <a:xfrm>
            <a:off x="2743200" y="6035675"/>
            <a:ext cx="6400799" cy="8223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Modern Warfare that relied on speed, technology and overwhelming force</a:t>
            </a:r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Blitzkreig</a:t>
            </a:r>
            <a:r>
              <a:rPr lang="en-US" sz="44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 – Lightning War</a:t>
            </a:r>
          </a:p>
        </p:txBody>
      </p:sp>
      <p:pic>
        <p:nvPicPr>
          <p:cNvPr id="190" name="Shape 19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9221" b="5474"/>
          <a:stretch/>
        </p:blipFill>
        <p:spPr>
          <a:xfrm>
            <a:off x="0" y="990600"/>
            <a:ext cx="9144000" cy="58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Shape 191"/>
          <p:cNvSpPr txBox="1"/>
          <p:nvPr/>
        </p:nvSpPr>
        <p:spPr>
          <a:xfrm>
            <a:off x="2743200" y="6035675"/>
            <a:ext cx="6400799" cy="8223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Modern Warfare that relied on speed, technology and overwhelming force</a:t>
            </a:r>
          </a:p>
        </p:txBody>
      </p:sp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 Black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Blitzkreig </a:t>
            </a:r>
            <a:r>
              <a:rPr lang="en-US" sz="44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– Lightning War</a:t>
            </a:r>
          </a:p>
        </p:txBody>
      </p:sp>
      <p:pic>
        <p:nvPicPr>
          <p:cNvPr id="197" name="Shape 19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3983"/>
          <a:stretch/>
        </p:blipFill>
        <p:spPr>
          <a:xfrm>
            <a:off x="0" y="914400"/>
            <a:ext cx="9144000" cy="5930899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Shape 198"/>
          <p:cNvSpPr txBox="1"/>
          <p:nvPr/>
        </p:nvSpPr>
        <p:spPr>
          <a:xfrm>
            <a:off x="2743200" y="6035675"/>
            <a:ext cx="6400799" cy="8223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Modern Warfare that relied on speed, technology and overwhelming force</a:t>
            </a:r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0" i="0" u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Axis Victories</a:t>
            </a:r>
          </a:p>
        </p:txBody>
      </p:sp>
      <p:sp>
        <p:nvSpPr>
          <p:cNvPr id="204" name="Shape 204"/>
          <p:cNvSpPr txBox="1">
            <a:spLocks noGrp="1"/>
          </p:cNvSpPr>
          <p:nvPr>
            <p:ph type="body" idx="4294967295"/>
          </p:nvPr>
        </p:nvSpPr>
        <p:spPr>
          <a:xfrm>
            <a:off x="0" y="990600"/>
            <a:ext cx="4038599" cy="5867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15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Holland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Shape 205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t="15151" b="5716"/>
          <a:stretch/>
        </p:blipFill>
        <p:spPr>
          <a:xfrm>
            <a:off x="4143375" y="914400"/>
            <a:ext cx="4979987" cy="59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0" i="0" u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Axis Victories</a:t>
            </a:r>
          </a:p>
        </p:txBody>
      </p:sp>
      <p:sp>
        <p:nvSpPr>
          <p:cNvPr id="211" name="Shape 211"/>
          <p:cNvSpPr txBox="1">
            <a:spLocks noGrp="1"/>
          </p:cNvSpPr>
          <p:nvPr>
            <p:ph type="body" idx="4294967295"/>
          </p:nvPr>
        </p:nvSpPr>
        <p:spPr>
          <a:xfrm>
            <a:off x="0" y="990600"/>
            <a:ext cx="4038599" cy="5867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15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Holland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28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Belgium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Shape 212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t="15151" b="5716"/>
          <a:stretch/>
        </p:blipFill>
        <p:spPr>
          <a:xfrm>
            <a:off x="4143375" y="914400"/>
            <a:ext cx="4979987" cy="59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0" i="0" u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Axis Victories</a:t>
            </a:r>
          </a:p>
        </p:txBody>
      </p:sp>
      <p:sp>
        <p:nvSpPr>
          <p:cNvPr id="218" name="Shape 218"/>
          <p:cNvSpPr txBox="1">
            <a:spLocks noGrp="1"/>
          </p:cNvSpPr>
          <p:nvPr>
            <p:ph type="body" idx="4294967295"/>
          </p:nvPr>
        </p:nvSpPr>
        <p:spPr>
          <a:xfrm>
            <a:off x="0" y="990600"/>
            <a:ext cx="4038599" cy="5867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15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Holland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28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Belgium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June 10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Norway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Shape 219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t="15151" b="5716"/>
          <a:stretch/>
        </p:blipFill>
        <p:spPr>
          <a:xfrm>
            <a:off x="4143375" y="914400"/>
            <a:ext cx="4979987" cy="59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0" i="0" u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Axis Victories</a:t>
            </a:r>
          </a:p>
        </p:txBody>
      </p:sp>
      <p:sp>
        <p:nvSpPr>
          <p:cNvPr id="225" name="Shape 225"/>
          <p:cNvSpPr txBox="1">
            <a:spLocks noGrp="1"/>
          </p:cNvSpPr>
          <p:nvPr>
            <p:ph type="body" idx="4294967295"/>
          </p:nvPr>
        </p:nvSpPr>
        <p:spPr>
          <a:xfrm>
            <a:off x="0" y="990600"/>
            <a:ext cx="4038599" cy="5867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15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Holland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28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Belgium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June 10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Norway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June 22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/>
              <a:t>France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/>
              <a:t>surrenders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000"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Shape 226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t="15151" b="5716"/>
          <a:stretch/>
        </p:blipFill>
        <p:spPr>
          <a:xfrm>
            <a:off x="4143375" y="914400"/>
            <a:ext cx="4979987" cy="59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0" i="0" u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Axis Victories</a:t>
            </a:r>
          </a:p>
        </p:txBody>
      </p:sp>
      <p:sp>
        <p:nvSpPr>
          <p:cNvPr id="232" name="Shape 232"/>
          <p:cNvSpPr txBox="1">
            <a:spLocks noGrp="1"/>
          </p:cNvSpPr>
          <p:nvPr>
            <p:ph type="body" idx="4294967295"/>
          </p:nvPr>
        </p:nvSpPr>
        <p:spPr>
          <a:xfrm>
            <a:off x="0" y="990600"/>
            <a:ext cx="4038599" cy="5867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15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Holland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28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Belgium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June 10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Norway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</a:t>
            </a:r>
            <a:r>
              <a:rPr lang="en-US" sz="2400"/>
              <a:t>ne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22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/>
              <a:t>France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/>
              <a:t>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10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/>
              <a:t>Battle of Britain </a:t>
            </a:r>
            <a:r>
              <a:rPr lang="en-US" sz="2000"/>
              <a:t>begins</a:t>
            </a:r>
          </a:p>
        </p:txBody>
      </p:sp>
      <p:pic>
        <p:nvPicPr>
          <p:cNvPr id="233" name="Shape 23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t="15151" b="5716"/>
          <a:stretch/>
        </p:blipFill>
        <p:spPr>
          <a:xfrm>
            <a:off x="4143375" y="914400"/>
            <a:ext cx="4979987" cy="59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0" i="0" u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Axis Victories</a:t>
            </a:r>
          </a:p>
        </p:txBody>
      </p:sp>
      <p:sp>
        <p:nvSpPr>
          <p:cNvPr id="239" name="Shape 239"/>
          <p:cNvSpPr txBox="1">
            <a:spLocks noGrp="1"/>
          </p:cNvSpPr>
          <p:nvPr>
            <p:ph type="body" idx="4294967295"/>
          </p:nvPr>
        </p:nvSpPr>
        <p:spPr>
          <a:xfrm>
            <a:off x="0" y="990600"/>
            <a:ext cx="4038599" cy="5867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15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Holland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28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Belgium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June 10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Norway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lvl="0" indent="0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/>
              <a:t>June 22</a:t>
            </a:r>
          </a:p>
          <a:p>
            <a:pPr lvl="1" indent="457200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/>
              <a:t>France </a:t>
            </a:r>
            <a:r>
              <a:rPr lang="en-US" sz="2000"/>
              <a:t>surrenders</a:t>
            </a:r>
          </a:p>
          <a:p>
            <a:pPr lvl="0" indent="-25400" rtl="0">
              <a:spcBef>
                <a:spcPts val="560"/>
              </a:spcBef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/>
              <a:t>July 10</a:t>
            </a:r>
            <a:r>
              <a:rPr lang="en-US" sz="2800"/>
              <a:t> </a:t>
            </a:r>
          </a:p>
          <a:p>
            <a:pPr lvl="1" indent="457200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/>
              <a:t>Battle of Britain </a:t>
            </a:r>
            <a:r>
              <a:rPr lang="en-US" sz="2000"/>
              <a:t>begins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Nov 20</a:t>
            </a: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Hungary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joins Axis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Shape 240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t="15151" b="5716"/>
          <a:stretch/>
        </p:blipFill>
        <p:spPr>
          <a:xfrm>
            <a:off x="4143375" y="914400"/>
            <a:ext cx="4979987" cy="59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title" idx="4294967295"/>
          </p:nvPr>
        </p:nvSpPr>
        <p:spPr>
          <a:xfrm>
            <a:off x="3810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0" i="0" u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Axis Victories</a:t>
            </a:r>
          </a:p>
        </p:txBody>
      </p:sp>
      <p:sp>
        <p:nvSpPr>
          <p:cNvPr id="246" name="Shape 246"/>
          <p:cNvSpPr txBox="1">
            <a:spLocks noGrp="1"/>
          </p:cNvSpPr>
          <p:nvPr>
            <p:ph type="body" idx="4294967295"/>
          </p:nvPr>
        </p:nvSpPr>
        <p:spPr>
          <a:xfrm>
            <a:off x="0" y="990600"/>
            <a:ext cx="4038599" cy="5867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15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Holland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28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Belgium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June 10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Norway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Surrenders</a:t>
            </a:r>
          </a:p>
          <a:p>
            <a:pPr lvl="0" indent="0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/>
              <a:t>June 22</a:t>
            </a:r>
          </a:p>
          <a:p>
            <a:pPr lvl="1" indent="457200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/>
              <a:t>France </a:t>
            </a:r>
            <a:r>
              <a:rPr lang="en-US" sz="2000"/>
              <a:t>surrenders</a:t>
            </a:r>
          </a:p>
          <a:p>
            <a:pPr lvl="0" indent="-25400" rtl="0">
              <a:spcBef>
                <a:spcPts val="560"/>
              </a:spcBef>
              <a:buClr>
                <a:schemeClr val="dk1"/>
              </a:buClr>
              <a:buSzPct val="116666"/>
              <a:buFont typeface="Arial"/>
              <a:buChar char="•"/>
            </a:pPr>
            <a:r>
              <a:rPr lang="en-US" sz="2400"/>
              <a:t>July 10</a:t>
            </a:r>
            <a:r>
              <a:rPr lang="en-US" sz="2800"/>
              <a:t> </a:t>
            </a:r>
          </a:p>
          <a:p>
            <a:pPr lvl="1" indent="457200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/>
              <a:t>Battle of Britain </a:t>
            </a:r>
            <a:r>
              <a:rPr lang="en-US" sz="2000"/>
              <a:t>begins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Nov 20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Hungary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joins Axis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Nov 23 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Romania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joins Axis</a:t>
            </a:r>
          </a:p>
        </p:txBody>
      </p:sp>
      <p:pic>
        <p:nvPicPr>
          <p:cNvPr id="247" name="Shape 247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t="15151" b="5716"/>
          <a:stretch/>
        </p:blipFill>
        <p:spPr>
          <a:xfrm>
            <a:off x="4143375" y="914400"/>
            <a:ext cx="4979987" cy="59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Battle of Britain – </a:t>
            </a:r>
            <a:r>
              <a:rPr lang="en-US" sz="40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London Blitz</a:t>
            </a:r>
          </a:p>
        </p:txBody>
      </p:sp>
      <p:pic>
        <p:nvPicPr>
          <p:cNvPr id="253" name="Shape 25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0101"/>
          <a:stretch/>
        </p:blipFill>
        <p:spPr>
          <a:xfrm>
            <a:off x="0" y="868362"/>
            <a:ext cx="9144000" cy="60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Shape 254"/>
          <p:cNvSpPr txBox="1"/>
          <p:nvPr/>
        </p:nvSpPr>
        <p:spPr>
          <a:xfrm>
            <a:off x="0" y="5715000"/>
            <a:ext cx="3124199" cy="11874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Hitler bombs London 60 days in a row</a:t>
            </a:r>
          </a:p>
        </p:txBody>
      </p:sp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Battle of Britain – </a:t>
            </a:r>
            <a:r>
              <a:rPr lang="en-US" sz="40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London Blitz</a:t>
            </a:r>
          </a:p>
        </p:txBody>
      </p:sp>
      <p:pic>
        <p:nvPicPr>
          <p:cNvPr id="260" name="Shape 26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b="9084"/>
          <a:stretch/>
        </p:blipFill>
        <p:spPr>
          <a:xfrm>
            <a:off x="0" y="857250"/>
            <a:ext cx="8991600" cy="600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Shape 261"/>
          <p:cNvSpPr txBox="1"/>
          <p:nvPr/>
        </p:nvSpPr>
        <p:spPr>
          <a:xfrm>
            <a:off x="0" y="5715000"/>
            <a:ext cx="3124199" cy="11874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Hitler bombs London 60 days in a row</a:t>
            </a:r>
          </a:p>
        </p:txBody>
      </p:sp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Battle of Britain – </a:t>
            </a:r>
            <a:r>
              <a:rPr lang="en-US" sz="4000" b="0" i="0" u="none" strike="noStrike" cap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London Blitz</a:t>
            </a:r>
          </a:p>
        </p:txBody>
      </p:sp>
      <p:pic>
        <p:nvPicPr>
          <p:cNvPr id="267" name="Shape 26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838200"/>
            <a:ext cx="8915400" cy="6034086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Shape 268"/>
          <p:cNvSpPr txBox="1"/>
          <p:nvPr/>
        </p:nvSpPr>
        <p:spPr>
          <a:xfrm>
            <a:off x="0" y="5715000"/>
            <a:ext cx="3124199" cy="11874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4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Hitler bombs London 60 days in a row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5715000" y="1143000"/>
            <a:ext cx="3124199" cy="11588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0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St Paul’s Cathedral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0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Symbolized British refusal to be beaten</a:t>
            </a:r>
          </a:p>
        </p:txBody>
      </p:sp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Shape 274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926" r="17591" b="1132"/>
          <a:stretch/>
        </p:blipFill>
        <p:spPr>
          <a:xfrm>
            <a:off x="0" y="-6350"/>
            <a:ext cx="9144000" cy="687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Shape 275"/>
          <p:cNvSpPr txBox="1"/>
          <p:nvPr/>
        </p:nvSpPr>
        <p:spPr>
          <a:xfrm>
            <a:off x="0" y="5911850"/>
            <a:ext cx="5638800" cy="9461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8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Europe Before Axis Invasions (September 1939)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Shape 280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14548" t="22653" r="11004" b="25257"/>
          <a:stretch/>
        </p:blipFill>
        <p:spPr>
          <a:xfrm>
            <a:off x="1066800" y="-34925"/>
            <a:ext cx="7239000" cy="689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Shape 281"/>
          <p:cNvSpPr txBox="1"/>
          <p:nvPr/>
        </p:nvSpPr>
        <p:spPr>
          <a:xfrm>
            <a:off x="0" y="5911850"/>
            <a:ext cx="5638800" cy="9461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r>
              <a:rPr lang="en-US" sz="28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Europe After Axis </a:t>
            </a:r>
            <a:br>
              <a:rPr lang="en-US" sz="28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8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Invasions (November 1940)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>
            <a:spLocks noGrp="1"/>
          </p:cNvSpPr>
          <p:nvPr>
            <p:ph type="title" idx="4294967295"/>
          </p:nvPr>
        </p:nvSpPr>
        <p:spPr>
          <a:xfrm>
            <a:off x="609600" y="0"/>
            <a:ext cx="7772400" cy="609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 Black"/>
              <a:buNone/>
            </a:pPr>
            <a:r>
              <a:rPr lang="en-US" sz="4400" b="0" i="0" u="non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Soviet Union at War</a:t>
            </a:r>
          </a:p>
        </p:txBody>
      </p:sp>
      <p:sp>
        <p:nvSpPr>
          <p:cNvPr id="287" name="Shape 287"/>
          <p:cNvSpPr txBox="1">
            <a:spLocks noGrp="1"/>
          </p:cNvSpPr>
          <p:nvPr>
            <p:ph type="body" idx="4294967295"/>
          </p:nvPr>
        </p:nvSpPr>
        <p:spPr>
          <a:xfrm>
            <a:off x="0" y="838200"/>
            <a:ext cx="4495800" cy="6019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Operation </a:t>
            </a:r>
            <a:r>
              <a:rPr lang="en-US" sz="2800" b="0" i="0" u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Barbarossa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Germany’s plan to invade Soviet Union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Soviets retreat and practice scorched earth</a:t>
            </a:r>
            <a:br>
              <a:rPr lang="en-US" sz="2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2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/>
            </a:r>
            <a:br>
              <a:rPr lang="en-US" sz="2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 lang="en-US" sz="24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Battle of </a:t>
            </a:r>
            <a:r>
              <a:rPr lang="en-US" sz="2800" b="0" i="0" u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Stalingrad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Nov 1942-Feb 1943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Black"/>
              <a:buChar char="–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Soviets defeat Nazis – turning point of war</a:t>
            </a:r>
          </a:p>
        </p:txBody>
      </p:sp>
      <p:pic>
        <p:nvPicPr>
          <p:cNvPr id="288" name="Shape 288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00550" y="685800"/>
            <a:ext cx="4743450" cy="617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Shape 293"/>
          <p:cNvPicPr preferRelativeResize="0"/>
          <p:nvPr/>
        </p:nvPicPr>
        <p:blipFill rotWithShape="1">
          <a:blip r:embed="rId3">
            <a:alphaModFix/>
          </a:blip>
          <a:srcRect b="11072"/>
          <a:stretch/>
        </p:blipFill>
        <p:spPr>
          <a:xfrm>
            <a:off x="0" y="-36511"/>
            <a:ext cx="9144000" cy="6894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562</Words>
  <Application>Microsoft Office PowerPoint</Application>
  <PresentationFormat>On-screen Show (4:3)</PresentationFormat>
  <Paragraphs>150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 Black</vt:lpstr>
      <vt:lpstr>Arial</vt:lpstr>
      <vt:lpstr>Default Design</vt:lpstr>
      <vt:lpstr>World War II </vt:lpstr>
      <vt:lpstr>Axis Powers</vt:lpstr>
      <vt:lpstr>Aggression Begins</vt:lpstr>
      <vt:lpstr>PowerPoint Presentation</vt:lpstr>
      <vt:lpstr>PowerPoint Presentation</vt:lpstr>
      <vt:lpstr>Italy Invades Ethiopia (1935)</vt:lpstr>
      <vt:lpstr>Italy Invades Ethiopia (1935)</vt:lpstr>
      <vt:lpstr>Anschluss</vt:lpstr>
      <vt:lpstr>Anschluss</vt:lpstr>
      <vt:lpstr>Sudetenland</vt:lpstr>
      <vt:lpstr>PowerPoint Presentation</vt:lpstr>
      <vt:lpstr>Munich Conference</vt:lpstr>
      <vt:lpstr>PowerPoint Presentation</vt:lpstr>
      <vt:lpstr>PowerPoint Presentation</vt:lpstr>
      <vt:lpstr>PowerPoint Presentation</vt:lpstr>
      <vt:lpstr>Nazi-Soviet Non-Aggression Pact</vt:lpstr>
      <vt:lpstr>American Neutrality</vt:lpstr>
      <vt:lpstr>Invasion of Poland September 1939</vt:lpstr>
      <vt:lpstr>Blitzkreig – Lightning War</vt:lpstr>
      <vt:lpstr>Blitzkreig – Lightning War</vt:lpstr>
      <vt:lpstr>Blitzkreig – Lightning War</vt:lpstr>
      <vt:lpstr>Blitzkreig – Lightning War</vt:lpstr>
      <vt:lpstr>Axis Victories</vt:lpstr>
      <vt:lpstr>Axis Victories</vt:lpstr>
      <vt:lpstr>Axis Victories</vt:lpstr>
      <vt:lpstr>Axis Victories</vt:lpstr>
      <vt:lpstr>Axis Victories</vt:lpstr>
      <vt:lpstr>Axis Victories</vt:lpstr>
      <vt:lpstr>Axis Victories</vt:lpstr>
      <vt:lpstr>Battle of Britain – London Blitz</vt:lpstr>
      <vt:lpstr>Battle of Britain – London Blitz</vt:lpstr>
      <vt:lpstr>Battle of Britain – London Blitz</vt:lpstr>
      <vt:lpstr>PowerPoint Presentation</vt:lpstr>
      <vt:lpstr>PowerPoint Presentation</vt:lpstr>
      <vt:lpstr>Soviet Union at War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War II </dc:title>
  <dc:creator>Lelko, Garrett</dc:creator>
  <cp:lastModifiedBy>Lelko, Garrett</cp:lastModifiedBy>
  <cp:revision>1</cp:revision>
  <dcterms:modified xsi:type="dcterms:W3CDTF">2016-12-12T15:58:21Z</dcterms:modified>
</cp:coreProperties>
</file>