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  <p:sldMasterId id="2147483668" r:id="rId2"/>
    <p:sldMasterId id="2147483669" r:id="rId3"/>
    <p:sldMasterId id="2147483670" r:id="rId4"/>
    <p:sldMasterId id="2147483671" r:id="rId5"/>
    <p:sldMasterId id="2147483672" r:id="rId6"/>
    <p:sldMasterId id="2147483673" r:id="rId7"/>
  </p:sldMasterIdLst>
  <p:notesMasterIdLst>
    <p:notesMasterId r:id="rId41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9144000" cy="6858000" type="screen4x3"/>
  <p:notesSz cx="68580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04900" y="696912"/>
            <a:ext cx="4648199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en-US" sz="12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567768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13" name="Shape 213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7435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80" name="Shape 280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05633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89" name="Shape 289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77908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96" name="Shape 296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54980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02" name="Shape 302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7853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08" name="Shape 308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70975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14" name="Shape 314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639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22" name="Shape 322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3134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29" name="Shape 329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30" name="Shape 330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978939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38" name="Shape 338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846667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44" name="Shape 344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45" name="Shape 345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38929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20" name="Shape 220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74132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52" name="Shape 352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18752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61" name="Shape 361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4682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66" name="Shape 366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67" name="Shape 367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62284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926174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400" cy="418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81" name="Shape 381"/>
          <p:cNvSpPr txBox="1"/>
          <p:nvPr/>
        </p:nvSpPr>
        <p:spPr>
          <a:xfrm>
            <a:off x="3884612" y="8829675"/>
            <a:ext cx="2971799" cy="46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64999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400" cy="418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390" name="Shape 390"/>
          <p:cNvSpPr txBox="1"/>
          <p:nvPr/>
        </p:nvSpPr>
        <p:spPr>
          <a:xfrm>
            <a:off x="3884612" y="8829675"/>
            <a:ext cx="2971799" cy="465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316007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93883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515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10" name="Shape 410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21123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7537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27" name="Shape 227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66426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24" name="Shape 424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50381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31" name="Shape 431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390595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993940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4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811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37" name="Shape 237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6523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43" name="Shape 243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08287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50" name="Shape 250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lang="en-US"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7379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59" name="Shape 259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7766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800" b="0" i="0" u="none" strike="noStrike" cap="none"/>
          </a:p>
        </p:txBody>
      </p:sp>
      <p:sp>
        <p:nvSpPr>
          <p:cNvPr id="267" name="Shape 267"/>
          <p:cNvSpPr txBox="1"/>
          <p:nvPr/>
        </p:nvSpPr>
        <p:spPr>
          <a:xfrm>
            <a:off x="3884612" y="8829675"/>
            <a:ext cx="2971799" cy="4651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 sz="2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lang="en-US" sz="2400" b="0" i="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6558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685800" y="4416425"/>
            <a:ext cx="5486399" cy="4183061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747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3657600" cy="18224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936625" y="14255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26670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5195887" y="6553200"/>
            <a:ext cx="3279775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9525" y="6359525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 rot="5400000">
            <a:off x="5248200" y="2428800"/>
            <a:ext cx="5334000" cy="200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 rot="5400000">
            <a:off x="1171500" y="504750"/>
            <a:ext cx="5334000" cy="584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7" name="Shape 147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 rot="5400000">
            <a:off x="3048000" y="228600"/>
            <a:ext cx="3733800" cy="800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2" name="Shape 152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53" name="Shape 153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1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2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5" name="Shape 165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Shape 166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73" name="Shape 173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90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428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4731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6255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6255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8" name="Shape 178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900" cy="63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Shape 17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905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428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4731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6256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6255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62559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Shape 180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1" name="Shape 181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2" name="Shape 182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39243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716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2"/>
          </p:nvPr>
        </p:nvSpPr>
        <p:spPr>
          <a:xfrm>
            <a:off x="4991100" y="2362200"/>
            <a:ext cx="39243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716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4" name="Shape 194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14300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82550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14300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82550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1" name="Shape 20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2" name="Shape 20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3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14300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82550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Shape 20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30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14300" algn="l" rtl="0">
              <a:spcBef>
                <a:spcPts val="5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  <a:defRPr sz="2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82550" algn="l" rtl="0">
              <a:spcBef>
                <a:spcPts val="4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  <a:defRPr sz="2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7" name="Shape 207"/>
          <p:cNvSpPr txBox="1">
            <a:spLocks noGrp="1"/>
          </p:cNvSpPr>
          <p:nvPr>
            <p:ph type="dt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8" name="Shape 20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3924299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716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body" idx="2"/>
          </p:nvPr>
        </p:nvSpPr>
        <p:spPr>
          <a:xfrm>
            <a:off x="4991100" y="2362200"/>
            <a:ext cx="3924299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716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685800" y="990600"/>
            <a:ext cx="5181600" cy="19049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2" name="Shape 12"/>
          <p:cNvGrpSpPr/>
          <p:nvPr/>
        </p:nvGrpSpPr>
        <p:grpSpPr>
          <a:xfrm>
            <a:off x="3632199" y="4889500"/>
            <a:ext cx="4876800" cy="319087"/>
            <a:chOff x="3632199" y="4889500"/>
            <a:chExt cx="4876800" cy="319087"/>
          </a:xfrm>
        </p:grpSpPr>
        <p:sp>
          <p:nvSpPr>
            <p:cNvPr id="13" name="Shape 13"/>
            <p:cNvSpPr/>
            <p:nvPr/>
          </p:nvSpPr>
          <p:spPr>
            <a:xfrm flipH="1">
              <a:off x="3632199" y="4889500"/>
              <a:ext cx="4625975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8248650" y="4889500"/>
              <a:ext cx="26035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dt" idx="10"/>
          </p:nvPr>
        </p:nvSpPr>
        <p:spPr>
          <a:xfrm>
            <a:off x="26670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ftr" idx="11"/>
          </p:nvPr>
        </p:nvSpPr>
        <p:spPr>
          <a:xfrm>
            <a:off x="5195887" y="6553200"/>
            <a:ext cx="3279775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9525" y="6359525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Shape 27"/>
          <p:cNvGrpSpPr/>
          <p:nvPr/>
        </p:nvGrpSpPr>
        <p:grpSpPr>
          <a:xfrm>
            <a:off x="0" y="0"/>
            <a:ext cx="3200399" cy="6858000"/>
            <a:chOff x="0" y="0"/>
            <a:chExt cx="3200399" cy="6858000"/>
          </a:xfrm>
        </p:grpSpPr>
        <p:sp>
          <p:nvSpPr>
            <p:cNvPr id="28" name="Shape 28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" name="Shape 29"/>
            <p:cNvSpPr txBox="1"/>
            <p:nvPr/>
          </p:nvSpPr>
          <p:spPr>
            <a:xfrm>
              <a:off x="685800" y="0"/>
              <a:ext cx="2514599" cy="1066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30" name="Shape 30"/>
          <p:cNvSpPr/>
          <p:nvPr/>
        </p:nvSpPr>
        <p:spPr>
          <a:xfrm>
            <a:off x="762000" y="762000"/>
            <a:ext cx="5105399" cy="6095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" name="Shape 36"/>
          <p:cNvGrpSpPr/>
          <p:nvPr/>
        </p:nvGrpSpPr>
        <p:grpSpPr>
          <a:xfrm>
            <a:off x="228599" y="1981200"/>
            <a:ext cx="7391400" cy="319087"/>
            <a:chOff x="228599" y="1981200"/>
            <a:chExt cx="7391400" cy="319087"/>
          </a:xfrm>
        </p:grpSpPr>
        <p:sp>
          <p:nvSpPr>
            <p:cNvPr id="37" name="Shape 37"/>
            <p:cNvSpPr/>
            <p:nvPr/>
          </p:nvSpPr>
          <p:spPr>
            <a:xfrm>
              <a:off x="609600" y="1981200"/>
              <a:ext cx="7010400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8" name="Shape 38"/>
            <p:cNvSpPr/>
            <p:nvPr/>
          </p:nvSpPr>
          <p:spPr>
            <a:xfrm flipH="1">
              <a:off x="228599" y="1981200"/>
              <a:ext cx="39370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Shape 44"/>
          <p:cNvGrpSpPr/>
          <p:nvPr/>
        </p:nvGrpSpPr>
        <p:grpSpPr>
          <a:xfrm>
            <a:off x="0" y="0"/>
            <a:ext cx="3200399" cy="6858000"/>
            <a:chOff x="0" y="0"/>
            <a:chExt cx="3200399" cy="6858000"/>
          </a:xfrm>
        </p:grpSpPr>
        <p:sp>
          <p:nvSpPr>
            <p:cNvPr id="45" name="Shape 45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46" name="Shape 46"/>
            <p:cNvSpPr txBox="1"/>
            <p:nvPr/>
          </p:nvSpPr>
          <p:spPr>
            <a:xfrm>
              <a:off x="685800" y="0"/>
              <a:ext cx="2514599" cy="1066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47" name="Shape 47"/>
          <p:cNvSpPr/>
          <p:nvPr/>
        </p:nvSpPr>
        <p:spPr>
          <a:xfrm>
            <a:off x="762000" y="762000"/>
            <a:ext cx="5105399" cy="6095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" name="Shape 53"/>
          <p:cNvGrpSpPr/>
          <p:nvPr/>
        </p:nvGrpSpPr>
        <p:grpSpPr>
          <a:xfrm>
            <a:off x="228599" y="1981200"/>
            <a:ext cx="7391400" cy="319087"/>
            <a:chOff x="228599" y="1981200"/>
            <a:chExt cx="7391400" cy="319087"/>
          </a:xfrm>
        </p:grpSpPr>
        <p:sp>
          <p:nvSpPr>
            <p:cNvPr id="54" name="Shape 54"/>
            <p:cNvSpPr/>
            <p:nvPr/>
          </p:nvSpPr>
          <p:spPr>
            <a:xfrm>
              <a:off x="609600" y="1981200"/>
              <a:ext cx="7010400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55" name="Shape 55"/>
            <p:cNvSpPr/>
            <p:nvPr/>
          </p:nvSpPr>
          <p:spPr>
            <a:xfrm flipH="1">
              <a:off x="228599" y="1981200"/>
              <a:ext cx="39370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Shape 61"/>
          <p:cNvGrpSpPr/>
          <p:nvPr/>
        </p:nvGrpSpPr>
        <p:grpSpPr>
          <a:xfrm>
            <a:off x="0" y="0"/>
            <a:ext cx="3200399" cy="6858000"/>
            <a:chOff x="0" y="0"/>
            <a:chExt cx="3200399" cy="6858000"/>
          </a:xfrm>
        </p:grpSpPr>
        <p:sp>
          <p:nvSpPr>
            <p:cNvPr id="62" name="Shape 62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63" name="Shape 63"/>
            <p:cNvSpPr txBox="1"/>
            <p:nvPr/>
          </p:nvSpPr>
          <p:spPr>
            <a:xfrm>
              <a:off x="685800" y="0"/>
              <a:ext cx="2514599" cy="1066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64" name="Shape 64"/>
          <p:cNvSpPr/>
          <p:nvPr/>
        </p:nvSpPr>
        <p:spPr>
          <a:xfrm>
            <a:off x="762000" y="762000"/>
            <a:ext cx="5105399" cy="6095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" name="Shape 70"/>
          <p:cNvGrpSpPr/>
          <p:nvPr/>
        </p:nvGrpSpPr>
        <p:grpSpPr>
          <a:xfrm>
            <a:off x="228599" y="1981200"/>
            <a:ext cx="7391400" cy="319087"/>
            <a:chOff x="228599" y="1981200"/>
            <a:chExt cx="7391400" cy="319087"/>
          </a:xfrm>
        </p:grpSpPr>
        <p:sp>
          <p:nvSpPr>
            <p:cNvPr id="71" name="Shape 71"/>
            <p:cNvSpPr/>
            <p:nvPr/>
          </p:nvSpPr>
          <p:spPr>
            <a:xfrm>
              <a:off x="609600" y="1981200"/>
              <a:ext cx="7010400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 flipH="1">
              <a:off x="228599" y="1981200"/>
              <a:ext cx="39370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Shape 78"/>
          <p:cNvGrpSpPr/>
          <p:nvPr/>
        </p:nvGrpSpPr>
        <p:grpSpPr>
          <a:xfrm>
            <a:off x="0" y="0"/>
            <a:ext cx="3200399" cy="6858000"/>
            <a:chOff x="0" y="0"/>
            <a:chExt cx="3200399" cy="6858000"/>
          </a:xfrm>
        </p:grpSpPr>
        <p:sp>
          <p:nvSpPr>
            <p:cNvPr id="79" name="Shape 79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0" name="Shape 80"/>
            <p:cNvSpPr txBox="1"/>
            <p:nvPr/>
          </p:nvSpPr>
          <p:spPr>
            <a:xfrm>
              <a:off x="685800" y="0"/>
              <a:ext cx="2514599" cy="1066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81" name="Shape 81"/>
          <p:cNvSpPr/>
          <p:nvPr/>
        </p:nvSpPr>
        <p:spPr>
          <a:xfrm>
            <a:off x="762000" y="762000"/>
            <a:ext cx="5105399" cy="6095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7" name="Shape 87"/>
          <p:cNvGrpSpPr/>
          <p:nvPr/>
        </p:nvGrpSpPr>
        <p:grpSpPr>
          <a:xfrm>
            <a:off x="228599" y="1981200"/>
            <a:ext cx="7391400" cy="319087"/>
            <a:chOff x="228599" y="1981200"/>
            <a:chExt cx="7391400" cy="319087"/>
          </a:xfrm>
        </p:grpSpPr>
        <p:sp>
          <p:nvSpPr>
            <p:cNvPr id="88" name="Shape 88"/>
            <p:cNvSpPr/>
            <p:nvPr/>
          </p:nvSpPr>
          <p:spPr>
            <a:xfrm>
              <a:off x="609600" y="1981200"/>
              <a:ext cx="7010400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 flipH="1">
              <a:off x="228599" y="1981200"/>
              <a:ext cx="39370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Shape 95"/>
          <p:cNvGrpSpPr/>
          <p:nvPr/>
        </p:nvGrpSpPr>
        <p:grpSpPr>
          <a:xfrm>
            <a:off x="0" y="0"/>
            <a:ext cx="3200399" cy="6858000"/>
            <a:chOff x="0" y="0"/>
            <a:chExt cx="3200399" cy="6858000"/>
          </a:xfrm>
        </p:grpSpPr>
        <p:sp>
          <p:nvSpPr>
            <p:cNvPr id="96" name="Shape 96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7" name="Shape 97"/>
            <p:cNvSpPr txBox="1"/>
            <p:nvPr/>
          </p:nvSpPr>
          <p:spPr>
            <a:xfrm>
              <a:off x="685800" y="0"/>
              <a:ext cx="2514599" cy="10667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98" name="Shape 98"/>
          <p:cNvSpPr/>
          <p:nvPr/>
        </p:nvSpPr>
        <p:spPr>
          <a:xfrm>
            <a:off x="762000" y="762000"/>
            <a:ext cx="5105399" cy="609599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4999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374" cy="4889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4" name="Shape 104"/>
          <p:cNvGrpSpPr/>
          <p:nvPr/>
        </p:nvGrpSpPr>
        <p:grpSpPr>
          <a:xfrm>
            <a:off x="228599" y="1981200"/>
            <a:ext cx="7391400" cy="319087"/>
            <a:chOff x="228599" y="1981200"/>
            <a:chExt cx="7391400" cy="319087"/>
          </a:xfrm>
        </p:grpSpPr>
        <p:sp>
          <p:nvSpPr>
            <p:cNvPr id="105" name="Shape 105"/>
            <p:cNvSpPr/>
            <p:nvPr/>
          </p:nvSpPr>
          <p:spPr>
            <a:xfrm>
              <a:off x="609600" y="1981200"/>
              <a:ext cx="7010400" cy="3175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06" name="Shape 106"/>
            <p:cNvSpPr/>
            <p:nvPr/>
          </p:nvSpPr>
          <p:spPr>
            <a:xfrm flipH="1">
              <a:off x="228599" y="1981200"/>
              <a:ext cx="393700" cy="319087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Shape 121"/>
          <p:cNvGrpSpPr/>
          <p:nvPr/>
        </p:nvGrpSpPr>
        <p:grpSpPr>
          <a:xfrm>
            <a:off x="0" y="0"/>
            <a:ext cx="3200400" cy="6858000"/>
            <a:chOff x="0" y="0"/>
            <a:chExt cx="3200400" cy="6858000"/>
          </a:xfrm>
        </p:grpSpPr>
        <p:sp>
          <p:nvSpPr>
            <p:cNvPr id="122" name="Shape 122"/>
            <p:cNvSpPr txBox="1"/>
            <p:nvPr/>
          </p:nvSpPr>
          <p:spPr>
            <a:xfrm>
              <a:off x="0" y="0"/>
              <a:ext cx="7620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23" name="Shape 123"/>
            <p:cNvSpPr txBox="1"/>
            <p:nvPr/>
          </p:nvSpPr>
          <p:spPr>
            <a:xfrm>
              <a:off x="685800" y="0"/>
              <a:ext cx="2514600" cy="1066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124" name="Shape 124"/>
          <p:cNvSpPr/>
          <p:nvPr/>
        </p:nvSpPr>
        <p:spPr>
          <a:xfrm>
            <a:off x="762000" y="762000"/>
            <a:ext cx="5105400" cy="609600"/>
          </a:xfrm>
          <a:prstGeom prst="roundRect">
            <a:avLst>
              <a:gd name="adj" fmla="val 10800"/>
            </a:avLst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095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333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460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5430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64999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dt" idx="10"/>
          </p:nvPr>
        </p:nvSpPr>
        <p:spPr>
          <a:xfrm>
            <a:off x="7010400" y="6553200"/>
            <a:ext cx="1905000" cy="30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8" name="Shape 128"/>
          <p:cNvSpPr txBox="1">
            <a:spLocks noGrp="1"/>
          </p:cNvSpPr>
          <p:nvPr>
            <p:ph type="ftr" idx="11"/>
          </p:nvPr>
        </p:nvSpPr>
        <p:spPr>
          <a:xfrm>
            <a:off x="2936875" y="6529387"/>
            <a:ext cx="2895600" cy="304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136" y="6343650"/>
            <a:ext cx="587400" cy="489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-US" sz="2600" b="1" i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2600" b="1" i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Shape 130"/>
          <p:cNvGrpSpPr/>
          <p:nvPr/>
        </p:nvGrpSpPr>
        <p:grpSpPr>
          <a:xfrm>
            <a:off x="228700" y="1981200"/>
            <a:ext cx="7391300" cy="319200"/>
            <a:chOff x="228699" y="1981200"/>
            <a:chExt cx="7391300" cy="319200"/>
          </a:xfrm>
        </p:grpSpPr>
        <p:sp>
          <p:nvSpPr>
            <p:cNvPr id="131" name="Shape 131"/>
            <p:cNvSpPr/>
            <p:nvPr/>
          </p:nvSpPr>
          <p:spPr>
            <a:xfrm>
              <a:off x="609600" y="1981200"/>
              <a:ext cx="7010400" cy="3174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 flipH="1">
              <a:off x="228700" y="1981200"/>
              <a:ext cx="393600" cy="319200"/>
            </a:xfrm>
            <a:prstGeom prst="flowChartDelay">
              <a:avLst/>
            </a:prstGeom>
            <a:solidFill>
              <a:schemeClr val="l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kvfcAlujZ0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youtube.com/watch?v=C0K_LZDXp0I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X7nbwFxGR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ctrTitle"/>
          </p:nvPr>
        </p:nvSpPr>
        <p:spPr>
          <a:xfrm>
            <a:off x="936625" y="14255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Chapter 26:</a:t>
            </a:r>
            <a:b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Cold War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3657600" cy="1822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Shape 282" descr="http://www.cfo.doe.gov/me70/manhattan/images/PotsdamLar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948487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6019800" y="0"/>
            <a:ext cx="27431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Churchill</a:t>
            </a:r>
            <a:r>
              <a:rPr lang="en-US" sz="24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284" name="Shape 284"/>
          <p:cNvSpPr txBox="1"/>
          <p:nvPr/>
        </p:nvSpPr>
        <p:spPr>
          <a:xfrm>
            <a:off x="3657600" y="0"/>
            <a:ext cx="19811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Truman</a:t>
            </a:r>
          </a:p>
        </p:txBody>
      </p:sp>
      <p:sp>
        <p:nvSpPr>
          <p:cNvPr id="285" name="Shape 285"/>
          <p:cNvSpPr txBox="1"/>
          <p:nvPr/>
        </p:nvSpPr>
        <p:spPr>
          <a:xfrm>
            <a:off x="838200" y="0"/>
            <a:ext cx="1752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Stalin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Tension Mounts</a:t>
            </a:r>
          </a:p>
        </p:txBody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990600" y="2286000"/>
            <a:ext cx="7772400" cy="5257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Satellite nations</a:t>
            </a:r>
            <a:r>
              <a:rPr lang="en-US" sz="24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countries where Stalin set up communist governments controlled by the S.U.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Albania, Bulgaria, Czechoslovakia, Hungary, Romania, and Poland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Stalin said that Communism and Capitalism could not work together and another war was inevitable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Truman suggested containment: stopping the spread of communism to other countries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1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“Iron Curtain”: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division between communist eastern Europe and capitalist western Europe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Shape 298" descr="http://backspace.com/notes/images/ironcurtai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66900" y="0"/>
            <a:ext cx="54102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Shape 304" descr="http://www.robertamsterdam.com/ironcurtain0911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76250"/>
            <a:ext cx="9144000" cy="594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Shape 310" descr="http://opal.kent.ac.uk/cartoonx-cgi/image/standard/ILW10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400" y="0"/>
            <a:ext cx="62610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 Aims vs. Soviet Aims in Europe</a:t>
            </a:r>
            <a:b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32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1219200" y="1371600"/>
            <a:ext cx="3809999" cy="495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 a new world order: all countries to have self-determination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Gain access to raw materials and markets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Rebuild stable gov’ts in Europe and new markets for American goods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Reunite Germany so it would be more productive</a:t>
            </a:r>
          </a:p>
        </p:txBody>
      </p:sp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5334000" y="1295400"/>
            <a:ext cx="3809999" cy="5562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Encourage communism in other countries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Rebuild eastern European countries hurt during the war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 eastern Europe to balance US power in western Europe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Keep Germany divided so it would not get too powerful again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Containment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 foreign policy during the start of the Cold War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/>
              <a:t>Objective?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/>
              <a:t>George Kennan</a:t>
            </a:r>
          </a:p>
          <a:p>
            <a: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</a:pPr>
            <a:r>
              <a:rPr lang="en-US"/>
              <a:t>The Long Telegraph</a:t>
            </a:r>
          </a:p>
        </p:txBody>
      </p:sp>
      <p:pic>
        <p:nvPicPr>
          <p:cNvPr id="326" name="Shape 326" descr="http://www.firewebdesigns.com/images/fire_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6400" y="4038600"/>
            <a:ext cx="3429000" cy="2571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914400" y="6858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Truman Doctrine</a:t>
            </a:r>
            <a:b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3600" b="1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838200" y="838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 </a:t>
            </a:r>
            <a:r>
              <a:rPr lang="en-US"/>
              <a:t>gave 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money to Greece and Turkey so they could fight off any attempt at a Communist take-over</a:t>
            </a:r>
          </a:p>
        </p:txBody>
      </p:sp>
      <p:pic>
        <p:nvPicPr>
          <p:cNvPr id="334" name="Shape 334" descr="http://www.trumanlibrary.org/teacher/europe1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2209800"/>
            <a:ext cx="7086600" cy="4389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Marshall Plan</a:t>
            </a:r>
          </a:p>
        </p:txBody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 to give aid to any country whose people were suffering from poverty after the war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1946-1947:  </a:t>
            </a:r>
          </a:p>
          <a:p>
            <a: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terrible winter made things even worse for people who were struggling to rebuild after WWII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/>
              <a:t>Results?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US and USSR fight over Germany</a:t>
            </a:r>
          </a:p>
        </p:txBody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457200" y="2362200"/>
            <a:ext cx="86868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Germany was split into zones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Stalin closed off all access to the city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Berlin Airlift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327 days of British and American planes flying over Berlin and dropping supplies to the people stuck in the city (food, fuel, medicine, Christmas presents, etc.)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May 1949, Soviet Union admitted defeat and lifted the blockade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>
            <a:spLocks noGrp="1"/>
          </p:cNvSpPr>
          <p:nvPr>
            <p:ph type="ctrTitle"/>
          </p:nvPr>
        </p:nvSpPr>
        <p:spPr>
          <a:xfrm>
            <a:off x="936625" y="14255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Section 1:</a:t>
            </a:r>
            <a:b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Origins of the Cold War</a:t>
            </a:r>
          </a:p>
        </p:txBody>
      </p:sp>
      <p:sp>
        <p:nvSpPr>
          <p:cNvPr id="223" name="Shape 223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3657600" cy="1822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endParaRPr sz="2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NATO</a:t>
            </a:r>
          </a:p>
        </p:txBody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North Atlantic Treaty Organization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Belgium, Denmark, France, Great Britain, Iceland, Italy, Luxembourg, the Netherlands, Norway, Portugal, United States, and Canada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military alliance:  </a:t>
            </a:r>
          </a:p>
          <a:p>
            <a: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these countries agreed that they would defend each other if one was attacked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Greece, Turkey, and West Germany joined in the 1950s</a:t>
            </a:r>
          </a:p>
        </p:txBody>
      </p:sp>
      <p:pic>
        <p:nvPicPr>
          <p:cNvPr id="356" name="Shape 356" descr="http://nato.usmission.gov/icons/q-map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1800" y="0"/>
            <a:ext cx="2362200" cy="236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 descr="http://nato.usmission.gov/icons/q-map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2362200" cy="236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Shape 363" descr="http://www.iqraa.de/nato-flags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NATO</a:t>
            </a:r>
          </a:p>
        </p:txBody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had a standing army of 500,000 troops so other countries did not want to attack members of NATO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Warsaw Pact</a:t>
            </a:r>
          </a:p>
        </p:txBody>
      </p:sp>
      <p:sp>
        <p:nvSpPr>
          <p:cNvPr id="376" name="Shape 37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Soviet Union responds to NATO</a:t>
            </a:r>
          </a:p>
          <a:p>
            <a: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</a:pPr>
            <a:r>
              <a:rPr lang="en-US" sz="3000"/>
              <a:t> 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creates the </a:t>
            </a:r>
            <a:r>
              <a:rPr lang="en-US" sz="30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Warsaw Pact-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military alliance with satellite nations in Eastern Europe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 sz="32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7" name="Shape 377" descr="http://4.bp.blogspot.com/_2HLqVN8KbZU/TP5ejA33eiI/AAAAAAAAAKw/xPpLfIQ12AY/s1600/NATO%2Bvs.%2BWarsaw%2BPact%2BMap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282500"/>
            <a:ext cx="8732700" cy="25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subTitle" idx="1"/>
          </p:nvPr>
        </p:nvSpPr>
        <p:spPr>
          <a:xfrm>
            <a:off x="4673600" y="2927350"/>
            <a:ext cx="3657600" cy="18225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lang="en-US"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Section 2</a:t>
            </a:r>
          </a:p>
        </p:txBody>
      </p:sp>
      <p:sp>
        <p:nvSpPr>
          <p:cNvPr id="384" name="Shape 384"/>
          <p:cNvSpPr txBox="1">
            <a:spLocks noGrp="1"/>
          </p:cNvSpPr>
          <p:nvPr>
            <p:ph type="ctrTitle"/>
          </p:nvPr>
        </p:nvSpPr>
        <p:spPr>
          <a:xfrm>
            <a:off x="936625" y="1425575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Cold War</a:t>
            </a:r>
            <a:b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Heats Up</a:t>
            </a:r>
          </a:p>
        </p:txBody>
      </p:sp>
      <p:pic>
        <p:nvPicPr>
          <p:cNvPr id="385" name="Shape 385" descr="http://www.evilscale.com/images/mao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000" y="3276600"/>
            <a:ext cx="2857500" cy="299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Shape 386" descr="http://www.ga.wa.gov/visitor/korean/KoreanWar02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4400" y="304800"/>
            <a:ext cx="3968700" cy="31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China Becomes a </a:t>
            </a:r>
            <a:b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Communist Country</a:t>
            </a:r>
          </a:p>
        </p:txBody>
      </p:sp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Chiang Kai-she</a:t>
            </a:r>
            <a:r>
              <a:rPr lang="en-US"/>
              <a:t>k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Mao Zedong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nationalists led by Kai-shek fled to Taiwan;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America and UN re</a:t>
            </a:r>
            <a:r>
              <a:rPr lang="en-US"/>
              <a:t>action?</a:t>
            </a:r>
            <a: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4" name="Shape 394" descr="http://media-2.web.britannica.com/eb-media/38/78738-004-E7D199C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3800" y="228600"/>
            <a:ext cx="1219200" cy="169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Shape 395" descr="http://courses.missouristate.edu/dennishickey/mao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" y="228600"/>
            <a:ext cx="1447800" cy="160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Communist Advances</a:t>
            </a:r>
          </a:p>
        </p:txBody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Truman announcement </a:t>
            </a:r>
          </a:p>
          <a:p>
            <a:pPr marL="742950" marR="0" lvl="1" indent="-285750" algn="l" rtl="0">
              <a:lnSpc>
                <a:spcPct val="80000"/>
              </a:lnSpc>
              <a:spcBef>
                <a:spcPts val="3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Scary thought for Americans</a:t>
            </a:r>
          </a:p>
          <a:p>
            <a:pPr marL="1143000" marR="0" lvl="2" indent="-228600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Hiroshima or Nagasaki on American soil???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Americans advancements in nuclear weapons </a:t>
            </a:r>
          </a:p>
          <a:p>
            <a:pPr marL="742950" marR="0" lvl="1" indent="-285750" algn="l" rtl="0">
              <a:lnSpc>
                <a:spcPct val="80000"/>
              </a:lnSpc>
              <a:spcBef>
                <a:spcPts val="3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hydrogen bomb- many times more destructible than the atomic bomb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1952 hydrogen bomb tested and declared US the worlds leading nuclear power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6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FIRST HYDROGEN BOMB TEST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were planning how to survive a nuclear attack! (bomb shelters)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6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DUCK AND COVER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3200400" y="304800"/>
            <a:ext cx="2543181" cy="7619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b="0" i="0"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Arial"/>
              </a:rPr>
              <a:t>Bomb Shelter </a:t>
            </a:r>
          </a:p>
        </p:txBody>
      </p:sp>
      <p:pic>
        <p:nvPicPr>
          <p:cNvPr id="407" name="Shape 4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" y="157162"/>
            <a:ext cx="7620000" cy="654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title"/>
          </p:nvPr>
        </p:nvSpPr>
        <p:spPr>
          <a:xfrm>
            <a:off x="888075" y="509825"/>
            <a:ext cx="7798800" cy="907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The Cold War at Home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4267200" y="2483350"/>
            <a:ext cx="4876800" cy="3996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new </a:t>
            </a:r>
            <a:r>
              <a:rPr lang="en-US" sz="2000" b="1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Red Scare- 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many people had joined the communist party but with increasing distrust in Stalin many people quit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People who had been remotely involved in a communist party were swept up in the wave of persecution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None/>
            </a:pPr>
            <a:endParaRPr sz="2000" b="1" i="1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000" b="1" i="1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Loyalty Program-</a:t>
            </a:r>
            <a:r>
              <a:rPr lang="en-US" sz="20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Truman headed this program so that all employees hired by the federal government were to be investigated with suspicion of overthrowing the government</a:t>
            </a:r>
          </a:p>
        </p:txBody>
      </p:sp>
      <p:pic>
        <p:nvPicPr>
          <p:cNvPr id="414" name="Shape 4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26950" y="1274550"/>
            <a:ext cx="3505200" cy="50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1414350" y="657850"/>
            <a:ext cx="7272600" cy="759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HUAC</a:t>
            </a:r>
          </a:p>
        </p:txBody>
      </p:sp>
      <p:pic>
        <p:nvPicPr>
          <p:cNvPr id="420" name="Shape 4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94075" y="1682425"/>
            <a:ext cx="4038600" cy="453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4648200" y="2335350"/>
            <a:ext cx="4038600" cy="3795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House Un-American Activities Committee- </a:t>
            </a:r>
            <a:r>
              <a:rPr lang="en-US" sz="2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investigate disloyalty of Communist infiltration of government agencies and the Hollywood movie industry b/c movies had strong influence of the public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4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Hollywood Ten-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United States v. Soviet Union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Had been Allies against Germany in WWII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enemy of my enemy is my friend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America: Capitalist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Soviet Union: Communist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two countries did not agree on most things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Shape 231" descr="http://letustalk.files.wordpress.com/2008/08/map-of-soviet-union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91200" y="5032375"/>
            <a:ext cx="2527300" cy="182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Shape 232" descr="Map of United Sta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8600" y="5033962"/>
            <a:ext cx="3557586" cy="182403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Shape 233"/>
          <p:cNvSpPr txBox="1"/>
          <p:nvPr/>
        </p:nvSpPr>
        <p:spPr>
          <a:xfrm>
            <a:off x="4114800" y="5486400"/>
            <a:ext cx="1371599" cy="641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3600" b="1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 txBox="1">
            <a:spLocks noGrp="1"/>
          </p:cNvSpPr>
          <p:nvPr>
            <p:ph type="title"/>
          </p:nvPr>
        </p:nvSpPr>
        <p:spPr>
          <a:xfrm>
            <a:off x="1381475" y="674300"/>
            <a:ext cx="7305300" cy="7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Spies</a:t>
            </a:r>
          </a:p>
        </p:txBody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457200" y="2598475"/>
            <a:ext cx="4038600" cy="3532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real communist threat in the United States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Alger Hiss</a:t>
            </a: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high ranking government official convicted of perjury for lying in slander case.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Julius and Ethel Rosenberg </a:t>
            </a:r>
          </a:p>
          <a:p>
            <a:pPr marL="742950" marR="0" lvl="1" indent="-285750" algn="l" rtl="0">
              <a:lnSpc>
                <a:spcPct val="90000"/>
              </a:lnSpc>
              <a:spcBef>
                <a:spcPts val="34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○"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convicted of espionage and executed in 1953.</a:t>
            </a:r>
          </a:p>
        </p:txBody>
      </p:sp>
      <p:pic>
        <p:nvPicPr>
          <p:cNvPr id="428" name="Shape 4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648200" y="1600200"/>
            <a:ext cx="4038600" cy="453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Shape 433"/>
          <p:cNvSpPr txBox="1">
            <a:spLocks noGrp="1"/>
          </p:cNvSpPr>
          <p:nvPr>
            <p:ph type="title"/>
          </p:nvPr>
        </p:nvSpPr>
        <p:spPr>
          <a:xfrm>
            <a:off x="1365025" y="723625"/>
            <a:ext cx="7321800" cy="693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Korean War</a:t>
            </a:r>
          </a:p>
        </p:txBody>
      </p:sp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457200" y="2516250"/>
            <a:ext cx="4038600" cy="4161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8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South Korea-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had a pro-American government formed (US occupied)</a:t>
            </a:r>
          </a:p>
          <a:p>
            <a:pPr marL="342900" marR="0" lvl="0" indent="-3048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800" b="0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North Korea-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had a Communist regime (USSR occupied)</a:t>
            </a:r>
          </a:p>
          <a:p>
            <a:pPr marL="342900" marR="0" lvl="0" indent="-3048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June 25th 1950- </a:t>
            </a:r>
            <a:r>
              <a:rPr lang="en-US" sz="1800" b="1" i="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Korean War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broke out when North Korean troops streamed across the </a:t>
            </a:r>
            <a:r>
              <a:rPr lang="en-US" sz="1800" b="0" i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r>
            <a:r>
              <a:rPr lang="en-US" sz="1800" b="0" i="1" u="sng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800" b="0" i="1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parallel-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048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North Korea was aiming at unification by force</a:t>
            </a:r>
          </a:p>
          <a:p>
            <a:pPr marL="342900" marR="0" lvl="0" indent="-3429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33333"/>
              <a:buFont typeface="Noto Sans Symbols"/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1800" b="0" i="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Short History of War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33333"/>
              <a:buFont typeface="Noto Sans Symbols"/>
              <a:buNone/>
            </a:pPr>
            <a:endParaRPr sz="1800" b="0" i="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3"/>
            </a:endParaRPr>
          </a:p>
        </p:txBody>
      </p:sp>
      <p:pic>
        <p:nvPicPr>
          <p:cNvPr id="435" name="Shape 4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4648200" y="1600200"/>
            <a:ext cx="4038600" cy="453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Shape 4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52400"/>
            <a:ext cx="9144000" cy="716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Shape 445"/>
          <p:cNvSpPr txBox="1">
            <a:spLocks noGrp="1"/>
          </p:cNvSpPr>
          <p:nvPr>
            <p:ph type="title"/>
          </p:nvPr>
        </p:nvSpPr>
        <p:spPr>
          <a:xfrm>
            <a:off x="1200550" y="674300"/>
            <a:ext cx="7486200" cy="743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Douglas MacArthur</a:t>
            </a:r>
          </a:p>
        </p:txBody>
      </p:sp>
      <p:pic>
        <p:nvPicPr>
          <p:cNvPr id="446" name="Shape 44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1175" y="1417625"/>
            <a:ext cx="4038600" cy="453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4648200" y="2318900"/>
            <a:ext cx="4038600" cy="3811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30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Anti-communist general chosen to lead UN forces in Korea by Truman</a:t>
            </a:r>
          </a:p>
          <a:p>
            <a:pPr marL="342900" marR="0" lvl="0" indent="-3302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MacArthur helped establish Japan’s new democratic constitution </a:t>
            </a:r>
          </a:p>
          <a:p>
            <a:pPr marL="342900" marR="0" lvl="0" indent="-3302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Successful in implementing democracy in South Korea</a:t>
            </a:r>
          </a:p>
          <a:p>
            <a:pPr marL="342900" marR="0" lvl="0" indent="-3302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●"/>
            </a:pPr>
            <a:r>
              <a:rPr lang="en-US" sz="2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Disliked by politicians but loved by the public and military!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Shape 239" descr="http://wikis.nyu.edu/ek6/modernamerica/uploads/Imperialism.ColdWarContainment/Cold%20War%20Map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Leaders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Truman: American President</a:t>
            </a:r>
          </a:p>
          <a:p>
            <a:pPr marL="742950" marR="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 went to a conference in Potsdam as the newest member of the Big Three</a:t>
            </a:r>
          </a:p>
          <a:p>
            <a:pPr marL="742950" marR="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Becomes angry and frustrated</a:t>
            </a:r>
          </a:p>
          <a:p>
            <a:pPr marL="11430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Soviet Foreign Minister Molotov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Stalin: Communist leader of Soviet Union</a:t>
            </a:r>
          </a:p>
          <a:p>
            <a:pPr marL="742950" marR="0" lvl="1" indent="-28575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Wanted Communism to control all countries in his power; thought capitalism was wrong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Shape 252" descr="http://www.nndb.com/people/114/000024042/truman-sm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600" y="304800"/>
            <a:ext cx="3716336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Shape 253" descr="http://img.dailymail.co.uk/i/pix/2007/09_03/stalinDM2109_468x551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95800" y="1600200"/>
            <a:ext cx="4125911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/>
          <p:nvPr/>
        </p:nvSpPr>
        <p:spPr>
          <a:xfrm>
            <a:off x="228600" y="4724400"/>
            <a:ext cx="3581399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Truman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4572000" y="381000"/>
            <a:ext cx="3886200" cy="5794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Times New Roman"/>
              <a:buNone/>
            </a:pPr>
            <a:r>
              <a:rPr lang="en-US" sz="3200" b="0" i="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Stalin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United Nations</a:t>
            </a:r>
          </a:p>
        </p:txBody>
      </p:sp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group of representatives from many countries who worked to keep peace between countries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U.S. and U.S.S.R. ended up using the UN to promote their ideas to other countries and it made the Cold War worse 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General Assembly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Security Council</a:t>
            </a:r>
          </a:p>
          <a:p>
            <a:pPr marL="742950" marR="0" lvl="1" indent="-28575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Arial"/>
              <a:buChar char="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USA, USSR, Great Britain, France, China</a:t>
            </a:r>
          </a:p>
          <a:p>
            <a:pPr marL="1143000" marR="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Veto power</a:t>
            </a:r>
          </a:p>
        </p:txBody>
      </p:sp>
      <p:pic>
        <p:nvPicPr>
          <p:cNvPr id="263" name="Shape 263" descr="http://www.st-minutiae.com/academy/anthropology114A/un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8000" y="0"/>
            <a:ext cx="2286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Shape 269" descr="http://www.usdiplomacy.org/exhibit/images/u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4847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Shape 270"/>
          <p:cNvSpPr txBox="1"/>
          <p:nvPr/>
        </p:nvSpPr>
        <p:spPr>
          <a:xfrm>
            <a:off x="0" y="2286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Times New Roman"/>
              <a:buNone/>
            </a:pPr>
            <a:r>
              <a:rPr lang="en-US" sz="2400" b="0" i="0" u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UN, 1945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title"/>
          </p:nvPr>
        </p:nvSpPr>
        <p:spPr>
          <a:xfrm>
            <a:off x="914400" y="762000"/>
            <a:ext cx="8001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Potsdam Conference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July 1945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Meeting between major countries involved in WWII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Stalin refused to allow democracy in countries he controlled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Truman knew that there would be trouble between the U.S. and U.S.S.R.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Char char="●"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was the start of the Cold War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75000"/>
              <a:buFont typeface="Noto Sans Symbols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apsules">
  <a:themeElements>
    <a:clrScheme name="">
      <a:dk1>
        <a:srgbClr val="0000FF"/>
      </a:dk1>
      <a:lt1>
        <a:srgbClr val="FFFFFF"/>
      </a:lt1>
      <a:dk2>
        <a:srgbClr val="FFFFFF"/>
      </a:dk2>
      <a:lt2>
        <a:srgbClr val="FFFFFF"/>
      </a:lt2>
      <a:accent1>
        <a:srgbClr val="F2F8F2"/>
      </a:accent1>
      <a:accent2>
        <a:srgbClr val="FFFFFF"/>
      </a:accent2>
      <a:accent3>
        <a:srgbClr val="FFFFFF"/>
      </a:accent3>
      <a:accent4>
        <a:srgbClr val="0000DA"/>
      </a:accent4>
      <a:accent5>
        <a:srgbClr val="F7FBF7"/>
      </a:accent5>
      <a:accent6>
        <a:srgbClr val="E7E7E7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apsules">
  <a:themeElements>
    <a:clrScheme name="">
      <a:dk1>
        <a:srgbClr val="003366"/>
      </a:dk1>
      <a:lt1>
        <a:srgbClr val="FFFFFF"/>
      </a:lt1>
      <a:dk2>
        <a:srgbClr val="006666"/>
      </a:dk2>
      <a:lt2>
        <a:srgbClr val="FFFFFF"/>
      </a:lt2>
      <a:accent1>
        <a:srgbClr val="F7FBF7"/>
      </a:accent1>
      <a:accent2>
        <a:srgbClr val="33CCCC"/>
      </a:accent2>
      <a:accent3>
        <a:srgbClr val="FFFFFF"/>
      </a:accent3>
      <a:accent4>
        <a:srgbClr val="002A56"/>
      </a:accent4>
      <a:accent5>
        <a:srgbClr val="FAFDFA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apsules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FCFEFC"/>
      </a:accent1>
      <a:accent2>
        <a:srgbClr val="33CCCC"/>
      </a:accent2>
      <a:accent3>
        <a:srgbClr val="FFFFFF"/>
      </a:accent3>
      <a:accent4>
        <a:srgbClr val="002A56"/>
      </a:accent4>
      <a:accent5>
        <a:srgbClr val="FDFEFD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apsules">
  <a:themeElements>
    <a:clrScheme name="">
      <a:dk1>
        <a:srgbClr val="003366"/>
      </a:dk1>
      <a:lt1>
        <a:srgbClr val="FFFFFF"/>
      </a:lt1>
      <a:dk2>
        <a:srgbClr val="006666"/>
      </a:dk2>
      <a:lt2>
        <a:srgbClr val="FFFFFF"/>
      </a:lt2>
      <a:accent1>
        <a:srgbClr val="FCFEFC"/>
      </a:accent1>
      <a:accent2>
        <a:srgbClr val="33CCCC"/>
      </a:accent2>
      <a:accent3>
        <a:srgbClr val="FFFFFF"/>
      </a:accent3>
      <a:accent4>
        <a:srgbClr val="002A56"/>
      </a:accent4>
      <a:accent5>
        <a:srgbClr val="FDFEFD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apsules">
  <a:themeElements>
    <a:clrScheme name="">
      <a:dk1>
        <a:srgbClr val="003366"/>
      </a:dk1>
      <a:lt1>
        <a:srgbClr val="FFFFFF"/>
      </a:lt1>
      <a:dk2>
        <a:srgbClr val="006666"/>
      </a:dk2>
      <a:lt2>
        <a:srgbClr val="FFFFFF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apsules">
  <a:themeElements>
    <a:clrScheme name="Capsules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931</Words>
  <Application>Microsoft Office PowerPoint</Application>
  <PresentationFormat>On-screen Show (4:3)</PresentationFormat>
  <Paragraphs>145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Arial</vt:lpstr>
      <vt:lpstr>Noto Sans Symbols</vt:lpstr>
      <vt:lpstr>Times New Roman</vt:lpstr>
      <vt:lpstr>1_Capsules</vt:lpstr>
      <vt:lpstr>Capsules</vt:lpstr>
      <vt:lpstr>Capsules</vt:lpstr>
      <vt:lpstr>Capsules</vt:lpstr>
      <vt:lpstr>Capsules</vt:lpstr>
      <vt:lpstr>Capsules</vt:lpstr>
      <vt:lpstr>Capsules</vt:lpstr>
      <vt:lpstr>Chapter 26: The Cold War</vt:lpstr>
      <vt:lpstr>Section 1: Origins of the Cold War</vt:lpstr>
      <vt:lpstr>United States v. Soviet Union</vt:lpstr>
      <vt:lpstr>PowerPoint Presentation</vt:lpstr>
      <vt:lpstr>Leaders</vt:lpstr>
      <vt:lpstr>PowerPoint Presentation</vt:lpstr>
      <vt:lpstr>United Nations</vt:lpstr>
      <vt:lpstr>PowerPoint Presentation</vt:lpstr>
      <vt:lpstr>Potsdam Conference</vt:lpstr>
      <vt:lpstr>PowerPoint Presentation</vt:lpstr>
      <vt:lpstr>Tension Mounts</vt:lpstr>
      <vt:lpstr>PowerPoint Presentation</vt:lpstr>
      <vt:lpstr>PowerPoint Presentation</vt:lpstr>
      <vt:lpstr>PowerPoint Presentation</vt:lpstr>
      <vt:lpstr>US Aims vs. Soviet Aims in Europe  </vt:lpstr>
      <vt:lpstr>Containment</vt:lpstr>
      <vt:lpstr>Truman Doctrine  </vt:lpstr>
      <vt:lpstr>Marshall Plan</vt:lpstr>
      <vt:lpstr>US and USSR fight over Germany</vt:lpstr>
      <vt:lpstr>NATO</vt:lpstr>
      <vt:lpstr>PowerPoint Presentation</vt:lpstr>
      <vt:lpstr>NATO</vt:lpstr>
      <vt:lpstr>Warsaw Pact</vt:lpstr>
      <vt:lpstr>The Cold War  Heats Up</vt:lpstr>
      <vt:lpstr>China Becomes a  Communist Country</vt:lpstr>
      <vt:lpstr>Communist Advances</vt:lpstr>
      <vt:lpstr>PowerPoint Presentation</vt:lpstr>
      <vt:lpstr>The Cold War at Home</vt:lpstr>
      <vt:lpstr>HUAC</vt:lpstr>
      <vt:lpstr>Spies</vt:lpstr>
      <vt:lpstr>Korean War</vt:lpstr>
      <vt:lpstr>PowerPoint Presentation</vt:lpstr>
      <vt:lpstr>Douglas MacArthur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26: The Cold War</dc:title>
  <dc:creator>Lelko, Garrett</dc:creator>
  <cp:lastModifiedBy>Lelko, Garrett</cp:lastModifiedBy>
  <cp:revision>1</cp:revision>
  <dcterms:modified xsi:type="dcterms:W3CDTF">2017-01-19T15:38:32Z</dcterms:modified>
</cp:coreProperties>
</file>