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6858000" type="screen4x3"/>
  <p:notesSz cx="6858000" cy="9144000"/>
  <p:embeddedFontLst>
    <p:embeddedFont>
      <p:font typeface="Roboto" panose="020B0604020202020204" charset="0"/>
      <p:regular r:id="rId41"/>
      <p:bold r:id="rId42"/>
      <p:italic r:id="rId43"/>
      <p:boldItalic r:id="rId44"/>
    </p:embeddedFont>
    <p:embeddedFont>
      <p:font typeface="Roboto Slab" panose="020B0604020202020204" charset="0"/>
      <p:regular r:id="rId45"/>
      <p:bold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353751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82412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9486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7" name="Shape 11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40089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52764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178349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8" name="Shape 13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44235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6" name="Shape 1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77441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151866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66909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08768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8" name="Shape 17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73825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55925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8" name="Shape 18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38959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7" name="Shape 19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21871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0" name="Shape 21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056830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6" name="Shape 21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18005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4" name="Shape 22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224042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2" name="Shape 23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908900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0" name="Shape 24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91956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6" name="Shape 2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18553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2" name="Shape 25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005049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8" name="Shape 25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553679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573975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0" name="Shape 27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602009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6" name="Shape 27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07686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2" name="Shape 2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721489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8" name="Shape 28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97578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3" name="Shape 29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572149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8" name="Shape 2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002682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3" name="Shape 3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74715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hape 3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8" name="Shape 30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66496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3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3" name="Shape 31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8075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8" name="Shape 31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46920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23" name="Shape 32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26170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28" name="Shape 3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594773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3" name="Shape 3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7916008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Shape 3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8" name="Shape 33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3915272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Shape 3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3" name="Shape 3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1875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1524800" y="896807"/>
            <a:ext cx="1081625" cy="1499895"/>
          </a:xfrm>
          <a:custGeom>
            <a:avLst/>
            <a:gdLst/>
            <a:ahLst/>
            <a:cxnLst/>
            <a:rect l="0" t="0" r="0" b="0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1" name="Shape 11"/>
          <p:cNvSpPr/>
          <p:nvPr/>
        </p:nvSpPr>
        <p:spPr>
          <a:xfrm rot="10800000">
            <a:off x="6537562" y="4457270"/>
            <a:ext cx="1081625" cy="1499895"/>
          </a:xfrm>
          <a:custGeom>
            <a:avLst/>
            <a:gdLst/>
            <a:ahLst/>
            <a:cxnLst/>
            <a:rect l="0" t="0" r="0" b="0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/>
            <a:headEnd type="none" w="med" len="med"/>
            <a:tailEnd type="none" w="med" len="med"/>
          </a:ln>
        </p:spPr>
      </p:sp>
      <p:cxnSp>
        <p:nvCxnSpPr>
          <p:cNvPr id="12" name="Shape 12"/>
          <p:cNvCxnSpPr/>
          <p:nvPr/>
        </p:nvCxnSpPr>
        <p:spPr>
          <a:xfrm>
            <a:off x="4359601" y="3756618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Shape 13"/>
          <p:cNvSpPr txBox="1">
            <a:spLocks noGrp="1"/>
          </p:cNvSpPr>
          <p:nvPr>
            <p:ph type="ctrTitle"/>
          </p:nvPr>
        </p:nvSpPr>
        <p:spPr>
          <a:xfrm>
            <a:off x="1680301" y="1585233"/>
            <a:ext cx="5783400" cy="19431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000"/>
            </a:lvl1pPr>
            <a:lvl2pPr lvl="1" algn="ctr">
              <a:spcBef>
                <a:spcPts val="0"/>
              </a:spcBef>
              <a:buSzPct val="100000"/>
              <a:defRPr sz="4000"/>
            </a:lvl2pPr>
            <a:lvl3pPr lvl="2" algn="ctr">
              <a:spcBef>
                <a:spcPts val="0"/>
              </a:spcBef>
              <a:buSzPct val="100000"/>
              <a:defRPr sz="4000"/>
            </a:lvl3pPr>
            <a:lvl4pPr lvl="3" algn="ctr">
              <a:spcBef>
                <a:spcPts val="0"/>
              </a:spcBef>
              <a:buSzPct val="100000"/>
              <a:defRPr sz="4000"/>
            </a:lvl4pPr>
            <a:lvl5pPr lvl="4" algn="ctr">
              <a:spcBef>
                <a:spcPts val="0"/>
              </a:spcBef>
              <a:buSzPct val="100000"/>
              <a:defRPr sz="4000"/>
            </a:lvl5pPr>
            <a:lvl6pPr lvl="5" algn="ctr">
              <a:spcBef>
                <a:spcPts val="0"/>
              </a:spcBef>
              <a:buSzPct val="100000"/>
              <a:defRPr sz="4000"/>
            </a:lvl6pPr>
            <a:lvl7pPr lvl="6" algn="ctr">
              <a:spcBef>
                <a:spcPts val="0"/>
              </a:spcBef>
              <a:buSzPct val="100000"/>
              <a:defRPr sz="4000"/>
            </a:lvl7pPr>
            <a:lvl8pPr lvl="7" algn="ctr">
              <a:spcBef>
                <a:spcPts val="0"/>
              </a:spcBef>
              <a:buSzPct val="100000"/>
              <a:defRPr sz="4000"/>
            </a:lvl8pPr>
            <a:lvl9pPr lvl="8" algn="ctr">
              <a:spcBef>
                <a:spcPts val="0"/>
              </a:spcBef>
              <a:buSzPct val="100000"/>
              <a:defRPr sz="4000"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ubTitle" idx="1"/>
          </p:nvPr>
        </p:nvSpPr>
        <p:spPr>
          <a:xfrm>
            <a:off x="1680301" y="4065933"/>
            <a:ext cx="5783400" cy="1212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hape 17"/>
          <p:cNvCxnSpPr/>
          <p:nvPr/>
        </p:nvCxnSpPr>
        <p:spPr>
          <a:xfrm>
            <a:off x="4359601" y="3756618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80750" y="2353266"/>
            <a:ext cx="8222100" cy="12099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800"/>
            </a:lvl1pPr>
            <a:lvl2pPr lvl="1" algn="ctr">
              <a:spcBef>
                <a:spcPts val="0"/>
              </a:spcBef>
              <a:buSzPct val="100000"/>
              <a:defRPr sz="4800"/>
            </a:lvl2pPr>
            <a:lvl3pPr lvl="2" algn="ctr">
              <a:spcBef>
                <a:spcPts val="0"/>
              </a:spcBef>
              <a:buSzPct val="100000"/>
              <a:defRPr sz="4800"/>
            </a:lvl3pPr>
            <a:lvl4pPr lvl="3" algn="ctr">
              <a:spcBef>
                <a:spcPts val="0"/>
              </a:spcBef>
              <a:buSzPct val="100000"/>
              <a:defRPr sz="4800"/>
            </a:lvl4pPr>
            <a:lvl5pPr lvl="4" algn="ctr">
              <a:spcBef>
                <a:spcPts val="0"/>
              </a:spcBef>
              <a:buSzPct val="100000"/>
              <a:defRPr sz="4800"/>
            </a:lvl5pPr>
            <a:lvl6pPr lvl="5" algn="ctr">
              <a:spcBef>
                <a:spcPts val="0"/>
              </a:spcBef>
              <a:buSzPct val="100000"/>
              <a:defRPr sz="4800"/>
            </a:lvl6pPr>
            <a:lvl7pPr lvl="6" algn="ctr">
              <a:spcBef>
                <a:spcPts val="0"/>
              </a:spcBef>
              <a:buSzPct val="100000"/>
              <a:defRPr sz="4800"/>
            </a:lvl7pPr>
            <a:lvl8pPr lvl="7" algn="ctr">
              <a:spcBef>
                <a:spcPts val="0"/>
              </a:spcBef>
              <a:buSzPct val="100000"/>
              <a:defRPr sz="4800"/>
            </a:lvl8pPr>
            <a:lvl9pPr lvl="8"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hape 21"/>
          <p:cNvCxnSpPr/>
          <p:nvPr/>
        </p:nvCxnSpPr>
        <p:spPr>
          <a:xfrm>
            <a:off x="492562" y="1680378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387900" y="610700"/>
            <a:ext cx="8368200" cy="914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387900" y="1986432"/>
            <a:ext cx="8368200" cy="410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hape 26"/>
          <p:cNvCxnSpPr/>
          <p:nvPr/>
        </p:nvCxnSpPr>
        <p:spPr>
          <a:xfrm>
            <a:off x="492562" y="1680378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387900" y="610700"/>
            <a:ext cx="8368200" cy="914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387900" y="1986433"/>
            <a:ext cx="3999900" cy="410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2"/>
          </p:nvPr>
        </p:nvSpPr>
        <p:spPr>
          <a:xfrm>
            <a:off x="4756200" y="1986433"/>
            <a:ext cx="3999900" cy="410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387900" y="610700"/>
            <a:ext cx="8368200" cy="914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hape 35"/>
          <p:cNvCxnSpPr/>
          <p:nvPr/>
        </p:nvCxnSpPr>
        <p:spPr>
          <a:xfrm>
            <a:off x="489218" y="1883035"/>
            <a:ext cx="3315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387900" y="740800"/>
            <a:ext cx="2808000" cy="1007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387900" y="2125366"/>
            <a:ext cx="2808000" cy="357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618700" cy="54543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/>
        </p:nvSpPr>
        <p:spPr>
          <a:xfrm>
            <a:off x="4572000" y="-100"/>
            <a:ext cx="457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44" name="Shape 44"/>
          <p:cNvCxnSpPr/>
          <p:nvPr/>
        </p:nvCxnSpPr>
        <p:spPr>
          <a:xfrm>
            <a:off x="5029675" y="5994004"/>
            <a:ext cx="540900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265500" y="1612100"/>
            <a:ext cx="4045200" cy="2008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3800"/>
            </a:lvl1pPr>
            <a:lvl2pPr lvl="1" algn="ctr">
              <a:spcBef>
                <a:spcPts val="0"/>
              </a:spcBef>
              <a:buSzPct val="100000"/>
              <a:defRPr sz="3800"/>
            </a:lvl2pPr>
            <a:lvl3pPr lvl="2" algn="ctr">
              <a:spcBef>
                <a:spcPts val="0"/>
              </a:spcBef>
              <a:buSzPct val="100000"/>
              <a:defRPr sz="3800"/>
            </a:lvl3pPr>
            <a:lvl4pPr lvl="3" algn="ctr">
              <a:spcBef>
                <a:spcPts val="0"/>
              </a:spcBef>
              <a:buSzPct val="100000"/>
              <a:defRPr sz="3800"/>
            </a:lvl4pPr>
            <a:lvl5pPr lvl="4" algn="ctr">
              <a:spcBef>
                <a:spcPts val="0"/>
              </a:spcBef>
              <a:buSzPct val="100000"/>
              <a:defRPr sz="3800"/>
            </a:lvl5pPr>
            <a:lvl6pPr lvl="5" algn="ctr">
              <a:spcBef>
                <a:spcPts val="0"/>
              </a:spcBef>
              <a:buSzPct val="100000"/>
              <a:defRPr sz="3800"/>
            </a:lvl6pPr>
            <a:lvl7pPr lvl="6" algn="ctr">
              <a:spcBef>
                <a:spcPts val="0"/>
              </a:spcBef>
              <a:buSzPct val="100000"/>
              <a:defRPr sz="3800"/>
            </a:lvl7pPr>
            <a:lvl8pPr lvl="7" algn="ctr">
              <a:spcBef>
                <a:spcPts val="0"/>
              </a:spcBef>
              <a:buSzPct val="100000"/>
              <a:defRPr sz="3800"/>
            </a:lvl8pPr>
            <a:lvl9pPr lvl="8" algn="ctr">
              <a:spcBef>
                <a:spcPts val="0"/>
              </a:spcBef>
              <a:buSzPct val="100000"/>
              <a:defRPr sz="38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subTitle" idx="1"/>
          </p:nvPr>
        </p:nvSpPr>
        <p:spPr>
          <a:xfrm>
            <a:off x="265500" y="3692001"/>
            <a:ext cx="4045200" cy="1794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319500" y="5644966"/>
            <a:ext cx="5998800" cy="7983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>
            <a:off x="150" y="6769100"/>
            <a:ext cx="9143700" cy="8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387900" y="1536600"/>
            <a:ext cx="8368200" cy="2051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387900" y="3892600"/>
            <a:ext cx="8368200" cy="1428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218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3"/>
          </p:nvPr>
        </p:nvSpPr>
        <p:spPr>
          <a:xfrm>
            <a:off x="4648200" y="3938587"/>
            <a:ext cx="4038600" cy="218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457200" y="274637"/>
            <a:ext cx="8229600" cy="5851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218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body" idx="3"/>
          </p:nvPr>
        </p:nvSpPr>
        <p:spPr>
          <a:xfrm>
            <a:off x="4648200" y="3938587"/>
            <a:ext cx="4038600" cy="218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87900" y="610700"/>
            <a:ext cx="8368200" cy="91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87900" y="1986432"/>
            <a:ext cx="8368200" cy="410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Roboto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US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en-US"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ctrTitle"/>
          </p:nvPr>
        </p:nvSpPr>
        <p:spPr>
          <a:xfrm>
            <a:off x="1680301" y="1585233"/>
            <a:ext cx="5783400" cy="1943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>
                <a:solidFill>
                  <a:srgbClr val="F3F3F3"/>
                </a:solidFill>
                <a:latin typeface="Arial"/>
                <a:ea typeface="Arial"/>
                <a:cs typeface="Arial"/>
                <a:sym typeface="Arial"/>
              </a:rPr>
              <a:t>Great Depression &amp; The New Deal</a:t>
            </a:r>
            <a:br>
              <a:rPr lang="en-US" sz="4000" b="0" i="0" u="none" strike="noStrike" cap="none">
                <a:solidFill>
                  <a:srgbClr val="F3F3F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rgbClr val="F3F3F3"/>
                </a:solidFill>
                <a:latin typeface="Arial"/>
                <a:ea typeface="Arial"/>
                <a:cs typeface="Arial"/>
                <a:sym typeface="Arial"/>
              </a:rPr>
              <a:t>1929-1941</a:t>
            </a:r>
          </a:p>
        </p:txBody>
      </p:sp>
      <p:sp>
        <p:nvSpPr>
          <p:cNvPr id="105" name="Shape 105"/>
          <p:cNvSpPr txBox="1">
            <a:spLocks noGrp="1"/>
          </p:cNvSpPr>
          <p:nvPr>
            <p:ph type="subTitle" idx="1"/>
          </p:nvPr>
        </p:nvSpPr>
        <p:spPr>
          <a:xfrm>
            <a:off x="1680301" y="4065933"/>
            <a:ext cx="5783400" cy="121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>
                <a:solidFill>
                  <a:srgbClr val="F3F3F3"/>
                </a:solidFill>
                <a:latin typeface="Arial"/>
                <a:ea typeface="Arial"/>
                <a:cs typeface="Arial"/>
                <a:sym typeface="Arial"/>
              </a:rPr>
              <a:t>Presidents during the Great Depression</a:t>
            </a:r>
          </a:p>
        </p:txBody>
      </p:sp>
      <p:pic>
        <p:nvPicPr>
          <p:cNvPr id="111" name="Shape 111" descr="Herbert Hoover 1929-193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1524000"/>
            <a:ext cx="4038599" cy="4371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Shape 112" descr="Franklin D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5029200" y="1524000"/>
            <a:ext cx="3727450" cy="434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Shape 113"/>
          <p:cNvSpPr txBox="1"/>
          <p:nvPr/>
        </p:nvSpPr>
        <p:spPr>
          <a:xfrm>
            <a:off x="457200" y="5943600"/>
            <a:ext cx="4038599" cy="3667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Herbert Hoover 1929-1933</a:t>
            </a:r>
          </a:p>
        </p:txBody>
      </p:sp>
      <p:sp>
        <p:nvSpPr>
          <p:cNvPr id="114" name="Shape 114"/>
          <p:cNvSpPr txBox="1"/>
          <p:nvPr/>
        </p:nvSpPr>
        <p:spPr>
          <a:xfrm>
            <a:off x="5029200" y="5943600"/>
            <a:ext cx="3733800" cy="3667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Franklin D. Roosevelt 1933-1945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Causes of the Great Depression</a:t>
            </a:r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 </a:t>
            </a:r>
            <a:r>
              <a:rPr lang="en-US" sz="28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Stock Speculation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Buying stock when the price is low and selling it when the price rises in hopes of making a quick profit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When stock market crashed many Americans were left with worthless stock</a:t>
            </a:r>
          </a:p>
        </p:txBody>
      </p:sp>
      <p:pic>
        <p:nvPicPr>
          <p:cNvPr id="121" name="Shape 121" descr="trading floor in 192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724400" y="1752600"/>
            <a:ext cx="3932237" cy="3581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400" b="0" i="0" u="none" strike="noStrike" cap="none">
                <a:solidFill>
                  <a:srgbClr val="F3F3F3"/>
                </a:solidFill>
                <a:latin typeface="Arial"/>
                <a:ea typeface="Arial"/>
                <a:cs typeface="Arial"/>
                <a:sym typeface="Arial"/>
              </a:rPr>
              <a:t>Causes of the Great Depression</a:t>
            </a:r>
          </a:p>
        </p:txBody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 </a:t>
            </a:r>
            <a:r>
              <a:rPr lang="en-US" sz="24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Buying on the margin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People were able to purchase stocks by paying as little as 10% of the stock’s value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They then borrowed the rest of the money from the bank or the stock broker in hopes of repaying when the stocks increased</a:t>
            </a:r>
          </a:p>
        </p:txBody>
      </p:sp>
      <p:pic>
        <p:nvPicPr>
          <p:cNvPr id="128" name="Shape 128" descr="EV115-01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419600" y="2209800"/>
            <a:ext cx="4572000" cy="304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Causes of the Great Depression</a:t>
            </a:r>
          </a:p>
        </p:txBody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33400" marR="0" lvl="0" indent="-533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AutoNum type="arabicPeriod" startAt="3"/>
            </a:pPr>
            <a:r>
              <a:rPr lang="en-US" sz="24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Overproduction</a:t>
            </a:r>
          </a:p>
          <a:p>
            <a:pPr marL="533400" marR="0" lvl="0" indent="-5334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-various industries kept up production even though there was not a demand from the market</a:t>
            </a:r>
          </a:p>
          <a:p>
            <a:pPr marL="533400" marR="0" lvl="0" indent="-5334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-Examples:  Automobiles, crops, construction</a:t>
            </a:r>
          </a:p>
          <a:p>
            <a:pPr marL="533400" marR="0" lvl="0" indent="-5334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*Supply exceeded demand which made prices fall</a:t>
            </a:r>
          </a:p>
        </p:txBody>
      </p:sp>
      <p:pic>
        <p:nvPicPr>
          <p:cNvPr id="135" name="Shape 135" descr="d113asse01000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495800" y="2290761"/>
            <a:ext cx="4495800" cy="294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Causes of Great Depression</a:t>
            </a:r>
          </a:p>
        </p:txBody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28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Uneven distribution of wealth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“The rich got richer and the poor got poorer.”</a:t>
            </a:r>
          </a:p>
        </p:txBody>
      </p:sp>
      <p:pic>
        <p:nvPicPr>
          <p:cNvPr id="142" name="Shape 142" descr="7DF06E15-F729-AF6A-83B143997D6B1F3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027612" y="1600200"/>
            <a:ext cx="3279775" cy="2185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Shape 143" descr="Galbansm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5029200" y="4002087"/>
            <a:ext cx="3276600" cy="2058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Causes of the Great Depression</a:t>
            </a:r>
          </a:p>
        </p:txBody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 </a:t>
            </a:r>
            <a:r>
              <a:rPr lang="en-US" sz="28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Consumer Debt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Americans were in debt due to installment buying in the 1920’s for household and farming goods</a:t>
            </a:r>
          </a:p>
        </p:txBody>
      </p:sp>
      <p:pic>
        <p:nvPicPr>
          <p:cNvPr id="150" name="Shape 150" descr="200px-Singer_sewing_machine_detail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753100" y="1487487"/>
            <a:ext cx="2324099" cy="198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Shape 151" descr="180px-BicyclePlymouth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2743200" y="4364037"/>
            <a:ext cx="1981199" cy="1804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Shape 152" descr="250px-Ad_Encyclopaedia-Britannica_05-19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57800" y="3962400"/>
            <a:ext cx="3174999" cy="200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Causes of the Great Depression</a:t>
            </a:r>
          </a:p>
        </p:txBody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 </a:t>
            </a:r>
            <a:r>
              <a:rPr lang="en-US" sz="28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International Debt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U.S. lent millions of dollars to the Allies in WWI and those countries were not able to repay loans</a:t>
            </a: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9" name="Shape 159" descr="235px-Trencheswwi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2438400"/>
            <a:ext cx="3908424" cy="3144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Causes of the Great Depression</a:t>
            </a:r>
          </a:p>
        </p:txBody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  </a:t>
            </a:r>
            <a:r>
              <a:rPr lang="en-US" sz="2800" b="0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Lack of government regulation of businesses and the stock market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0" i="0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pic>
        <p:nvPicPr>
          <p:cNvPr id="166" name="Shape 166" descr="trading floor in 192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181600" y="1458912"/>
            <a:ext cx="28956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Shape 167" descr="fisher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5222875" y="3938587"/>
            <a:ext cx="2889249" cy="2187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Causes of the Great Depression</a:t>
            </a:r>
          </a:p>
        </p:txBody>
      </p:sp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8.  </a:t>
            </a:r>
            <a:r>
              <a:rPr lang="en-US" sz="2800" b="0" i="0" strike="noStrike" cap="none">
                <a:latin typeface="Arial"/>
                <a:ea typeface="Arial"/>
                <a:cs typeface="Arial"/>
                <a:sym typeface="Arial"/>
              </a:rPr>
              <a:t>Stock Market Crash-October 29, 1929-Black Tuesday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spark that began the depression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 million shares of stock were traded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the end of 1929, stock price losses exceeded that of the cost of WWI</a:t>
            </a:r>
          </a:p>
        </p:txBody>
      </p:sp>
      <p:pic>
        <p:nvPicPr>
          <p:cNvPr id="174" name="Shape 174" descr="180px-Crowd_outside_nys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278437" y="1828800"/>
            <a:ext cx="2852737" cy="3962399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Shape 175"/>
          <p:cNvSpPr txBox="1"/>
          <p:nvPr/>
        </p:nvSpPr>
        <p:spPr>
          <a:xfrm>
            <a:off x="5181600" y="5791200"/>
            <a:ext cx="31241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Crowd outside of Wall Street on Black Tuesday</a:t>
            </a:r>
          </a:p>
        </p:txBody>
      </p:sp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Shape 180" descr="scan001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143000" y="0"/>
            <a:ext cx="7010400" cy="6848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Shape 185" descr="scan002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295400" y="0"/>
            <a:ext cx="669607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Effects of the Great Depression</a:t>
            </a:r>
          </a:p>
        </p:txBody>
      </p:sp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Effects on society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25% of the workforce were unemployed at its peak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Wages were as low as $.10 per hour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Blacks often first fired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Women who worked for less than men were often retained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Many sold produce on the street</a:t>
            </a:r>
          </a:p>
        </p:txBody>
      </p:sp>
      <p:pic>
        <p:nvPicPr>
          <p:cNvPr id="192" name="Shape 192" descr="apples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953000" y="4114800"/>
            <a:ext cx="3273425" cy="2185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Shape 193" descr="7DF071DE-B2CF-F3E0-63760DDD0AE40AE6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4876800" y="1447800"/>
            <a:ext cx="3281361" cy="2187574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Shape 194"/>
          <p:cNvSpPr txBox="1"/>
          <p:nvPr/>
        </p:nvSpPr>
        <p:spPr>
          <a:xfrm>
            <a:off x="609600" y="6324600"/>
            <a:ext cx="3657600" cy="2746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Effects of the Great Depression</a:t>
            </a:r>
          </a:p>
        </p:txBody>
      </p:sp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Effects on Cities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Cities tried to provide relief with Red Cross and Salvation Army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Breadlines were common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400" b="1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Hoovervilles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Poverty and crime spread throughout US</a:t>
            </a:r>
          </a:p>
        </p:txBody>
      </p:sp>
      <p:pic>
        <p:nvPicPr>
          <p:cNvPr id="201" name="Shape 201" descr="xmastre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419600" y="4419600"/>
            <a:ext cx="3275011" cy="2187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Shape 202" descr="salvation army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4600" y="2667000"/>
            <a:ext cx="2819400" cy="187959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Shape 203"/>
          <p:cNvSpPr txBox="1"/>
          <p:nvPr/>
        </p:nvSpPr>
        <p:spPr>
          <a:xfrm>
            <a:off x="4572000" y="6613525"/>
            <a:ext cx="2895600" cy="2444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Hooverville with Christmas Tree</a:t>
            </a:r>
          </a:p>
        </p:txBody>
      </p:sp>
      <p:sp>
        <p:nvSpPr>
          <p:cNvPr id="204" name="Shape 204"/>
          <p:cNvSpPr txBox="1"/>
          <p:nvPr/>
        </p:nvSpPr>
        <p:spPr>
          <a:xfrm>
            <a:off x="7696200" y="4572000"/>
            <a:ext cx="1447800" cy="2444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Salvation Army</a:t>
            </a:r>
          </a:p>
        </p:txBody>
      </p:sp>
      <p:pic>
        <p:nvPicPr>
          <p:cNvPr id="205" name="Shape 205" descr="jobbureau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4267200" y="1143000"/>
            <a:ext cx="2590800" cy="1795461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Shape 206"/>
          <p:cNvSpPr txBox="1"/>
          <p:nvPr/>
        </p:nvSpPr>
        <p:spPr>
          <a:xfrm>
            <a:off x="4267200" y="2895600"/>
            <a:ext cx="1981199" cy="2444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Job Bureau</a:t>
            </a:r>
          </a:p>
        </p:txBody>
      </p:sp>
      <p:sp>
        <p:nvSpPr>
          <p:cNvPr id="207" name="Shape 207"/>
          <p:cNvSpPr txBox="1"/>
          <p:nvPr/>
        </p:nvSpPr>
        <p:spPr>
          <a:xfrm>
            <a:off x="609600" y="6400800"/>
            <a:ext cx="2819400" cy="3667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Effects of the Great Depression</a:t>
            </a:r>
          </a:p>
        </p:txBody>
      </p:sp>
      <p:pic>
        <p:nvPicPr>
          <p:cNvPr id="213" name="Shape 213" descr="hoovervill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219200" y="1676400"/>
            <a:ext cx="6553200" cy="4876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Effects of Great Depression</a:t>
            </a:r>
          </a:p>
        </p:txBody>
      </p:sp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1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Effects upon farming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Farmers had more than they could sell-prices dropped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Farmers could not afford mortgages and many “lost the farm”</a:t>
            </a:r>
          </a:p>
        </p:txBody>
      </p:sp>
      <p:pic>
        <p:nvPicPr>
          <p:cNvPr id="220" name="Shape 220" descr="7DF05CBF-E4A6-2AE5-FCA34B6A69EE683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027612" y="1600200"/>
            <a:ext cx="3279775" cy="2185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Shape 221" descr="7DF06B56-C376-C2AA-2D330349F24FD86C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5026025" y="3938587"/>
            <a:ext cx="3281361" cy="2187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Shape 226" descr="7DF05B0A-EDF9-CBFA-616C1F6F80C8C3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4876799" cy="365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Shape 227" descr="7DF081DB-CD8D-1E44-C23995D0BFF2CEE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3606800"/>
            <a:ext cx="4876799" cy="3251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Shape 228" descr="7DF06059-987B-67A6-1C7D7985131CAC4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76800" y="0"/>
            <a:ext cx="4267199" cy="3581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Shape 229" descr="7DF07623-BE8C-CD61-3AD4A772AC36C59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76800" y="3505200"/>
            <a:ext cx="4267199" cy="3352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Effects of Great Depression</a:t>
            </a:r>
          </a:p>
        </p:txBody>
      </p:sp>
      <p:sp>
        <p:nvSpPr>
          <p:cNvPr id="235" name="Shape 2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Effects of families</a:t>
            </a:r>
          </a:p>
          <a:p>
            <a:pPr marL="742950" marR="0" lvl="1" indent="-28575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Families moved in together</a:t>
            </a:r>
          </a:p>
          <a:p>
            <a:pPr marL="742950" marR="0" lvl="1" indent="-28575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Divorce rates rose</a:t>
            </a:r>
          </a:p>
          <a:p>
            <a:pPr marL="742950" marR="0" lvl="1" indent="-28575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Women made their own bread, soap, clothes </a:t>
            </a:r>
          </a:p>
          <a:p>
            <a:pPr marL="742950" marR="0" lvl="1" indent="-28575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Families rented out rooms of their houses</a:t>
            </a:r>
          </a:p>
        </p:txBody>
      </p:sp>
      <p:pic>
        <p:nvPicPr>
          <p:cNvPr id="236" name="Shape 236" descr="christmas dinner in Iowa in 193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648200" y="2338386"/>
            <a:ext cx="4038599" cy="3049586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Shape 237"/>
          <p:cNvSpPr txBox="1"/>
          <p:nvPr/>
        </p:nvSpPr>
        <p:spPr>
          <a:xfrm>
            <a:off x="4419600" y="5410200"/>
            <a:ext cx="4572000" cy="3667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Christmas dinner in Iowa, 1935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Effects of Great Depression</a:t>
            </a:r>
          </a:p>
        </p:txBody>
      </p:sp>
      <p:pic>
        <p:nvPicPr>
          <p:cNvPr id="243" name="Shape 243" descr="7DF06AD9-92B3-66C1-20C68C284031F7D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1271587"/>
            <a:ext cx="7543800" cy="5029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Effects of Great Depression</a:t>
            </a:r>
          </a:p>
        </p:txBody>
      </p:sp>
      <p:pic>
        <p:nvPicPr>
          <p:cNvPr id="249" name="Shape 249" descr="7DF069B0-C0E0-714F-FDD88F1C4734901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1219200"/>
            <a:ext cx="7696199" cy="513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Effects of Great Depression</a:t>
            </a:r>
          </a:p>
        </p:txBody>
      </p:sp>
      <p:pic>
        <p:nvPicPr>
          <p:cNvPr id="255" name="Shape 255" descr="7DF06E15-F729-AF6A-83B143997D6B1F3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1447800"/>
            <a:ext cx="7696199" cy="513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Effects of Great Depression</a:t>
            </a:r>
          </a:p>
        </p:txBody>
      </p:sp>
      <p:pic>
        <p:nvPicPr>
          <p:cNvPr id="261" name="Shape 261" descr="7DF0624D-F82A-5BBA-E54DD96A79402FC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1271587"/>
            <a:ext cx="7619999" cy="50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Effects of Great Depression</a:t>
            </a:r>
          </a:p>
        </p:txBody>
      </p:sp>
      <p:pic>
        <p:nvPicPr>
          <p:cNvPr id="267" name="Shape 267" descr="bedroom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066800" y="1219200"/>
            <a:ext cx="7162799" cy="535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Effects of the Great Depression</a:t>
            </a:r>
          </a:p>
        </p:txBody>
      </p:sp>
      <p:pic>
        <p:nvPicPr>
          <p:cNvPr id="273" name="Shape 273" descr="squatterscamp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1219200"/>
            <a:ext cx="7772400" cy="5384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Effects of the Great Depression</a:t>
            </a:r>
          </a:p>
        </p:txBody>
      </p:sp>
      <p:pic>
        <p:nvPicPr>
          <p:cNvPr id="279" name="Shape 279" descr="hoboturtl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840036" y="1219200"/>
            <a:ext cx="3343274" cy="5486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Effects of the Great Depression</a:t>
            </a:r>
          </a:p>
        </p:txBody>
      </p:sp>
      <p:pic>
        <p:nvPicPr>
          <p:cNvPr id="285" name="Shape 285" descr="train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133600" y="1295400"/>
            <a:ext cx="5410200" cy="5321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Shape 290" descr="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84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Shape 295" descr="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62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Shape 300" descr="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6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Shape 305" descr="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0"/>
            <a:ext cx="7619999" cy="690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Shape 310" descr="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918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Shape 315" descr="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524000" y="0"/>
            <a:ext cx="572928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Shape 320" descr="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927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Shape 325" descr="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7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Shape 330" descr="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Shape 335" descr="1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84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Shape 340" descr="1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9262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Shape 34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Effects of the Great Depression</a:t>
            </a:r>
          </a:p>
        </p:txBody>
      </p:sp>
      <p:sp>
        <p:nvSpPr>
          <p:cNvPr id="346" name="Shape 34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Effects on the Economy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Gross National Product</a:t>
            </a: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fell from $103 billion in 1929 to $56 billion in 1933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GNP</a:t>
            </a: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is all of the goods and services produced in a year</a:t>
            </a:r>
          </a:p>
        </p:txBody>
      </p:sp>
      <p:pic>
        <p:nvPicPr>
          <p:cNvPr id="347" name="Shape 347" descr="Image4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495800" y="2209800"/>
            <a:ext cx="4495800" cy="327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485</Words>
  <Application>Microsoft Office PowerPoint</Application>
  <PresentationFormat>On-screen Show (4:3)</PresentationFormat>
  <Paragraphs>75</Paragraphs>
  <Slides>38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Roboto</vt:lpstr>
      <vt:lpstr>Roboto Slab</vt:lpstr>
      <vt:lpstr>marina</vt:lpstr>
      <vt:lpstr>Great Depression &amp; The New Deal 1929-1941</vt:lpstr>
      <vt:lpstr>Presidents during the Great Depression</vt:lpstr>
      <vt:lpstr>Causes of the Great Depression</vt:lpstr>
      <vt:lpstr>Causes of the Great Depression</vt:lpstr>
      <vt:lpstr>Causes of the Great Depression</vt:lpstr>
      <vt:lpstr>Causes of Great Depression</vt:lpstr>
      <vt:lpstr>Causes of the Great Depression</vt:lpstr>
      <vt:lpstr>Causes of the Great Depression</vt:lpstr>
      <vt:lpstr>Causes of the Great Depression</vt:lpstr>
      <vt:lpstr>Causes of the Great Depression</vt:lpstr>
      <vt:lpstr>PowerPoint Presentation</vt:lpstr>
      <vt:lpstr>PowerPoint Presentation</vt:lpstr>
      <vt:lpstr>Effects of the Great Depression</vt:lpstr>
      <vt:lpstr>Effects of the Great Depression</vt:lpstr>
      <vt:lpstr>Effects of the Great Depression</vt:lpstr>
      <vt:lpstr>Effects of Great Depression</vt:lpstr>
      <vt:lpstr>PowerPoint Presentation</vt:lpstr>
      <vt:lpstr>Effects of Great Depression</vt:lpstr>
      <vt:lpstr>Effects of Great Depression</vt:lpstr>
      <vt:lpstr>Effects of Great Depression</vt:lpstr>
      <vt:lpstr>Effects of Great Depression</vt:lpstr>
      <vt:lpstr>Effects of Great Depression</vt:lpstr>
      <vt:lpstr>Effects of Great Depression</vt:lpstr>
      <vt:lpstr>Effects of the Great Depression</vt:lpstr>
      <vt:lpstr>Effects of the Great Depression</vt:lpstr>
      <vt:lpstr>Effects of the Great Depression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Effects of the Great Depression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Great Depression &amp; The New Deal 1929-1941</dc:title>
  <dc:creator>Lelko, Garrett</dc:creator>
  <cp:lastModifiedBy>Lelko, Garrett</cp:lastModifiedBy>
  <cp:revision>1</cp:revision>
  <dcterms:modified xsi:type="dcterms:W3CDTF">2016-10-27T11:33:39Z</dcterms:modified>
</cp:coreProperties>
</file>