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3" r:id="rId8"/>
    <p:sldId id="264" r:id="rId9"/>
    <p:sldId id="268" r:id="rId10"/>
    <p:sldId id="269" r:id="rId11"/>
    <p:sldId id="270" r:id="rId1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013" autoAdjust="0"/>
    <p:restoredTop sz="94660"/>
  </p:normalViewPr>
  <p:slideViewPr>
    <p:cSldViewPr snapToGrid="0">
      <p:cViewPr varScale="1">
        <p:scale>
          <a:sx n="74" d="100"/>
          <a:sy n="74" d="100"/>
        </p:scale>
        <p:origin x="53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4242851"/>
            <a:ext cx="8968084" cy="275942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11716" y="4243845"/>
            <a:ext cx="3077108" cy="27694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0" y="2590078"/>
            <a:ext cx="8968085" cy="1660332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9111715" y="2590078"/>
            <a:ext cx="3077109" cy="166033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0322" y="2733709"/>
            <a:ext cx="8144134" cy="1373070"/>
          </a:xfrm>
        </p:spPr>
        <p:txBody>
          <a:bodyPr anchor="b">
            <a:noAutofit/>
          </a:bodyPr>
          <a:lstStyle>
            <a:lvl1pPr algn="r">
              <a:defRPr sz="5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0322" y="4394039"/>
            <a:ext cx="8144134" cy="1117687"/>
          </a:xfrm>
        </p:spPr>
        <p:txBody>
          <a:bodyPr>
            <a:normAutofit/>
          </a:bodyPr>
          <a:lstStyle>
            <a:lvl1pPr marL="0" indent="0" algn="r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ABE3C1-DBE1-495D-B57B-2849774B866A}" type="datetimeFigureOut">
              <a:rPr lang="en-US" dirty="0"/>
              <a:t>11/15/2016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255346" y="2750337"/>
            <a:ext cx="1171888" cy="1356442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4711616"/>
            <a:ext cx="9613859" cy="453051"/>
          </a:xfrm>
        </p:spPr>
        <p:txBody>
          <a:bodyPr anchor="b">
            <a:normAutofit/>
          </a:bodyPr>
          <a:lstStyle>
            <a:lvl1pPr>
              <a:defRPr sz="2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80322" y="609597"/>
            <a:ext cx="9613859" cy="3589575"/>
          </a:xfrm>
          <a:noFill/>
          <a:ln>
            <a:noFill/>
          </a:ln>
          <a:effectLst>
            <a:outerShdw blurRad="76200" dist="63500" dir="5040000" algn="tl" rotWithShape="0">
              <a:srgbClr val="000000">
                <a:alpha val="41000"/>
              </a:srgb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19" y="5169583"/>
            <a:ext cx="9613862" cy="622971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6C117F-5CCF-4837-BE5F-2B92066CAFAF}" type="datetimeFigureOut">
              <a:rPr lang="en-US" dirty="0"/>
              <a:t>11/15/2016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11309"/>
            <a:ext cx="1154151" cy="1090789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609597"/>
            <a:ext cx="9613858" cy="3592750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4711615"/>
            <a:ext cx="9613859" cy="1090789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EB90BD-B6CE-46B7-997F-7313B992CCDC}" type="datetimeFigureOut">
              <a:rPr lang="en-US" dirty="0"/>
              <a:t>11/15/2016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11615"/>
            <a:ext cx="1154151" cy="1090789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13" name="Picture 12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Rectangle 14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27856" y="609598"/>
            <a:ext cx="8718877" cy="3036061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402288" y="3653379"/>
            <a:ext cx="815657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4711615"/>
            <a:ext cx="9613859" cy="1090789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B9D11F-B188-461D-B23F-39381795C052}" type="datetimeFigureOut">
              <a:rPr lang="en-US" dirty="0"/>
              <a:t>11/15/2016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09925"/>
            <a:ext cx="1154151" cy="1090789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16" name="TextBox 15"/>
          <p:cNvSpPr txBox="1"/>
          <p:nvPr/>
        </p:nvSpPr>
        <p:spPr>
          <a:xfrm>
            <a:off x="583572" y="74811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72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9662809" y="30335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72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10" name="Picture 9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2" name="Rectangle 11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19" y="4711615"/>
            <a:ext cx="9613862" cy="58853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0" y="5300149"/>
            <a:ext cx="9613862" cy="502255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E6D8D9-55A2-4063-B0F3-121F44549695}" type="datetimeFigureOut">
              <a:rPr lang="en-US" dirty="0"/>
              <a:t>11/15/2016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09925"/>
            <a:ext cx="1154151" cy="1090789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4" name="Picture 13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6" name="Rectangle 15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" name="Rectangle 16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669222" y="753228"/>
            <a:ext cx="9624960" cy="1080938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60946" y="2336873"/>
            <a:ext cx="3070034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0322" y="3022673"/>
            <a:ext cx="3049702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56025" y="2336873"/>
            <a:ext cx="306324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3945470" y="3022673"/>
            <a:ext cx="3063240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224156" y="2336873"/>
            <a:ext cx="30700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224156" y="3022673"/>
            <a:ext cx="3070025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B24536-994D-4021-A283-9F449C0DB509}" type="datetimeFigureOut">
              <a:rPr lang="en-US" dirty="0"/>
              <a:t>11/15/2016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6" name="Picture 15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7" name="Rectangle 16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" name="Rectangle 17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680322" y="753228"/>
            <a:ext cx="9613860" cy="1080938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80318" y="4297503"/>
            <a:ext cx="304970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0318" y="2336873"/>
            <a:ext cx="3049705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80318" y="4873765"/>
            <a:ext cx="3049705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45471" y="4297503"/>
            <a:ext cx="306324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945470" y="2336873"/>
            <a:ext cx="3063240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3944117" y="4873764"/>
            <a:ext cx="3067297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230678" y="4297503"/>
            <a:ext cx="306350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230677" y="2336873"/>
            <a:ext cx="3063505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230553" y="4873762"/>
            <a:ext cx="3067563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BBBB78-C96F-47B7-AB17-D852CA960AC9}" type="datetimeFigureOut">
              <a:rPr lang="en-US" dirty="0"/>
              <a:t>11/15/2016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r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A3F48C-C7C6-4055-9F49-3777875E72AE}" type="datetimeFigureOut">
              <a:rPr lang="en-US" dirty="0"/>
              <a:t>11/15/2016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 rot="5400000">
            <a:off x="8116207" y="1869395"/>
            <a:ext cx="5106988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 rot="5400000">
            <a:off x="9868202" y="5372403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129231" y="609597"/>
            <a:ext cx="1073802" cy="435376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0322" y="609597"/>
            <a:ext cx="8870004" cy="5326589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807126" y="5936187"/>
            <a:ext cx="2743200" cy="365125"/>
          </a:xfrm>
        </p:spPr>
        <p:txBody>
          <a:bodyPr/>
          <a:lstStyle/>
          <a:p>
            <a:fld id="{6178E61D-D431-422C-9764-11DAFE33AB63}" type="datetimeFigureOut">
              <a:rPr lang="en-US" dirty="0"/>
              <a:t>11/15/2016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0321" y="5936188"/>
            <a:ext cx="6126805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097550" y="5398633"/>
            <a:ext cx="1154151" cy="1090789"/>
          </a:xfrm>
        </p:spPr>
        <p:txBody>
          <a:bodyPr anchor="t"/>
          <a:lstStyle>
            <a:lvl1pPr algn="ctr">
              <a:defRPr/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6" name="Picture 15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7" name="Rectangle 16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" name="Rectangle 17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DE42F4-6EEF-4EF7-8ED4-2208F0F89A08}" type="datetimeFigureOut">
              <a:rPr lang="en-US" dirty="0"/>
              <a:t>11/15/2016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4086907"/>
            <a:ext cx="10437812" cy="321164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4" y="4087901"/>
            <a:ext cx="1602997" cy="14427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-2" y="2726267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0585825" y="2726267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2869895"/>
            <a:ext cx="9613860" cy="1090788"/>
          </a:xfrm>
        </p:spPr>
        <p:txBody>
          <a:bodyPr anchor="ctr">
            <a:normAutofit/>
          </a:bodyPr>
          <a:lstStyle>
            <a:lvl1pPr algn="r"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0322" y="4232171"/>
            <a:ext cx="9613860" cy="1704017"/>
          </a:xfrm>
        </p:spPr>
        <p:txBody>
          <a:bodyPr>
            <a:normAutofit/>
          </a:bodyPr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578ACC-22D6-47C1-A373-4FD133E34F3C}" type="datetimeFigureOut">
              <a:rPr lang="en-US" dirty="0"/>
              <a:t>11/15/2016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729455" y="2869895"/>
            <a:ext cx="1154151" cy="1090789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0320" y="2336873"/>
            <a:ext cx="4698358" cy="3599316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594123" y="2336873"/>
            <a:ext cx="4700058" cy="3599316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5A6C69-6797-4E8A-BF37-F2C3751466E9}" type="datetimeFigureOut">
              <a:rPr lang="en-US" dirty="0"/>
              <a:t>11/15/2016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1" name="Picture 10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2" name="Rectangle 11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3" name="Rectangle 12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19" y="753229"/>
            <a:ext cx="9613863" cy="108093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06350" y="2336873"/>
            <a:ext cx="4472327" cy="69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0322" y="3030008"/>
            <a:ext cx="4698355" cy="2906179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820154" y="2336873"/>
            <a:ext cx="4474028" cy="69207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594123" y="3030008"/>
            <a:ext cx="4700059" cy="2906179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2014A1-A632-4878-A0D3-F52BA7563730}" type="datetimeFigureOut">
              <a:rPr lang="en-US" dirty="0"/>
              <a:t>11/15/2016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7" name="Picture 6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99F462-093F-4566-844B-4C71F2739DA5}" type="datetimeFigureOut">
              <a:rPr lang="en-US" dirty="0"/>
              <a:t>11/15/2016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HD-ShadowShor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24A7AC-904D-4781-85BA-7D10C17ED021}" type="datetimeFigureOut">
              <a:rPr lang="en-US" dirty="0"/>
              <a:t>11/15/2016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1" y="753227"/>
            <a:ext cx="9613859" cy="1080940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85846" y="2336873"/>
            <a:ext cx="5608336" cy="359931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2336872"/>
            <a:ext cx="3790078" cy="3599317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31444B-B92B-4E27-8C94-BB93EAF5CB18}" type="datetimeFigureOut">
              <a:rPr lang="en-US" dirty="0"/>
              <a:t>11/15/2016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3" y="753228"/>
            <a:ext cx="9613857" cy="1080938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868333" y="2336874"/>
            <a:ext cx="5425849" cy="3599312"/>
          </a:xfrm>
          <a:noFill/>
          <a:ln>
            <a:noFill/>
          </a:ln>
          <a:effectLst>
            <a:outerShdw blurRad="76200" dist="63500" dir="5040000" algn="tl" rotWithShape="0">
              <a:srgbClr val="000000">
                <a:alpha val="41000"/>
              </a:srgb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3" y="2336873"/>
            <a:ext cx="3876256" cy="3599315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3EFA5E-FA76-400D-B3DC-F0BA90E6D107}" type="datetimeFigureOut">
              <a:rPr lang="en-US" dirty="0"/>
              <a:t>11/15/2016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ashOverlay-FullResolve.png"/>
          <p:cNvPicPr>
            <a:picLocks noChangeAspect="1"/>
          </p:cNvPicPr>
          <p:nvPr/>
        </p:nvPicPr>
        <p:blipFill>
          <a:blip r:embed="rId19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0321" y="753228"/>
            <a:ext cx="9613861" cy="108093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0321" y="2336873"/>
            <a:ext cx="9613861" cy="359931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0981" y="5936187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D6E9DEC-419B-4CC5-A080-3B06BD5A8291}" type="datetimeFigureOut">
              <a:rPr lang="en-US" dirty="0"/>
              <a:t>11/15/2016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0321" y="5936188"/>
            <a:ext cx="687066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729455" y="753227"/>
            <a:ext cx="1154151" cy="109078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3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Protestant Reformation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4676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9489" y="94860"/>
            <a:ext cx="9613861" cy="1080938"/>
          </a:xfrm>
        </p:spPr>
        <p:txBody>
          <a:bodyPr/>
          <a:lstStyle/>
          <a:p>
            <a:r>
              <a:rPr lang="en-US" dirty="0" smtClean="0"/>
              <a:t>Ignatius of Loyola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19456" y="1175798"/>
            <a:ext cx="11631168" cy="5420074"/>
          </a:xfrm>
        </p:spPr>
        <p:txBody>
          <a:bodyPr/>
          <a:lstStyle/>
          <a:p>
            <a:r>
              <a:rPr lang="en-US" dirty="0" smtClean="0"/>
              <a:t>Injured in a war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US" dirty="0" smtClean="0"/>
              <a:t>Thought about his past sins and about the life of Jesus (Cleansed his soul)</a:t>
            </a:r>
          </a:p>
          <a:p>
            <a:r>
              <a:rPr lang="en-US" i="1" dirty="0" smtClean="0"/>
              <a:t>Wrote “Spiritual Expectations”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US" dirty="0" smtClean="0"/>
              <a:t>Day by day plan of meditation, prayer, and study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US" dirty="0" smtClean="0"/>
              <a:t>Followers were called </a:t>
            </a:r>
            <a:r>
              <a:rPr lang="en-US" u="sng" dirty="0" smtClean="0"/>
              <a:t>Jesuits</a:t>
            </a:r>
            <a:endParaRPr lang="en-US" dirty="0" smtClean="0"/>
          </a:p>
          <a:p>
            <a:pPr marL="914400" lvl="1" indent="-457200">
              <a:buFont typeface="+mj-lt"/>
              <a:buAutoNum type="arabicPeriod"/>
            </a:pPr>
            <a:r>
              <a:rPr lang="en-US" dirty="0" smtClean="0"/>
              <a:t>Focused on three activities:</a:t>
            </a:r>
          </a:p>
          <a:p>
            <a:pPr marL="1371600" lvl="2" indent="-457200">
              <a:buFont typeface="+mj-lt"/>
              <a:buAutoNum type="alphaLcParenR"/>
            </a:pPr>
            <a:r>
              <a:rPr lang="en-US" dirty="0" smtClean="0"/>
              <a:t>Founded schools throughout Europe</a:t>
            </a:r>
          </a:p>
          <a:p>
            <a:pPr marL="1371600" lvl="2" indent="-457200">
              <a:buFont typeface="+mj-lt"/>
              <a:buAutoNum type="alphaLcParenR"/>
            </a:pPr>
            <a:r>
              <a:rPr lang="en-US" dirty="0" smtClean="0"/>
              <a:t>Convert non-Christians to Catholicism</a:t>
            </a:r>
          </a:p>
          <a:p>
            <a:pPr marL="1371600" lvl="2" indent="-457200">
              <a:buFont typeface="+mj-lt"/>
              <a:buAutoNum type="alphaLcParenR"/>
            </a:pPr>
            <a:r>
              <a:rPr lang="en-US" dirty="0" smtClean="0"/>
              <a:t>Stop spread of Protestantism</a:t>
            </a:r>
            <a:endParaRPr lang="en-US" dirty="0"/>
          </a:p>
        </p:txBody>
      </p:sp>
      <p:pic>
        <p:nvPicPr>
          <p:cNvPr id="8194" name="Picture 2" descr="http://ignatiansolidarity.net/wp-content/uploads/2011/08/Ignatius-Loyol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29911" y="4094988"/>
            <a:ext cx="3048000" cy="2628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6" name="Picture 4" descr="http://72.67.130.213/sbs/portals/0/Images/general_images/Schoolwide_Learning_Expectations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90103" y="1999488"/>
            <a:ext cx="3660521" cy="4724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5773414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6065" y="94860"/>
            <a:ext cx="9613861" cy="1080938"/>
          </a:xfrm>
        </p:spPr>
        <p:txBody>
          <a:bodyPr/>
          <a:lstStyle/>
          <a:p>
            <a:r>
              <a:rPr lang="en-US" dirty="0" smtClean="0"/>
              <a:t>Reforming Popes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6555" y="1140873"/>
            <a:ext cx="11670175" cy="5444458"/>
          </a:xfrm>
        </p:spPr>
        <p:txBody>
          <a:bodyPr/>
          <a:lstStyle/>
          <a:p>
            <a:r>
              <a:rPr lang="en-US" dirty="0" smtClean="0"/>
              <a:t>Two popes take lead in reforming the Church:  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US" dirty="0" smtClean="0"/>
              <a:t>Paul III:  takes Three steps in doing so</a:t>
            </a:r>
          </a:p>
          <a:p>
            <a:pPr marL="1371600" lvl="2" indent="-457200">
              <a:buFont typeface="+mj-lt"/>
              <a:buAutoNum type="alphaLcParenR"/>
            </a:pPr>
            <a:r>
              <a:rPr lang="en-US" dirty="0" smtClean="0"/>
              <a:t>Directs council of cardinals to investigate indulgences and other abuses</a:t>
            </a:r>
          </a:p>
          <a:p>
            <a:pPr marL="1371600" lvl="2" indent="-457200">
              <a:buFont typeface="+mj-lt"/>
              <a:buAutoNum type="alphaLcParenR"/>
            </a:pPr>
            <a:r>
              <a:rPr lang="en-US" dirty="0" smtClean="0"/>
              <a:t>Approved the Jesuit order</a:t>
            </a:r>
          </a:p>
          <a:p>
            <a:pPr marL="1371600" lvl="2" indent="-457200">
              <a:buFont typeface="+mj-lt"/>
              <a:buAutoNum type="alphaLcParenR"/>
            </a:pPr>
            <a:r>
              <a:rPr lang="en-US" dirty="0" smtClean="0"/>
              <a:t>Inquisition to seek out heresy</a:t>
            </a:r>
          </a:p>
          <a:p>
            <a:pPr marL="1371600" lvl="2" indent="-457200">
              <a:buFont typeface="+mj-lt"/>
              <a:buAutoNum type="alphaLcParenR"/>
            </a:pPr>
            <a:r>
              <a:rPr lang="en-US" u="sng" dirty="0" smtClean="0"/>
              <a:t>Council of Trent:</a:t>
            </a:r>
            <a:r>
              <a:rPr lang="en-US" dirty="0" smtClean="0"/>
              <a:t>  bishop and cardinals agreed on</a:t>
            </a:r>
          </a:p>
          <a:p>
            <a:pPr marL="1828800" lvl="3" indent="-457200">
              <a:buFont typeface="+mj-lt"/>
              <a:buAutoNum type="romanLcPeriod"/>
            </a:pPr>
            <a:r>
              <a:rPr lang="en-US" dirty="0" smtClean="0"/>
              <a:t>Church interpretation of Bible was final</a:t>
            </a:r>
          </a:p>
          <a:p>
            <a:pPr marL="1828800" lvl="3" indent="-457200">
              <a:buFont typeface="+mj-lt"/>
              <a:buAutoNum type="romanLcPeriod"/>
            </a:pPr>
            <a:r>
              <a:rPr lang="en-US" dirty="0" smtClean="0"/>
              <a:t>Faith and good works for salvation</a:t>
            </a:r>
          </a:p>
          <a:p>
            <a:pPr marL="1828800" lvl="3" indent="-457200">
              <a:buFont typeface="+mj-lt"/>
              <a:buAutoNum type="romanLcPeriod"/>
            </a:pPr>
            <a:r>
              <a:rPr lang="en-US" dirty="0" smtClean="0"/>
              <a:t>Bible and Church religion were equal for Christian life</a:t>
            </a:r>
          </a:p>
          <a:p>
            <a:pPr marL="1828800" lvl="3" indent="-457200">
              <a:buFont typeface="+mj-lt"/>
              <a:buAutoNum type="romanLcPeriod"/>
            </a:pPr>
            <a:r>
              <a:rPr lang="en-US" dirty="0" smtClean="0"/>
              <a:t>Selling of indulgences were banned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US" dirty="0" smtClean="0"/>
              <a:t>Paul IV:  carried out council’s decrees</a:t>
            </a:r>
          </a:p>
          <a:p>
            <a:pPr marL="1371600" lvl="2" indent="-457200">
              <a:buFont typeface="+mj-lt"/>
              <a:buAutoNum type="alphaLcParenR"/>
            </a:pPr>
            <a:r>
              <a:rPr lang="en-US" u="sng" dirty="0" smtClean="0"/>
              <a:t>Index of Forbidden Books:</a:t>
            </a:r>
            <a:r>
              <a:rPr lang="en-US" dirty="0" smtClean="0"/>
              <a:t>  </a:t>
            </a:r>
          </a:p>
          <a:p>
            <a:pPr marL="1828800" lvl="3" indent="-457200">
              <a:buFont typeface="+mj-lt"/>
              <a:buAutoNum type="romanLcPeriod"/>
            </a:pPr>
            <a:r>
              <a:rPr lang="en-US" dirty="0" smtClean="0"/>
              <a:t>Books forbidden b/c of danger to Catholic faith</a:t>
            </a:r>
          </a:p>
          <a:p>
            <a:pPr marL="1828800" lvl="3" indent="-457200">
              <a:buFont typeface="+mj-lt"/>
              <a:buAutoNum type="romanLcPeriod"/>
            </a:pPr>
            <a:r>
              <a:rPr lang="en-US" dirty="0" smtClean="0"/>
              <a:t>Burned books in bonfires</a:t>
            </a:r>
            <a:endParaRPr lang="en-US" dirty="0"/>
          </a:p>
          <a:p>
            <a:pPr marL="1371600" lvl="2" indent="-457200">
              <a:buFont typeface="+mj-lt"/>
              <a:buAutoNum type="alphaLcParenR"/>
            </a:pPr>
            <a:endParaRPr lang="en-US" u="sng" dirty="0" smtClean="0"/>
          </a:p>
          <a:p>
            <a:pPr marL="1828800" lvl="3" indent="-457200">
              <a:buFont typeface="+mj-lt"/>
              <a:buAutoNum type="romanLcPeriod"/>
            </a:pPr>
            <a:endParaRPr lang="en-US" u="sng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41857" y="2256736"/>
            <a:ext cx="4486847" cy="2315264"/>
          </a:xfrm>
          <a:prstGeom prst="rect">
            <a:avLst/>
          </a:prstGeom>
        </p:spPr>
      </p:pic>
      <p:pic>
        <p:nvPicPr>
          <p:cNvPr id="9220" name="Picture 4" descr="https://encrypted-tbn1.gstatic.com/images?q=tbn:ANd9GcRmUx3sC3mdoF75oDI_jWrzJgpQvl7u1Sufor_pQNvR0Rr8WAWYZAvs9zyD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1857" y="4596383"/>
            <a:ext cx="4486847" cy="19889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4939412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5793" y="168012"/>
            <a:ext cx="9613861" cy="1080938"/>
          </a:xfrm>
        </p:spPr>
        <p:txBody>
          <a:bodyPr/>
          <a:lstStyle/>
          <a:p>
            <a:r>
              <a:rPr lang="en-US" dirty="0" smtClean="0"/>
              <a:t>Causes of the Reformation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5793" y="1085088"/>
            <a:ext cx="11170303" cy="5632704"/>
          </a:xfrm>
        </p:spPr>
        <p:txBody>
          <a:bodyPr/>
          <a:lstStyle/>
          <a:p>
            <a:pPr marL="457200" indent="-457200">
              <a:buFont typeface="+mj-lt"/>
              <a:buAutoNum type="arabicPeriod"/>
            </a:pPr>
            <a:r>
              <a:rPr lang="en-US" dirty="0" smtClean="0"/>
              <a:t>Social:</a:t>
            </a:r>
          </a:p>
          <a:p>
            <a:pPr marL="914400" lvl="1" indent="-457200">
              <a:buFont typeface="+mj-lt"/>
              <a:buAutoNum type="alphaLcParenR"/>
            </a:pPr>
            <a:r>
              <a:rPr lang="en-US" dirty="0" smtClean="0"/>
              <a:t>Renaissance:  Values of humanism and secularism (People question the church)</a:t>
            </a:r>
          </a:p>
          <a:p>
            <a:pPr marL="914400" lvl="1" indent="-457200">
              <a:buFont typeface="+mj-lt"/>
              <a:buAutoNum type="alphaLcParenR"/>
            </a:pPr>
            <a:r>
              <a:rPr lang="en-US" dirty="0" smtClean="0"/>
              <a:t>Printing Press:  Spread ideas critical of Church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 smtClean="0"/>
              <a:t>Political:</a:t>
            </a:r>
          </a:p>
          <a:p>
            <a:pPr marL="914400" lvl="1" indent="-457200">
              <a:buFont typeface="+mj-lt"/>
              <a:buAutoNum type="alphaLcParenR"/>
            </a:pPr>
            <a:r>
              <a:rPr lang="en-US" dirty="0" smtClean="0"/>
              <a:t>Monarchs challenged </a:t>
            </a:r>
            <a:r>
              <a:rPr lang="en-US" dirty="0" smtClean="0"/>
              <a:t>Church power\authority </a:t>
            </a:r>
            <a:endParaRPr lang="en-US" dirty="0" smtClean="0"/>
          </a:p>
          <a:p>
            <a:pPr marL="914400" lvl="1" indent="-457200">
              <a:buFont typeface="+mj-lt"/>
              <a:buAutoNum type="alphaLcParenR"/>
            </a:pPr>
            <a:r>
              <a:rPr lang="en-US" dirty="0" smtClean="0"/>
              <a:t>Pope a foreign leader </a:t>
            </a:r>
            <a:endParaRPr lang="en-US" dirty="0" smtClean="0"/>
          </a:p>
          <a:p>
            <a:pPr marL="457200" indent="-457200">
              <a:buFont typeface="+mj-lt"/>
              <a:buAutoNum type="arabicPeriod"/>
            </a:pPr>
            <a:r>
              <a:rPr lang="en-US" dirty="0" smtClean="0"/>
              <a:t>Economic:</a:t>
            </a:r>
          </a:p>
          <a:p>
            <a:pPr marL="457200" lvl="1" indent="0">
              <a:buNone/>
            </a:pPr>
            <a:r>
              <a:rPr lang="en-US" dirty="0" smtClean="0"/>
              <a:t>a) </a:t>
            </a:r>
            <a:r>
              <a:rPr lang="en-US" dirty="0" smtClean="0"/>
              <a:t> </a:t>
            </a:r>
            <a:r>
              <a:rPr lang="en-US" dirty="0" smtClean="0"/>
              <a:t>kings jealous of Church wealth</a:t>
            </a:r>
          </a:p>
          <a:p>
            <a:pPr marL="457200" lvl="1" indent="0">
              <a:buNone/>
            </a:pPr>
            <a:r>
              <a:rPr lang="en-US" dirty="0" smtClean="0"/>
              <a:t>b) sick </a:t>
            </a:r>
            <a:r>
              <a:rPr lang="en-US" dirty="0" smtClean="0"/>
              <a:t>of paying taxes to Church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 smtClean="0"/>
              <a:t>Religious:</a:t>
            </a:r>
          </a:p>
          <a:p>
            <a:pPr marL="914400" lvl="1" indent="-457200">
              <a:buFont typeface="+mj-lt"/>
              <a:buAutoNum type="alphaLcParenR"/>
            </a:pPr>
            <a:r>
              <a:rPr lang="en-US" dirty="0" smtClean="0"/>
              <a:t>Church </a:t>
            </a:r>
            <a:r>
              <a:rPr lang="en-US" dirty="0" smtClean="0"/>
              <a:t>worldly </a:t>
            </a:r>
            <a:r>
              <a:rPr lang="en-US" dirty="0" smtClean="0"/>
              <a:t>and </a:t>
            </a:r>
            <a:r>
              <a:rPr lang="en-US" dirty="0" smtClean="0"/>
              <a:t>corruption not spiritual</a:t>
            </a:r>
            <a:endParaRPr lang="en-US" dirty="0"/>
          </a:p>
          <a:p>
            <a:pPr marL="914400" lvl="1" indent="-457200">
              <a:buFont typeface="+mj-lt"/>
              <a:buAutoNum type="alphaLcParenR"/>
            </a:pPr>
            <a:r>
              <a:rPr lang="en-US" dirty="0" smtClean="0"/>
              <a:t>Scarcely </a:t>
            </a:r>
            <a:r>
              <a:rPr lang="en-US" dirty="0" smtClean="0"/>
              <a:t>read, marriage, drank, gambling)</a:t>
            </a:r>
          </a:p>
          <a:p>
            <a:pPr marL="914400" lvl="1" indent="-457200">
              <a:buFont typeface="+mj-lt"/>
              <a:buAutoNum type="alphaLcParenR"/>
            </a:pPr>
            <a:r>
              <a:rPr lang="en-US" dirty="0" smtClean="0"/>
              <a:t>indulgences</a:t>
            </a:r>
            <a:endParaRPr lang="en-US" dirty="0" smtClean="0"/>
          </a:p>
          <a:p>
            <a:r>
              <a:rPr lang="en-US" dirty="0" smtClean="0"/>
              <a:t>People expected more from the Church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52448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873" y="289932"/>
            <a:ext cx="9613861" cy="1080938"/>
          </a:xfrm>
        </p:spPr>
        <p:txBody>
          <a:bodyPr/>
          <a:lstStyle/>
          <a:p>
            <a:r>
              <a:rPr lang="en-US" dirty="0" smtClean="0"/>
              <a:t>Martin Luther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3873" y="1370870"/>
            <a:ext cx="11645791" cy="5200618"/>
          </a:xfrm>
        </p:spPr>
        <p:txBody>
          <a:bodyPr/>
          <a:lstStyle/>
          <a:p>
            <a:r>
              <a:rPr lang="en-US" dirty="0" smtClean="0"/>
              <a:t>Monk and </a:t>
            </a:r>
            <a:r>
              <a:rPr lang="en-US" dirty="0" smtClean="0"/>
              <a:t>teacher</a:t>
            </a:r>
            <a:endParaRPr lang="en-US" dirty="0" smtClean="0"/>
          </a:p>
          <a:p>
            <a:pPr marL="457200" indent="-457200">
              <a:buFont typeface="+mj-lt"/>
              <a:buAutoNum type="arabicPeriod"/>
            </a:pPr>
            <a:r>
              <a:rPr lang="en-US" dirty="0" smtClean="0"/>
              <a:t>Against the selling of indulgences</a:t>
            </a:r>
            <a:endParaRPr lang="en-US" dirty="0" smtClean="0"/>
          </a:p>
          <a:p>
            <a:pPr marL="457200" indent="-457200">
              <a:buFont typeface="+mj-lt"/>
              <a:buAutoNum type="arabicPeriod"/>
            </a:pPr>
            <a:r>
              <a:rPr lang="en-US" dirty="0" smtClean="0"/>
              <a:t>95 Theses:  formal statements attacking </a:t>
            </a:r>
          </a:p>
          <a:p>
            <a:pPr marL="0" indent="0">
              <a:buNone/>
            </a:pPr>
            <a:r>
              <a:rPr lang="en-US" dirty="0" smtClean="0"/>
              <a:t>“pardon merchants”</a:t>
            </a:r>
          </a:p>
          <a:p>
            <a:pPr marL="914400" lvl="1" indent="-457200">
              <a:buFont typeface="+mj-lt"/>
              <a:buAutoNum type="alphaLcParenR"/>
            </a:pPr>
            <a:r>
              <a:rPr lang="en-US" dirty="0" smtClean="0"/>
              <a:t>Post </a:t>
            </a:r>
            <a:r>
              <a:rPr lang="en-US" dirty="0" smtClean="0"/>
              <a:t>on the church door</a:t>
            </a:r>
            <a:endParaRPr lang="en-US" dirty="0" smtClean="0"/>
          </a:p>
          <a:p>
            <a:pPr marL="914400" lvl="1" indent="-457200">
              <a:buFont typeface="+mj-lt"/>
              <a:buAutoNum type="alphaLcParenR"/>
            </a:pPr>
            <a:r>
              <a:rPr lang="en-US" dirty="0" smtClean="0"/>
              <a:t>Copied and printed</a:t>
            </a:r>
          </a:p>
          <a:p>
            <a:pPr marL="914400" lvl="1" indent="-457200">
              <a:buFont typeface="+mj-lt"/>
              <a:buAutoNum type="alphaLcParenR"/>
            </a:pPr>
            <a:r>
              <a:rPr lang="en-US" dirty="0" smtClean="0"/>
              <a:t>Known all over Germany</a:t>
            </a:r>
          </a:p>
          <a:p>
            <a:pPr marL="914400" lvl="1" indent="-457200">
              <a:buFont typeface="+mj-lt"/>
              <a:buAutoNum type="alphaLcParenR"/>
            </a:pPr>
            <a:r>
              <a:rPr lang="en-US" u="sng" dirty="0" smtClean="0"/>
              <a:t>Beginning of Reformation:</a:t>
            </a:r>
            <a:r>
              <a:rPr lang="en-US" dirty="0" smtClean="0"/>
              <a:t>  religious reform</a:t>
            </a:r>
            <a:endParaRPr lang="en-US" u="sng" dirty="0" smtClean="0"/>
          </a:p>
          <a:p>
            <a:pPr marL="914400" lvl="1" indent="-457200">
              <a:buFont typeface="+mj-lt"/>
              <a:buAutoNum type="alphaLcParenR"/>
            </a:pPr>
            <a:endParaRPr lang="en-US" dirty="0" smtClean="0"/>
          </a:p>
          <a:p>
            <a:pPr marL="914400" lvl="1" indent="-457200">
              <a:buFont typeface="+mj-lt"/>
              <a:buAutoNum type="alphaLcParenR"/>
            </a:pPr>
            <a:endParaRPr lang="en-US" dirty="0"/>
          </a:p>
        </p:txBody>
      </p:sp>
      <p:pic>
        <p:nvPicPr>
          <p:cNvPr id="2050" name="Picture 2" descr="http://3.bp.blogspot.com/-F_wfzrq3a0M/UJFWqoSskOI/AAAAAAAACP4/cnahYvx-d1w/s1600/luther_wittenberg_151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02073" y="621792"/>
            <a:ext cx="4200955" cy="62362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421489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9217" y="119244"/>
            <a:ext cx="9613861" cy="636660"/>
          </a:xfrm>
        </p:spPr>
        <p:txBody>
          <a:bodyPr/>
          <a:lstStyle/>
          <a:p>
            <a:r>
              <a:rPr lang="en-US" dirty="0" smtClean="0"/>
              <a:t>Luther’s Teachings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9217" y="755904"/>
            <a:ext cx="11304415" cy="5803392"/>
          </a:xfrm>
        </p:spPr>
        <p:txBody>
          <a:bodyPr>
            <a:normAutofit/>
          </a:bodyPr>
          <a:lstStyle/>
          <a:p>
            <a:r>
              <a:rPr lang="en-US" dirty="0" smtClean="0"/>
              <a:t>Three main ideas: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US" dirty="0" smtClean="0"/>
              <a:t>Salvation=faith in God’s </a:t>
            </a:r>
            <a:r>
              <a:rPr lang="en-US" dirty="0" smtClean="0"/>
              <a:t>forgiveness</a:t>
            </a:r>
            <a:endParaRPr lang="en-US" dirty="0" smtClean="0"/>
          </a:p>
          <a:p>
            <a:pPr marL="914400" lvl="1" indent="-457200">
              <a:buFont typeface="+mj-lt"/>
              <a:buAutoNum type="arabicPeriod"/>
            </a:pPr>
            <a:r>
              <a:rPr lang="en-US" dirty="0" smtClean="0"/>
              <a:t>Bible the authority</a:t>
            </a:r>
            <a:endParaRPr lang="en-US" dirty="0" smtClean="0"/>
          </a:p>
          <a:p>
            <a:pPr marL="1371600" lvl="2" indent="-457200">
              <a:buFont typeface="+mj-lt"/>
              <a:buAutoNum type="alphaLcParenR"/>
            </a:pPr>
            <a:r>
              <a:rPr lang="en-US" dirty="0" smtClean="0"/>
              <a:t>Pope and Church=false </a:t>
            </a:r>
            <a:r>
              <a:rPr lang="en-US" dirty="0" smtClean="0"/>
              <a:t>authorities</a:t>
            </a:r>
            <a:endParaRPr lang="en-US" dirty="0" smtClean="0"/>
          </a:p>
          <a:p>
            <a:pPr marL="1371600" lvl="2" indent="-457200">
              <a:buFont typeface="+mj-lt"/>
              <a:buAutoNum type="alphaLcParenR"/>
            </a:pPr>
            <a:r>
              <a:rPr lang="en-US" dirty="0" smtClean="0"/>
              <a:t>No need for priests to interpret </a:t>
            </a:r>
            <a:r>
              <a:rPr lang="en-US" dirty="0" smtClean="0"/>
              <a:t>Bible</a:t>
            </a:r>
            <a:endParaRPr lang="en-US" dirty="0" smtClean="0"/>
          </a:p>
          <a:p>
            <a:r>
              <a:rPr lang="en-US" dirty="0" smtClean="0"/>
              <a:t>Emperor’s Opposition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US" dirty="0" smtClean="0"/>
              <a:t>Luther </a:t>
            </a:r>
            <a:r>
              <a:rPr lang="en-US" dirty="0" smtClean="0"/>
              <a:t>put on trial </a:t>
            </a:r>
            <a:r>
              <a:rPr lang="en-US" dirty="0" smtClean="0"/>
              <a:t>due to Pope Leo X</a:t>
            </a:r>
            <a:endParaRPr lang="en-US" dirty="0" smtClean="0"/>
          </a:p>
          <a:p>
            <a:pPr marL="914400" lvl="1" indent="-457200">
              <a:buFont typeface="+mj-lt"/>
              <a:buAutoNum type="arabicPeriod"/>
            </a:pPr>
            <a:r>
              <a:rPr lang="en-US" dirty="0" smtClean="0"/>
              <a:t>Edict of Worms:  Luther outlaw (No food or shelter</a:t>
            </a:r>
            <a:r>
              <a:rPr lang="en-US" dirty="0" smtClean="0"/>
              <a:t>)</a:t>
            </a:r>
          </a:p>
          <a:p>
            <a:pPr marL="457200" lvl="1" indent="0">
              <a:buNone/>
            </a:pPr>
            <a:r>
              <a:rPr lang="en-US" dirty="0"/>
              <a:t>	</a:t>
            </a:r>
            <a:r>
              <a:rPr lang="en-US" dirty="0" smtClean="0"/>
              <a:t>a) Luther excommunicated</a:t>
            </a:r>
            <a:endParaRPr lang="en-US" dirty="0"/>
          </a:p>
          <a:p>
            <a:pPr marL="457200" lvl="1" indent="0">
              <a:buNone/>
            </a:pPr>
            <a:r>
              <a:rPr lang="en-US" dirty="0" smtClean="0"/>
              <a:t> </a:t>
            </a:r>
            <a:r>
              <a:rPr lang="en-US" dirty="0" smtClean="0"/>
              <a:t>     b) Prince </a:t>
            </a:r>
            <a:r>
              <a:rPr lang="en-US" dirty="0" smtClean="0"/>
              <a:t>Frederick of Saxony:  disobeys and helps for a </a:t>
            </a:r>
            <a:r>
              <a:rPr lang="en-US" dirty="0" smtClean="0"/>
              <a:t>year</a:t>
            </a:r>
            <a:endParaRPr lang="en-US" dirty="0" smtClean="0"/>
          </a:p>
          <a:p>
            <a:pPr marL="914400" lvl="2" indent="0">
              <a:buNone/>
            </a:pPr>
            <a:r>
              <a:rPr lang="en-US" dirty="0" smtClean="0"/>
              <a:t>c)  </a:t>
            </a:r>
            <a:r>
              <a:rPr lang="en-US" u="sng" dirty="0" smtClean="0"/>
              <a:t>Lutherans</a:t>
            </a:r>
          </a:p>
          <a:p>
            <a:pPr marL="914400" lvl="2" indent="0">
              <a:buNone/>
            </a:pPr>
            <a:endParaRPr lang="en-US" dirty="0" smtClean="0"/>
          </a:p>
          <a:p>
            <a:pPr lvl="1"/>
            <a:endParaRPr lang="en-US" dirty="0"/>
          </a:p>
        </p:txBody>
      </p:sp>
      <p:pic>
        <p:nvPicPr>
          <p:cNvPr id="3074" name="Picture 2" descr="http://www.bethellutheran.net/wp-content/uploads/Page%20Graphics/luther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14947" y="616204"/>
            <a:ext cx="5377053" cy="40954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549799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7800" y="152400"/>
            <a:ext cx="11760199" cy="6553200"/>
          </a:xfrm>
        </p:spPr>
        <p:txBody>
          <a:bodyPr/>
          <a:lstStyle/>
          <a:p>
            <a:endParaRPr lang="en-US" dirty="0" smtClean="0"/>
          </a:p>
          <a:p>
            <a:r>
              <a:rPr lang="en-US" dirty="0" smtClean="0"/>
              <a:t>Germany at War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US" dirty="0" smtClean="0"/>
              <a:t>German princes support Lutheranism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US" dirty="0" smtClean="0"/>
              <a:t>Excuse for independence from Charles V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US" dirty="0" smtClean="0"/>
              <a:t>Some support </a:t>
            </a:r>
            <a:r>
              <a:rPr lang="en-US" dirty="0" smtClean="0"/>
              <a:t>Pope </a:t>
            </a:r>
            <a:r>
              <a:rPr lang="en-US" dirty="0" smtClean="0"/>
              <a:t>and agree to join forces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US" u="sng" dirty="0" smtClean="0"/>
              <a:t>Protestants:</a:t>
            </a:r>
            <a:r>
              <a:rPr lang="en-US" dirty="0" smtClean="0"/>
              <a:t>  support Luther and signed protest</a:t>
            </a:r>
          </a:p>
          <a:p>
            <a:pPr marL="457200" lvl="1" indent="0">
              <a:buNone/>
            </a:pPr>
            <a:r>
              <a:rPr lang="en-US" dirty="0" smtClean="0"/>
              <a:t>Against agreement</a:t>
            </a:r>
            <a:r>
              <a:rPr lang="en-US" dirty="0" smtClean="0"/>
              <a:t>.</a:t>
            </a:r>
            <a:endParaRPr lang="en-US" dirty="0" smtClean="0"/>
          </a:p>
          <a:p>
            <a:pPr marL="914400" lvl="1" indent="-457200">
              <a:buAutoNum type="arabicPeriod" startAt="5"/>
            </a:pPr>
            <a:r>
              <a:rPr lang="en-US" u="sng" dirty="0" smtClean="0"/>
              <a:t>Peace of Augsburg:</a:t>
            </a:r>
            <a:r>
              <a:rPr lang="en-US" dirty="0" smtClean="0"/>
              <a:t>  Ruler would decide religion in state.</a:t>
            </a:r>
            <a:endParaRPr lang="en-US" u="sng" dirty="0" smtClean="0"/>
          </a:p>
          <a:p>
            <a:pPr marL="914400" lvl="1" indent="-457200">
              <a:buFont typeface="+mj-lt"/>
              <a:buAutoNum type="arabicPeriod"/>
            </a:pPr>
            <a:endParaRPr lang="en-US" dirty="0" smtClean="0"/>
          </a:p>
        </p:txBody>
      </p:sp>
      <p:pic>
        <p:nvPicPr>
          <p:cNvPr id="4098" name="Picture 2" descr="http://upload.wikimedia.org/wikipedia/en/8/8d/Peace-of-augsburg_155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59600" y="3090930"/>
            <a:ext cx="5232400" cy="37670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728063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7265" y="143628"/>
            <a:ext cx="9635814" cy="624468"/>
          </a:xfrm>
        </p:spPr>
        <p:txBody>
          <a:bodyPr/>
          <a:lstStyle/>
          <a:p>
            <a:r>
              <a:rPr lang="en-US" dirty="0" smtClean="0"/>
              <a:t>Henry VIII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07265" y="768096"/>
            <a:ext cx="11667743" cy="5949696"/>
          </a:xfrm>
        </p:spPr>
        <p:txBody>
          <a:bodyPr/>
          <a:lstStyle/>
          <a:p>
            <a:r>
              <a:rPr lang="en-US" dirty="0" smtClean="0"/>
              <a:t>King of England (1509):  Catholic </a:t>
            </a:r>
          </a:p>
          <a:p>
            <a:r>
              <a:rPr lang="en-US" dirty="0" smtClean="0"/>
              <a:t>“Defender of the Faith”</a:t>
            </a:r>
          </a:p>
          <a:p>
            <a:r>
              <a:rPr lang="en-US" dirty="0" smtClean="0"/>
              <a:t>Wanted a son </a:t>
            </a:r>
            <a:endParaRPr lang="en-US" dirty="0" smtClean="0"/>
          </a:p>
          <a:p>
            <a:r>
              <a:rPr lang="en-US" dirty="0" smtClean="0"/>
              <a:t>Wife does not deliver a son so he wants a divorce</a:t>
            </a:r>
          </a:p>
          <a:p>
            <a:r>
              <a:rPr lang="en-US" dirty="0" smtClean="0"/>
              <a:t>Asks Pope for divorce but Pope says no - illegal</a:t>
            </a:r>
            <a:endParaRPr lang="en-US" dirty="0"/>
          </a:p>
          <a:p>
            <a:pPr marL="0" indent="0">
              <a:buNone/>
            </a:pPr>
            <a:endParaRPr lang="en-US" dirty="0" smtClean="0"/>
          </a:p>
        </p:txBody>
      </p:sp>
      <p:pic>
        <p:nvPicPr>
          <p:cNvPr id="5122" name="Picture 2" descr="http://www.luminarium.org/renlit/henry81540c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15572" y="0"/>
            <a:ext cx="2542827" cy="37429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http://upload.wikimedia.org/wikipedia/commons/d/d6/Catherine_aragon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33379" y="3747565"/>
            <a:ext cx="2369114" cy="31104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986017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1409" y="0"/>
            <a:ext cx="9613861" cy="1080938"/>
          </a:xfrm>
        </p:spPr>
        <p:txBody>
          <a:bodyPr/>
          <a:lstStyle/>
          <a:p>
            <a:r>
              <a:rPr lang="en-US" dirty="0" smtClean="0"/>
              <a:t>Reformation Parliament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41409" y="1080938"/>
            <a:ext cx="11328799" cy="5502742"/>
          </a:xfrm>
        </p:spPr>
        <p:txBody>
          <a:bodyPr/>
          <a:lstStyle/>
          <a:p>
            <a:pPr lvl="1"/>
            <a:r>
              <a:rPr lang="en-US" dirty="0" smtClean="0"/>
              <a:t>Henry VIII asks Parliament to end pope’s power (Reformation Parliament)</a:t>
            </a:r>
          </a:p>
          <a:p>
            <a:pPr lvl="1"/>
            <a:r>
              <a:rPr lang="en-US" u="sng" dirty="0" smtClean="0"/>
              <a:t>Act </a:t>
            </a:r>
            <a:r>
              <a:rPr lang="en-US" u="sng" dirty="0" smtClean="0"/>
              <a:t>of Supremacy</a:t>
            </a:r>
            <a:r>
              <a:rPr lang="en-US" dirty="0" smtClean="0"/>
              <a:t>:  recognize the divorce and accepting Henry, not the pope as head of England’s church.</a:t>
            </a:r>
          </a:p>
          <a:p>
            <a:pPr marL="1371600" lvl="2" indent="-457200">
              <a:buFont typeface="+mj-lt"/>
              <a:buAutoNum type="arabicPeriod"/>
            </a:pPr>
            <a:r>
              <a:rPr lang="en-US" dirty="0" smtClean="0"/>
              <a:t>Start of the </a:t>
            </a:r>
            <a:r>
              <a:rPr lang="en-US" u="sng" dirty="0" smtClean="0"/>
              <a:t>Anglican Church</a:t>
            </a:r>
            <a:r>
              <a:rPr lang="en-US" u="sng" dirty="0" smtClean="0"/>
              <a:t>:</a:t>
            </a:r>
            <a:endParaRPr lang="en-US" dirty="0" smtClean="0"/>
          </a:p>
          <a:p>
            <a:pPr lvl="1"/>
            <a:r>
              <a:rPr lang="en-US" dirty="0" smtClean="0"/>
              <a:t>After </a:t>
            </a:r>
            <a:r>
              <a:rPr lang="en-US" dirty="0" smtClean="0"/>
              <a:t>Henry VIII</a:t>
            </a:r>
            <a:r>
              <a:rPr lang="en-US" dirty="0" smtClean="0"/>
              <a:t> </a:t>
            </a:r>
            <a:r>
              <a:rPr lang="en-US" dirty="0" smtClean="0"/>
              <a:t>dies:</a:t>
            </a:r>
          </a:p>
          <a:p>
            <a:pPr marL="1257300" lvl="2" indent="-342900">
              <a:buFont typeface="+mj-lt"/>
              <a:buAutoNum type="arabicPeriod"/>
            </a:pPr>
            <a:r>
              <a:rPr lang="en-US" dirty="0" smtClean="0"/>
              <a:t>Edward:  9 years old and had adult advisers (Protestant Reforms)</a:t>
            </a:r>
          </a:p>
          <a:p>
            <a:pPr marL="1257300" lvl="2" indent="-342900">
              <a:buFont typeface="+mj-lt"/>
              <a:buAutoNum type="arabicPeriod"/>
            </a:pPr>
            <a:r>
              <a:rPr lang="en-US" dirty="0" smtClean="0"/>
              <a:t>Mary </a:t>
            </a:r>
            <a:r>
              <a:rPr lang="en-US" dirty="0" smtClean="0"/>
              <a:t>returned religion rule to pope </a:t>
            </a:r>
            <a:r>
              <a:rPr lang="en-US" dirty="0" smtClean="0"/>
              <a:t>and becomes known as Bloody Mary</a:t>
            </a:r>
            <a:endParaRPr lang="en-US" dirty="0" smtClean="0"/>
          </a:p>
          <a:p>
            <a:pPr marL="1257300" lvl="2" indent="-342900">
              <a:buFont typeface="+mj-lt"/>
              <a:buAutoNum type="arabicPeriod"/>
            </a:pPr>
            <a:r>
              <a:rPr lang="en-US" dirty="0" smtClean="0"/>
              <a:t>Elizabeth returns </a:t>
            </a:r>
            <a:r>
              <a:rPr lang="en-US" dirty="0"/>
              <a:t>her kingdom to Protestantism (Anglican Church)-only legal church in England.</a:t>
            </a:r>
          </a:p>
          <a:p>
            <a:pPr marL="1257300" lvl="2" indent="-342900">
              <a:buFont typeface="+mj-lt"/>
              <a:buAutoNum type="arabicPeriod"/>
            </a:pPr>
            <a:endParaRPr lang="en-US" dirty="0" smtClean="0"/>
          </a:p>
          <a:p>
            <a:pPr marL="1257300" lvl="2" indent="-342900">
              <a:buFont typeface="+mj-lt"/>
              <a:buAutoNum type="arabicPeriod"/>
            </a:pPr>
            <a:endParaRPr lang="en-US" dirty="0" smtClean="0"/>
          </a:p>
          <a:p>
            <a:pPr marL="1257300" lvl="2" indent="-342900">
              <a:buFont typeface="+mj-lt"/>
              <a:buAutoNum type="arabicPeriod"/>
            </a:pPr>
            <a:endParaRPr lang="en-US" dirty="0" smtClean="0"/>
          </a:p>
          <a:p>
            <a:pPr marL="0" indent="0">
              <a:buNone/>
            </a:pPr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090648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3840" y="119244"/>
            <a:ext cx="9587046" cy="746388"/>
          </a:xfrm>
        </p:spPr>
        <p:txBody>
          <a:bodyPr/>
          <a:lstStyle/>
          <a:p>
            <a:r>
              <a:rPr lang="en-US" dirty="0" smtClean="0"/>
              <a:t>Calvinism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43840" y="865632"/>
            <a:ext cx="11375136" cy="5803392"/>
          </a:xfrm>
        </p:spPr>
        <p:txBody>
          <a:bodyPr/>
          <a:lstStyle/>
          <a:p>
            <a:pPr marL="0" indent="0">
              <a:buNone/>
            </a:pPr>
            <a:endParaRPr lang="en-US" dirty="0" smtClean="0"/>
          </a:p>
          <a:p>
            <a:r>
              <a:rPr lang="en-US" i="1" dirty="0" smtClean="0"/>
              <a:t>Calvin wrote </a:t>
            </a:r>
            <a:r>
              <a:rPr lang="en-US" i="1" dirty="0" smtClean="0"/>
              <a:t>“Institutes of the Christian Religion” </a:t>
            </a:r>
            <a:r>
              <a:rPr lang="en-US" i="1" u="sng" dirty="0" smtClean="0"/>
              <a:t>Calvinism</a:t>
            </a:r>
            <a:endParaRPr lang="en-US" dirty="0" smtClean="0"/>
          </a:p>
          <a:p>
            <a:pPr marL="914400" lvl="1" indent="-457200">
              <a:buFont typeface="+mj-lt"/>
              <a:buAutoNum type="arabicPeriod"/>
            </a:pPr>
            <a:r>
              <a:rPr lang="en-US" u="sng" dirty="0" smtClean="0"/>
              <a:t>Predestination:</a:t>
            </a:r>
            <a:r>
              <a:rPr lang="en-US" dirty="0" smtClean="0"/>
              <a:t>  God chooses who to save and he has known since </a:t>
            </a:r>
          </a:p>
          <a:p>
            <a:pPr marL="457200" lvl="1" indent="0">
              <a:buNone/>
            </a:pPr>
            <a:r>
              <a:rPr lang="en-US" dirty="0" smtClean="0"/>
              <a:t>the beginning of time.</a:t>
            </a:r>
          </a:p>
          <a:p>
            <a:pPr marL="457200" lvl="1" indent="0">
              <a:buNone/>
            </a:pPr>
            <a:r>
              <a:rPr lang="en-US" dirty="0" smtClean="0"/>
              <a:t>2</a:t>
            </a:r>
            <a:r>
              <a:rPr lang="en-US" dirty="0" smtClean="0"/>
              <a:t>.   </a:t>
            </a:r>
            <a:r>
              <a:rPr lang="en-US" u="sng" dirty="0" smtClean="0"/>
              <a:t>Theocracy:</a:t>
            </a:r>
            <a:r>
              <a:rPr lang="en-US" dirty="0" smtClean="0"/>
              <a:t>  Government was controlled by religious </a:t>
            </a:r>
            <a:r>
              <a:rPr lang="en-US" dirty="0" smtClean="0"/>
              <a:t>leaders</a:t>
            </a:r>
            <a:endParaRPr lang="en-US" dirty="0" smtClean="0"/>
          </a:p>
          <a:p>
            <a:r>
              <a:rPr lang="en-US" dirty="0"/>
              <a:t>John Knox: </a:t>
            </a:r>
            <a:r>
              <a:rPr lang="en-US" dirty="0" smtClean="0"/>
              <a:t>Returned </a:t>
            </a:r>
            <a:r>
              <a:rPr lang="en-US" dirty="0"/>
              <a:t>to Scotland and used Calvin’s ideas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US" u="sng" dirty="0"/>
              <a:t>Presbyterians:</a:t>
            </a:r>
            <a:r>
              <a:rPr lang="en-US" dirty="0"/>
              <a:t>  Group of laymen such as elders or </a:t>
            </a:r>
            <a:endParaRPr lang="en-US" dirty="0" smtClean="0"/>
          </a:p>
          <a:p>
            <a:pPr marL="457200" lvl="1" indent="0">
              <a:buNone/>
            </a:pPr>
            <a:r>
              <a:rPr lang="en-US" dirty="0" smtClean="0"/>
              <a:t>presbyters </a:t>
            </a:r>
            <a:r>
              <a:rPr lang="en-US" dirty="0"/>
              <a:t>govern each community church</a:t>
            </a:r>
            <a:r>
              <a:rPr lang="en-US" dirty="0" smtClean="0"/>
              <a:t>.</a:t>
            </a:r>
          </a:p>
          <a:p>
            <a:pPr marL="0" indent="0">
              <a:buNone/>
            </a:pPr>
            <a:endParaRPr lang="en-US" dirty="0" smtClean="0"/>
          </a:p>
          <a:p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75776" y="1962912"/>
            <a:ext cx="3100959" cy="46207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51208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9217" y="94860"/>
            <a:ext cx="9613861" cy="1080938"/>
          </a:xfrm>
        </p:spPr>
        <p:txBody>
          <a:bodyPr/>
          <a:lstStyle/>
          <a:p>
            <a:r>
              <a:rPr lang="en-US" dirty="0" smtClean="0"/>
              <a:t>Catholic Reformation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9217" y="1175798"/>
            <a:ext cx="11048383" cy="5432266"/>
          </a:xfrm>
        </p:spPr>
        <p:txBody>
          <a:bodyPr/>
          <a:lstStyle/>
          <a:p>
            <a:r>
              <a:rPr lang="en-US" dirty="0" smtClean="0"/>
              <a:t>Movement of the Catholic Church to reform itself</a:t>
            </a:r>
          </a:p>
          <a:p>
            <a:r>
              <a:rPr lang="en-US" dirty="0" smtClean="0"/>
              <a:t>Millions remain loyal to Catholic Church</a:t>
            </a:r>
          </a:p>
          <a:p>
            <a:r>
              <a:rPr lang="en-US" dirty="0" smtClean="0"/>
              <a:t>Once Referred to as the </a:t>
            </a:r>
            <a:r>
              <a:rPr lang="en-US" u="sng" dirty="0" smtClean="0"/>
              <a:t>Counter Reformation</a:t>
            </a:r>
          </a:p>
          <a:p>
            <a:endParaRPr lang="en-US" dirty="0"/>
          </a:p>
        </p:txBody>
      </p:sp>
      <p:pic>
        <p:nvPicPr>
          <p:cNvPr id="7170" name="Picture 2" descr="http://glorioustruth.com/wp/wp-content/uploads/2008/01/gc-tour-17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05015" y="1944972"/>
            <a:ext cx="4940681" cy="44314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0256" y="2823120"/>
            <a:ext cx="6379728" cy="35532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91186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Berlin">
  <a:themeElements>
    <a:clrScheme name="Berlin">
      <a:dk1>
        <a:sysClr val="windowText" lastClr="000000"/>
      </a:dk1>
      <a:lt1>
        <a:sysClr val="window" lastClr="FFFFFF"/>
      </a:lt1>
      <a:dk2>
        <a:srgbClr val="9D360E"/>
      </a:dk2>
      <a:lt2>
        <a:srgbClr val="E7E6E6"/>
      </a:lt2>
      <a:accent1>
        <a:srgbClr val="F09415"/>
      </a:accent1>
      <a:accent2>
        <a:srgbClr val="C1B56B"/>
      </a:accent2>
      <a:accent3>
        <a:srgbClr val="4BAF73"/>
      </a:accent3>
      <a:accent4>
        <a:srgbClr val="5AA6C0"/>
      </a:accent4>
      <a:accent5>
        <a:srgbClr val="D17DF9"/>
      </a:accent5>
      <a:accent6>
        <a:srgbClr val="FA7E5C"/>
      </a:accent6>
      <a:hlink>
        <a:srgbClr val="FFAE3E"/>
      </a:hlink>
      <a:folHlink>
        <a:srgbClr val="FCC77E"/>
      </a:folHlink>
    </a:clrScheme>
    <a:fontScheme name="Berlin">
      <a:majorFont>
        <a:latin typeface="Trebuchet MS" panose="020B0603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erlin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100000"/>
                <a:lumMod val="110000"/>
              </a:schemeClr>
            </a:gs>
            <a:gs pos="100000">
              <a:schemeClr val="phClr">
                <a:tint val="70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6000"/>
                <a:shade val="100000"/>
                <a:hueMod val="270000"/>
                <a:satMod val="200000"/>
                <a:lumMod val="128000"/>
              </a:schemeClr>
            </a:gs>
            <a:gs pos="50000">
              <a:schemeClr val="phClr">
                <a:shade val="100000"/>
                <a:hueMod val="100000"/>
                <a:satMod val="110000"/>
                <a:lumMod val="130000"/>
              </a:schemeClr>
            </a:gs>
            <a:gs pos="100000">
              <a:schemeClr val="phClr">
                <a:shade val="78000"/>
                <a:hueMod val="44000"/>
                <a:satMod val="200000"/>
                <a:lumMod val="69000"/>
              </a:schemeClr>
            </a:gs>
          </a:gsLst>
          <a:lin ang="252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erlin" id="{7B5DBA9E-B069-418E-9360-A61BDD0615A4}" vid="{C0CBE056-4EF4-4D92-969E-947779DA7AA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TC104033917[[fn=Berlin]]</Template>
  <TotalTime>304</TotalTime>
  <Words>576</Words>
  <Application>Microsoft Office PowerPoint</Application>
  <PresentationFormat>Widescreen</PresentationFormat>
  <Paragraphs>101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4" baseType="lpstr">
      <vt:lpstr>Arial</vt:lpstr>
      <vt:lpstr>Trebuchet MS</vt:lpstr>
      <vt:lpstr>Berlin</vt:lpstr>
      <vt:lpstr>Protestant Reformation</vt:lpstr>
      <vt:lpstr>Causes of the Reformation</vt:lpstr>
      <vt:lpstr>Martin Luther</vt:lpstr>
      <vt:lpstr>Luther’s Teachings</vt:lpstr>
      <vt:lpstr>PowerPoint Presentation</vt:lpstr>
      <vt:lpstr>Henry VIII</vt:lpstr>
      <vt:lpstr>Reformation Parliament</vt:lpstr>
      <vt:lpstr>Calvinism</vt:lpstr>
      <vt:lpstr>Catholic Reformation</vt:lpstr>
      <vt:lpstr>Ignatius of Loyola</vt:lpstr>
      <vt:lpstr>Reforming Popes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Protestant Reformation</dc:title>
  <dc:creator>Bisco, Matthew</dc:creator>
  <cp:lastModifiedBy>Lelko, Garrett</cp:lastModifiedBy>
  <cp:revision>28</cp:revision>
  <dcterms:created xsi:type="dcterms:W3CDTF">2014-10-13T14:03:49Z</dcterms:created>
  <dcterms:modified xsi:type="dcterms:W3CDTF">2016-11-15T12:32:42Z</dcterms:modified>
</cp:coreProperties>
</file>