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30"/>
  </p:notesMasterIdLst>
  <p:sldIdLst>
    <p:sldId id="256" r:id="rId2"/>
    <p:sldId id="257" r:id="rId3"/>
    <p:sldId id="258" r:id="rId4"/>
    <p:sldId id="259" r:id="rId5"/>
    <p:sldId id="278" r:id="rId6"/>
    <p:sldId id="260" r:id="rId7"/>
    <p:sldId id="261" r:id="rId8"/>
    <p:sldId id="262" r:id="rId9"/>
    <p:sldId id="263" r:id="rId10"/>
    <p:sldId id="277" r:id="rId11"/>
    <p:sldId id="264" r:id="rId12"/>
    <p:sldId id="266" r:id="rId13"/>
    <p:sldId id="280" r:id="rId14"/>
    <p:sldId id="265" r:id="rId15"/>
    <p:sldId id="267" r:id="rId16"/>
    <p:sldId id="268" r:id="rId17"/>
    <p:sldId id="269" r:id="rId18"/>
    <p:sldId id="270" r:id="rId19"/>
    <p:sldId id="281" r:id="rId20"/>
    <p:sldId id="271" r:id="rId21"/>
    <p:sldId id="272" r:id="rId22"/>
    <p:sldId id="282" r:id="rId23"/>
    <p:sldId id="283" r:id="rId24"/>
    <p:sldId id="284" r:id="rId25"/>
    <p:sldId id="273" r:id="rId26"/>
    <p:sldId id="274" r:id="rId27"/>
    <p:sldId id="275" r:id="rId28"/>
    <p:sldId id="276"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8DE219-61B1-4A88-BDDE-6D495B466955}" type="datetimeFigureOut">
              <a:rPr lang="en-US" smtClean="0"/>
              <a:pPr/>
              <a:t>12/19/2011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6C9B21-9221-4CA9-B23F-7E1CF331047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96C9B21-9221-4CA9-B23F-7E1CF3310475}"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96C9B21-9221-4CA9-B23F-7E1CF3310475}" type="slidenum">
              <a:rPr lang="en-US" smtClean="0"/>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96C9B21-9221-4CA9-B23F-7E1CF3310475}" type="slidenum">
              <a:rPr lang="en-US" smtClean="0"/>
              <a:pPr/>
              <a:t>14</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96C9B21-9221-4CA9-B23F-7E1CF3310475}" type="slidenum">
              <a:rPr lang="en-US" smtClean="0"/>
              <a:pPr/>
              <a:t>15</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96C9B21-9221-4CA9-B23F-7E1CF3310475}" type="slidenum">
              <a:rPr lang="en-US" smtClean="0"/>
              <a:pPr/>
              <a:t>16</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6C9B21-9221-4CA9-B23F-7E1CF3310475}" type="slidenum">
              <a:rPr lang="en-US" smtClean="0"/>
              <a:pPr/>
              <a:t>17</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96C9B21-9221-4CA9-B23F-7E1CF3310475}" type="slidenum">
              <a:rPr lang="en-US" smtClean="0"/>
              <a:pPr/>
              <a:t>18</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30A73C-8FE9-4D31-BE13-7DCBFBCF3A3E}" type="slidenum">
              <a:rPr lang="en-US"/>
              <a:pPr/>
              <a:t>19</a:t>
            </a:fld>
            <a:endParaRPr lang="en-US"/>
          </a:p>
        </p:txBody>
      </p:sp>
      <p:sp>
        <p:nvSpPr>
          <p:cNvPr id="1625090" name="Rectangle 2"/>
          <p:cNvSpPr>
            <a:spLocks noRot="1" noChangeArrowheads="1" noTextEdit="1"/>
          </p:cNvSpPr>
          <p:nvPr>
            <p:ph type="sldImg"/>
          </p:nvPr>
        </p:nvSpPr>
        <p:spPr>
          <a:ln/>
        </p:spPr>
      </p:sp>
      <p:sp>
        <p:nvSpPr>
          <p:cNvPr id="16250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96C9B21-9221-4CA9-B23F-7E1CF3310475}" type="slidenum">
              <a:rPr lang="en-US" smtClean="0"/>
              <a:pPr/>
              <a:t>20</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96C9B21-9221-4CA9-B23F-7E1CF3310475}" type="slidenum">
              <a:rPr lang="en-US" smtClean="0"/>
              <a:pPr/>
              <a:t>21</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5FCCCC-0276-4872-B799-92971AD3D479}" type="slidenum">
              <a:rPr lang="en-US"/>
              <a:pPr/>
              <a:t>22</a:t>
            </a:fld>
            <a:endParaRPr lang="en-US"/>
          </a:p>
        </p:txBody>
      </p:sp>
      <p:sp>
        <p:nvSpPr>
          <p:cNvPr id="1626114" name="Rectangle 2"/>
          <p:cNvSpPr>
            <a:spLocks noRot="1" noChangeArrowheads="1" noTextEdit="1"/>
          </p:cNvSpPr>
          <p:nvPr>
            <p:ph type="sldImg"/>
          </p:nvPr>
        </p:nvSpPr>
        <p:spPr>
          <a:ln/>
        </p:spPr>
      </p:sp>
      <p:sp>
        <p:nvSpPr>
          <p:cNvPr id="16261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96C9B21-9221-4CA9-B23F-7E1CF3310475}"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B96118-A2E5-4BE0-8279-A14CFC8AB471}" type="slidenum">
              <a:rPr lang="en-US"/>
              <a:pPr/>
              <a:t>23</a:t>
            </a:fld>
            <a:endParaRPr lang="en-US"/>
          </a:p>
        </p:txBody>
      </p:sp>
      <p:sp>
        <p:nvSpPr>
          <p:cNvPr id="1591298" name="Rectangle 2"/>
          <p:cNvSpPr>
            <a:spLocks noRot="1" noChangeArrowheads="1" noTextEdit="1"/>
          </p:cNvSpPr>
          <p:nvPr>
            <p:ph type="sldImg"/>
          </p:nvPr>
        </p:nvSpPr>
        <p:spPr>
          <a:ln>
            <a:noFill/>
          </a:ln>
        </p:spPr>
      </p:sp>
      <p:sp>
        <p:nvSpPr>
          <p:cNvPr id="1591299" name="Rectangle 3"/>
          <p:cNvSpPr>
            <a:spLocks noGrp="1" noChangeArrowheads="1"/>
          </p:cNvSpPr>
          <p:nvPr>
            <p:ph type="body" idx="1"/>
          </p:nvPr>
        </p:nvSpPr>
        <p:spPr>
          <a:xfrm>
            <a:off x="914400" y="4343400"/>
            <a:ext cx="5029200" cy="4114800"/>
          </a:xfrm>
        </p:spPr>
        <p:txBody>
          <a:bodyPr/>
          <a:lstStyle/>
          <a:p>
            <a:r>
              <a:rPr lang="en-US"/>
              <a:t>Ch 5-5</a:t>
            </a:r>
          </a:p>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561DFB-4AAA-4825-89FB-DCFF27B3C7AE}" type="slidenum">
              <a:rPr lang="en-US"/>
              <a:pPr/>
              <a:t>24</a:t>
            </a:fld>
            <a:endParaRPr lang="en-US"/>
          </a:p>
        </p:txBody>
      </p:sp>
      <p:sp>
        <p:nvSpPr>
          <p:cNvPr id="1629186" name="Rectangle 2"/>
          <p:cNvSpPr>
            <a:spLocks noRot="1" noChangeArrowheads="1" noTextEdit="1"/>
          </p:cNvSpPr>
          <p:nvPr>
            <p:ph type="sldImg"/>
          </p:nvPr>
        </p:nvSpPr>
        <p:spPr>
          <a:ln/>
        </p:spPr>
      </p:sp>
      <p:sp>
        <p:nvSpPr>
          <p:cNvPr id="16291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96C9B21-9221-4CA9-B23F-7E1CF3310475}" type="slidenum">
              <a:rPr lang="en-US" smtClean="0"/>
              <a:pPr/>
              <a:t>25</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96C9B21-9221-4CA9-B23F-7E1CF3310475}" type="slidenum">
              <a:rPr lang="en-US" smtClean="0"/>
              <a:pPr/>
              <a:t>26</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96C9B21-9221-4CA9-B23F-7E1CF3310475}" type="slidenum">
              <a:rPr lang="en-US" smtClean="0"/>
              <a:pPr/>
              <a:t>27</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96C9B21-9221-4CA9-B23F-7E1CF3310475}" type="slidenum">
              <a:rPr lang="en-US" smtClean="0"/>
              <a:pPr/>
              <a:t>28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96C9B21-9221-4CA9-B23F-7E1CF3310475}"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96C9B21-9221-4CA9-B23F-7E1CF3310475}"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96C9B21-9221-4CA9-B23F-7E1CF3310475}"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96C9B21-9221-4CA9-B23F-7E1CF3310475}"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96C9B21-9221-4CA9-B23F-7E1CF3310475}"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96C9B21-9221-4CA9-B23F-7E1CF3310475}"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96C9B21-9221-4CA9-B23F-7E1CF3310475}"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92B21FD-658D-4878-BECD-4DBA0EE885CC}" type="datetimeFigureOut">
              <a:rPr lang="en-US" smtClean="0"/>
              <a:pPr/>
              <a:t>12/19/2011</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0EE2642-D046-4509-ACC5-D26F72E078BE}"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92B21FD-658D-4878-BECD-4DBA0EE885CC}" type="datetimeFigureOut">
              <a:rPr lang="en-US" smtClean="0"/>
              <a:pPr/>
              <a:t>12/19/2011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EE2642-D046-4509-ACC5-D26F72E078B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30EE2642-D046-4509-ACC5-D26F72E078BE}"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92B21FD-658D-4878-BECD-4DBA0EE885CC}" type="datetimeFigureOut">
              <a:rPr lang="en-US" smtClean="0"/>
              <a:pPr/>
              <a:t>12/19/2011</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92B21FD-658D-4878-BECD-4DBA0EE885CC}" type="datetimeFigureOut">
              <a:rPr lang="en-US" smtClean="0"/>
              <a:pPr/>
              <a:t>12/19/2011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30EE2642-D046-4509-ACC5-D26F72E078BE}"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B92B21FD-658D-4878-BECD-4DBA0EE885CC}" type="datetimeFigureOut">
              <a:rPr lang="en-US" smtClean="0"/>
              <a:pPr/>
              <a:t>12/19/2011</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0EE2642-D046-4509-ACC5-D26F72E078BE}"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B92B21FD-658D-4878-BECD-4DBA0EE885CC}" type="datetimeFigureOut">
              <a:rPr lang="en-US" smtClean="0"/>
              <a:pPr/>
              <a:t>12/19/2011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EE2642-D046-4509-ACC5-D26F72E078BE}"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92B21FD-658D-4878-BECD-4DBA0EE885CC}" type="datetimeFigureOut">
              <a:rPr lang="en-US" smtClean="0"/>
              <a:pPr/>
              <a:t>12/19/2011</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30EE2642-D046-4509-ACC5-D26F72E078BE}"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92B21FD-658D-4878-BECD-4DBA0EE885CC}" type="datetimeFigureOut">
              <a:rPr lang="en-US" smtClean="0"/>
              <a:pPr/>
              <a:t>12/19/2011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30EE2642-D046-4509-ACC5-D26F72E078B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B92B21FD-658D-4878-BECD-4DBA0EE885CC}" type="datetimeFigureOut">
              <a:rPr lang="en-US" smtClean="0"/>
              <a:pPr/>
              <a:t>12/19/2011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30EE2642-D046-4509-ACC5-D26F72E078B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30EE2642-D046-4509-ACC5-D26F72E078BE}"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B92B21FD-658D-4878-BECD-4DBA0EE885CC}" type="datetimeFigureOut">
              <a:rPr lang="en-US" smtClean="0"/>
              <a:pPr/>
              <a:t>12/19/2011</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30EE2642-D046-4509-ACC5-D26F72E078BE}"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B92B21FD-658D-4878-BECD-4DBA0EE885CC}" type="datetimeFigureOut">
              <a:rPr lang="en-US" smtClean="0"/>
              <a:pPr/>
              <a:t>12/19/2011</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92B21FD-658D-4878-BECD-4DBA0EE885CC}" type="datetimeFigureOut">
              <a:rPr lang="en-US" smtClean="0"/>
              <a:pPr/>
              <a:t>12/19/2011</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30EE2642-D046-4509-ACC5-D26F72E078BE}"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4.wmf"/></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25.wmf"/></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9.wmf"/></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a:p>
        </p:txBody>
      </p:sp>
      <p:sp>
        <p:nvSpPr>
          <p:cNvPr id="2" name="Title 1"/>
          <p:cNvSpPr>
            <a:spLocks noGrp="1"/>
          </p:cNvSpPr>
          <p:nvPr>
            <p:ph type="ctrTitle"/>
          </p:nvPr>
        </p:nvSpPr>
        <p:spPr/>
        <p:txBody>
          <a:bodyPr/>
          <a:lstStyle/>
          <a:p>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Newton’s Laws of Motion</a:t>
            </a:r>
            <a:endParaRPr lang="en-US"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pic>
        <p:nvPicPr>
          <p:cNvPr id="1026" name="Picture 2" descr="C:\Documents and Settings\rquinn\Local Settings\Temporary Internet Files\Content.IE5\F4CFT22G\MCj04133020000[1].wmf"/>
          <p:cNvPicPr>
            <a:picLocks noChangeAspect="1" noChangeArrowheads="1"/>
          </p:cNvPicPr>
          <p:nvPr/>
        </p:nvPicPr>
        <p:blipFill>
          <a:blip r:embed="rId3" cstate="print"/>
          <a:srcRect/>
          <a:stretch>
            <a:fillRect/>
          </a:stretch>
        </p:blipFill>
        <p:spPr bwMode="auto">
          <a:xfrm>
            <a:off x="-533400" y="2057400"/>
            <a:ext cx="6172200" cy="4051882"/>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sz="quarter" idx="1"/>
          </p:nvPr>
        </p:nvSpPr>
        <p:spPr/>
        <p:txBody>
          <a:bodyPr/>
          <a:lstStyle/>
          <a:p>
            <a:pPr lvl="1"/>
            <a:r>
              <a:rPr lang="en-US" b="1" u="sng" dirty="0" smtClean="0"/>
              <a:t>Friction</a:t>
            </a:r>
            <a:r>
              <a:rPr lang="en-US" dirty="0" smtClean="0"/>
              <a:t>:  the </a:t>
            </a:r>
            <a:r>
              <a:rPr lang="en-US" b="1" u="sng" dirty="0" smtClean="0"/>
              <a:t>force</a:t>
            </a:r>
            <a:r>
              <a:rPr lang="en-US" dirty="0" smtClean="0"/>
              <a:t> that acts between </a:t>
            </a:r>
          </a:p>
          <a:p>
            <a:pPr lvl="1">
              <a:buNone/>
            </a:pPr>
            <a:r>
              <a:rPr lang="en-US" dirty="0" smtClean="0"/>
              <a:t>	materials as they are moving past each other</a:t>
            </a:r>
          </a:p>
          <a:p>
            <a:pPr lvl="2"/>
            <a:r>
              <a:rPr lang="en-US" b="1" u="sng" dirty="0" smtClean="0"/>
              <a:t>Force</a:t>
            </a:r>
            <a:r>
              <a:rPr lang="en-US" dirty="0" smtClean="0"/>
              <a:t>:  a push or a pull</a:t>
            </a:r>
          </a:p>
          <a:p>
            <a:pPr lvl="2">
              <a:buNone/>
            </a:pPr>
            <a:endParaRPr lang="en-US" dirty="0" smtClean="0"/>
          </a:p>
        </p:txBody>
      </p:sp>
      <p:pic>
        <p:nvPicPr>
          <p:cNvPr id="4" name="Picture 3" descr="Push.jpg"/>
          <p:cNvPicPr>
            <a:picLocks noChangeAspect="1"/>
          </p:cNvPicPr>
          <p:nvPr/>
        </p:nvPicPr>
        <p:blipFill>
          <a:blip r:embed="rId2" cstate="print"/>
          <a:stretch>
            <a:fillRect/>
          </a:stretch>
        </p:blipFill>
        <p:spPr>
          <a:xfrm>
            <a:off x="3857624" y="2971800"/>
            <a:ext cx="2009775" cy="2894076"/>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of Force</a:t>
            </a:r>
            <a:endParaRPr lang="en-US" dirty="0"/>
          </a:p>
        </p:txBody>
      </p:sp>
      <p:sp>
        <p:nvSpPr>
          <p:cNvPr id="3" name="Content Placeholder 2"/>
          <p:cNvSpPr>
            <a:spLocks noGrp="1"/>
          </p:cNvSpPr>
          <p:nvPr>
            <p:ph sz="quarter" idx="1"/>
          </p:nvPr>
        </p:nvSpPr>
        <p:spPr/>
        <p:txBody>
          <a:bodyPr/>
          <a:lstStyle/>
          <a:p>
            <a:r>
              <a:rPr lang="en-US" dirty="0" smtClean="0"/>
              <a:t>The unit of force is the Newton, named after Sir Isaac Newton.  1 Newton of force is the effort needed to accelerate a 1 kg object at 1 m/s/s.</a:t>
            </a:r>
          </a:p>
          <a:p>
            <a:r>
              <a:rPr lang="en-US" dirty="0" smtClean="0"/>
              <a:t>1 Newton of force is approximately the force needed to hold a quarter pound cheeseburger off the ground.</a:t>
            </a:r>
            <a:endParaRPr lang="en-US" dirty="0"/>
          </a:p>
        </p:txBody>
      </p:sp>
      <p:pic>
        <p:nvPicPr>
          <p:cNvPr id="3074" name="Picture 2" descr="C:\Documents and Settings\rquinn\Local Settings\Temporary Internet Files\Content.IE5\E6FMLPNA\MCPE00320_0000[1].wmf"/>
          <p:cNvPicPr>
            <a:picLocks noChangeAspect="1" noChangeArrowheads="1"/>
          </p:cNvPicPr>
          <p:nvPr/>
        </p:nvPicPr>
        <p:blipFill>
          <a:blip r:embed="rId3" cstate="print"/>
          <a:srcRect/>
          <a:stretch>
            <a:fillRect/>
          </a:stretch>
        </p:blipFill>
        <p:spPr bwMode="auto">
          <a:xfrm>
            <a:off x="2438400" y="3886200"/>
            <a:ext cx="1965325" cy="2119564"/>
          </a:xfrm>
          <a:prstGeom prst="rect">
            <a:avLst/>
          </a:prstGeom>
          <a:noFill/>
        </p:spPr>
      </p:pic>
      <p:pic>
        <p:nvPicPr>
          <p:cNvPr id="3075" name="Picture 3" descr="C:\Documents and Settings\rquinn\Local Settings\Temporary Internet Files\Content.IE5\C9MFXXRD\MCFD01939_0000[1].wmf"/>
          <p:cNvPicPr>
            <a:picLocks noChangeAspect="1" noChangeArrowheads="1"/>
          </p:cNvPicPr>
          <p:nvPr/>
        </p:nvPicPr>
        <p:blipFill>
          <a:blip r:embed="rId4" cstate="print"/>
          <a:srcRect/>
          <a:stretch>
            <a:fillRect/>
          </a:stretch>
        </p:blipFill>
        <p:spPr bwMode="auto">
          <a:xfrm>
            <a:off x="6172200" y="3962400"/>
            <a:ext cx="2644348" cy="19812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sz="quarter" idx="1"/>
          </p:nvPr>
        </p:nvSpPr>
        <p:spPr/>
        <p:txBody>
          <a:bodyPr/>
          <a:lstStyle/>
          <a:p>
            <a:r>
              <a:rPr lang="en-US" dirty="0" smtClean="0"/>
              <a:t>Galileo concluded that if it were not for </a:t>
            </a:r>
            <a:r>
              <a:rPr lang="en-US" dirty="0" err="1" smtClean="0"/>
              <a:t>fricton</a:t>
            </a:r>
            <a:r>
              <a:rPr lang="en-US" dirty="0" smtClean="0"/>
              <a:t>, an object would keep moving forever.</a:t>
            </a:r>
          </a:p>
          <a:p>
            <a:r>
              <a:rPr lang="en-US" dirty="0" smtClean="0"/>
              <a:t>According to Newton’s first law of motion every object continues in its state of rest or motion in a straight line at constant speed unless forces cause it to change its state.</a:t>
            </a:r>
          </a:p>
          <a:p>
            <a:r>
              <a:rPr lang="en-US" dirty="0" smtClean="0"/>
              <a:t>Inertia is the resistance an object has to a change in its state of motion.</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Eureka !!!</a:t>
            </a:r>
            <a:endParaRPr lang="en-US" dirty="0"/>
          </a:p>
        </p:txBody>
      </p:sp>
      <p:pic>
        <p:nvPicPr>
          <p:cNvPr id="4" name="Content Placeholder 3" descr="200px-Eureka_cartoon.jpg"/>
          <p:cNvPicPr>
            <a:picLocks noGrp="1" noChangeAspect="1"/>
          </p:cNvPicPr>
          <p:nvPr>
            <p:ph sz="quarter" idx="1"/>
          </p:nvPr>
        </p:nvPicPr>
        <p:blipFill>
          <a:blip r:embed="rId2" cstate="print"/>
          <a:stretch>
            <a:fillRect/>
          </a:stretch>
        </p:blipFill>
        <p:spPr>
          <a:xfrm>
            <a:off x="838199" y="1379493"/>
            <a:ext cx="7549781" cy="4945107"/>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Force Causes Acceleration</a:t>
            </a:r>
            <a:endParaRPr lang="en-US" dirty="0"/>
          </a:p>
        </p:txBody>
      </p:sp>
      <p:sp>
        <p:nvSpPr>
          <p:cNvPr id="3" name="Content Placeholder 2"/>
          <p:cNvSpPr>
            <a:spLocks noGrp="1"/>
          </p:cNvSpPr>
          <p:nvPr>
            <p:ph sz="quarter" idx="1"/>
          </p:nvPr>
        </p:nvSpPr>
        <p:spPr/>
        <p:txBody>
          <a:bodyPr/>
          <a:lstStyle/>
          <a:p>
            <a:r>
              <a:rPr lang="en-US" b="1" u="sng" dirty="0" smtClean="0"/>
              <a:t>Net Force</a:t>
            </a:r>
            <a:r>
              <a:rPr lang="en-US" dirty="0" smtClean="0"/>
              <a:t>-The combination of all forces that act on an object</a:t>
            </a:r>
          </a:p>
          <a:p>
            <a:endParaRPr lang="en-US" dirty="0" smtClean="0"/>
          </a:p>
          <a:p>
            <a:r>
              <a:rPr lang="en-US" dirty="0" smtClean="0"/>
              <a:t>The acceleration of an object is directly related to the net force on an object (force and acceleration change in the same direction)</a:t>
            </a:r>
            <a:endParaRPr lang="en-US" dirty="0"/>
          </a:p>
        </p:txBody>
      </p:sp>
      <p:pic>
        <p:nvPicPr>
          <p:cNvPr id="4098" name="Picture 2" descr="C:\Documents and Settings\rquinn\Local Settings\Temporary Internet Files\Content.IE5\F4CFT22G\MCj00787340000[1].wmf"/>
          <p:cNvPicPr>
            <a:picLocks noChangeAspect="1" noChangeArrowheads="1"/>
          </p:cNvPicPr>
          <p:nvPr/>
        </p:nvPicPr>
        <p:blipFill>
          <a:blip r:embed="rId3" cstate="print"/>
          <a:srcRect/>
          <a:stretch>
            <a:fillRect/>
          </a:stretch>
        </p:blipFill>
        <p:spPr bwMode="auto">
          <a:xfrm>
            <a:off x="4114800" y="4114800"/>
            <a:ext cx="2590800" cy="1973447"/>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Mass Resists Acceleration</a:t>
            </a:r>
            <a:endParaRPr lang="en-US" dirty="0"/>
          </a:p>
        </p:txBody>
      </p:sp>
      <p:sp>
        <p:nvSpPr>
          <p:cNvPr id="3" name="Content Placeholder 2"/>
          <p:cNvSpPr>
            <a:spLocks noGrp="1"/>
          </p:cNvSpPr>
          <p:nvPr>
            <p:ph sz="quarter" idx="1"/>
          </p:nvPr>
        </p:nvSpPr>
        <p:spPr/>
        <p:txBody>
          <a:bodyPr/>
          <a:lstStyle/>
          <a:p>
            <a:r>
              <a:rPr lang="en-US" dirty="0" smtClean="0"/>
              <a:t>Acceleration is </a:t>
            </a:r>
            <a:r>
              <a:rPr lang="en-US" b="1" u="sng" dirty="0" smtClean="0"/>
              <a:t>inversely</a:t>
            </a:r>
            <a:r>
              <a:rPr lang="en-US" dirty="0" smtClean="0"/>
              <a:t> proportional to mass</a:t>
            </a:r>
          </a:p>
          <a:p>
            <a:pPr lvl="1"/>
            <a:r>
              <a:rPr lang="en-US" b="1" u="sng" dirty="0" smtClean="0"/>
              <a:t>Inversely</a:t>
            </a:r>
            <a:r>
              <a:rPr lang="en-US" dirty="0" smtClean="0"/>
              <a:t>-the 2 values change in opposite directions</a:t>
            </a:r>
          </a:p>
          <a:p>
            <a:pPr lvl="2"/>
            <a:r>
              <a:rPr lang="en-US" dirty="0" smtClean="0"/>
              <a:t>As mass increases, acceleration decreases for a given force</a:t>
            </a:r>
          </a:p>
          <a:p>
            <a:pPr lvl="2"/>
            <a:r>
              <a:rPr lang="en-US" dirty="0" smtClean="0"/>
              <a:t>As mass decreases, acceleration increases for a given force</a:t>
            </a:r>
          </a:p>
          <a:p>
            <a:pPr lvl="1">
              <a:buNone/>
            </a:pPr>
            <a:endParaRPr lang="en-US" dirty="0" smtClean="0"/>
          </a:p>
        </p:txBody>
      </p:sp>
      <p:pic>
        <p:nvPicPr>
          <p:cNvPr id="1026" name="Picture 2" descr="C:\Documents and Settings\rquinn\Local Settings\Temporary Internet Files\Content.IE5\A2X2LKSW\MCj04247760000[1].wmf"/>
          <p:cNvPicPr>
            <a:picLocks noChangeAspect="1" noChangeArrowheads="1"/>
          </p:cNvPicPr>
          <p:nvPr/>
        </p:nvPicPr>
        <p:blipFill>
          <a:blip r:embed="rId3" cstate="print"/>
          <a:srcRect/>
          <a:stretch>
            <a:fillRect/>
          </a:stretch>
        </p:blipFill>
        <p:spPr bwMode="auto">
          <a:xfrm>
            <a:off x="2362200" y="3581400"/>
            <a:ext cx="1295400" cy="1752600"/>
          </a:xfrm>
          <a:prstGeom prst="rect">
            <a:avLst/>
          </a:prstGeom>
          <a:noFill/>
        </p:spPr>
      </p:pic>
      <p:pic>
        <p:nvPicPr>
          <p:cNvPr id="1027" name="Picture 3" descr="C:\Documents and Settings\rquinn\Local Settings\Temporary Internet Files\Content.IE5\A2X2LKSW\MCj04247760000[1].wmf"/>
          <p:cNvPicPr>
            <a:picLocks noChangeAspect="1" noChangeArrowheads="1"/>
          </p:cNvPicPr>
          <p:nvPr/>
        </p:nvPicPr>
        <p:blipFill>
          <a:blip r:embed="rId3" cstate="print"/>
          <a:srcRect/>
          <a:stretch>
            <a:fillRect/>
          </a:stretch>
        </p:blipFill>
        <p:spPr bwMode="auto">
          <a:xfrm rot="10800000">
            <a:off x="4876800" y="3581400"/>
            <a:ext cx="1295400" cy="17526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Newton’s Second Law</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Also called the Law </a:t>
            </a:r>
            <a:r>
              <a:rPr lang="en-US" smtClean="0"/>
              <a:t>of Acceleration </a:t>
            </a:r>
          </a:p>
          <a:p>
            <a:endParaRPr lang="en-US" smtClean="0"/>
          </a:p>
          <a:p>
            <a:r>
              <a:rPr lang="en-US" dirty="0" smtClean="0"/>
              <a:t>The acceleration produced by a net force on an object is directly proportional to the magnitude of the net force, is in the same direction of the net force, and is inversely proportional to the mass of the body.</a:t>
            </a:r>
          </a:p>
          <a:p>
            <a:endParaRPr lang="en-US" dirty="0" smtClean="0"/>
          </a:p>
          <a:p>
            <a:pPr lvl="1">
              <a:buNone/>
            </a:pPr>
            <a:r>
              <a:rPr lang="en-US" dirty="0" smtClean="0"/>
              <a:t>					or</a:t>
            </a:r>
          </a:p>
          <a:p>
            <a:pPr lvl="1">
              <a:buNone/>
            </a:pPr>
            <a:endParaRPr lang="en-US" dirty="0" smtClean="0"/>
          </a:p>
          <a:p>
            <a:pPr lvl="1">
              <a:buNone/>
            </a:pPr>
            <a:endParaRPr lang="en-US" dirty="0" smtClean="0"/>
          </a:p>
          <a:p>
            <a:pPr lvl="1">
              <a:buNone/>
            </a:pPr>
            <a:r>
              <a:rPr lang="en-US" sz="5400" dirty="0" smtClean="0"/>
              <a:t>				A=F/M</a:t>
            </a:r>
            <a:endParaRPr lang="en-US" sz="5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Weight?</a:t>
            </a:r>
            <a:endParaRPr lang="en-US" dirty="0"/>
          </a:p>
        </p:txBody>
      </p:sp>
      <p:sp>
        <p:nvSpPr>
          <p:cNvPr id="3" name="Content Placeholder 2"/>
          <p:cNvSpPr>
            <a:spLocks noGrp="1"/>
          </p:cNvSpPr>
          <p:nvPr>
            <p:ph sz="quarter" idx="1"/>
          </p:nvPr>
        </p:nvSpPr>
        <p:spPr/>
        <p:txBody>
          <a:bodyPr/>
          <a:lstStyle/>
          <a:p>
            <a:r>
              <a:rPr lang="en-US" dirty="0" smtClean="0"/>
              <a:t>Weight-The force of gravity acting on an object</a:t>
            </a:r>
          </a:p>
          <a:p>
            <a:r>
              <a:rPr lang="en-US" dirty="0" smtClean="0"/>
              <a:t>Since F=MA and weight is a force</a:t>
            </a:r>
          </a:p>
          <a:p>
            <a:pPr lvl="1"/>
            <a:r>
              <a:rPr lang="en-US" dirty="0" smtClean="0"/>
              <a:t>F=Mg	where g=10 m/s/s on earth (different on different planets</a:t>
            </a:r>
          </a:p>
        </p:txBody>
      </p:sp>
      <p:pic>
        <p:nvPicPr>
          <p:cNvPr id="1026" name="Picture 2" descr="C:\Documents and Settings\rquinn\Local Settings\Temporary Internet Files\Content.IE5\IOYAT9BE\MPj04307920000[1].jpg"/>
          <p:cNvPicPr>
            <a:picLocks noChangeAspect="1" noChangeArrowheads="1"/>
          </p:cNvPicPr>
          <p:nvPr/>
        </p:nvPicPr>
        <p:blipFill>
          <a:blip r:embed="rId3" cstate="print"/>
          <a:stretch>
            <a:fillRect/>
          </a:stretch>
        </p:blipFill>
        <p:spPr bwMode="auto">
          <a:xfrm>
            <a:off x="2514600" y="3276600"/>
            <a:ext cx="3778882" cy="281940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Interactions Produce Forces</a:t>
            </a:r>
            <a:endParaRPr lang="en-US" dirty="0"/>
          </a:p>
        </p:txBody>
      </p:sp>
      <p:sp>
        <p:nvSpPr>
          <p:cNvPr id="3" name="Content Placeholder 2"/>
          <p:cNvSpPr>
            <a:spLocks noGrp="1"/>
          </p:cNvSpPr>
          <p:nvPr>
            <p:ph sz="quarter" idx="1"/>
          </p:nvPr>
        </p:nvSpPr>
        <p:spPr/>
        <p:txBody>
          <a:bodyPr/>
          <a:lstStyle/>
          <a:p>
            <a:r>
              <a:rPr lang="en-US" dirty="0" smtClean="0"/>
              <a:t>Forces occur in pairs-they are part of an </a:t>
            </a:r>
            <a:r>
              <a:rPr lang="en-US" b="1" u="sng" dirty="0" smtClean="0"/>
              <a:t>interaction</a:t>
            </a:r>
            <a:r>
              <a:rPr lang="en-US" dirty="0" smtClean="0"/>
              <a:t>-a mutual action</a:t>
            </a:r>
          </a:p>
          <a:p>
            <a:pPr lvl="1"/>
            <a:r>
              <a:rPr lang="en-US" dirty="0" smtClean="0"/>
              <a:t>For example-Consider a hammer striking a nail.</a:t>
            </a:r>
          </a:p>
          <a:p>
            <a:pPr lvl="2"/>
            <a:r>
              <a:rPr lang="en-US" dirty="0" smtClean="0"/>
              <a:t>The hammer imparts a force on the nail, driving it into the wood.</a:t>
            </a:r>
          </a:p>
          <a:p>
            <a:pPr lvl="2"/>
            <a:r>
              <a:rPr lang="en-US" dirty="0" smtClean="0"/>
              <a:t>The nail imparts a force on the hammer, stopping the motion of the hammer.</a:t>
            </a:r>
          </a:p>
          <a:p>
            <a:pPr lvl="2"/>
            <a:r>
              <a:rPr lang="en-US" dirty="0" smtClean="0"/>
              <a:t>The forces are equal</a:t>
            </a:r>
            <a:endParaRPr lang="en-US" dirty="0"/>
          </a:p>
        </p:txBody>
      </p:sp>
      <p:pic>
        <p:nvPicPr>
          <p:cNvPr id="1026" name="Picture 2" descr="C:\Documents and Settings\rquinn\Local Settings\Temporary Internet Files\Content.IE5\C9MFXXRD\MPj03028290000[1].jpg"/>
          <p:cNvPicPr>
            <a:picLocks noChangeAspect="1" noChangeArrowheads="1"/>
          </p:cNvPicPr>
          <p:nvPr/>
        </p:nvPicPr>
        <p:blipFill>
          <a:blip r:embed="rId3" cstate="print"/>
          <a:srcRect/>
          <a:stretch>
            <a:fillRect/>
          </a:stretch>
        </p:blipFill>
        <p:spPr bwMode="auto">
          <a:xfrm>
            <a:off x="3810000" y="3657600"/>
            <a:ext cx="1905000" cy="2669782"/>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ate Placeholder 3"/>
          <p:cNvSpPr>
            <a:spLocks noGrp="1"/>
          </p:cNvSpPr>
          <p:nvPr>
            <p:ph type="dt" sz="half" idx="10"/>
          </p:nvPr>
        </p:nvSpPr>
        <p:spPr/>
        <p:txBody>
          <a:bodyPr/>
          <a:lstStyle/>
          <a:p>
            <a:fld id="{E30D128F-34CD-4959-A0C5-4285610FA8B3}" type="datetime5">
              <a:rPr lang="en-US"/>
              <a:pPr/>
              <a:t>19-Dec-11</a:t>
            </a:fld>
            <a:endParaRPr lang="en-US"/>
          </a:p>
        </p:txBody>
      </p:sp>
      <p:sp>
        <p:nvSpPr>
          <p:cNvPr id="9" name="Footer Placeholder 4"/>
          <p:cNvSpPr>
            <a:spLocks noGrp="1"/>
          </p:cNvSpPr>
          <p:nvPr>
            <p:ph type="ftr" sz="quarter" idx="11"/>
          </p:nvPr>
        </p:nvSpPr>
        <p:spPr/>
        <p:txBody>
          <a:bodyPr/>
          <a:lstStyle/>
          <a:p>
            <a:r>
              <a:rPr lang="en-US"/>
              <a:t>Physics 1 (Garcia) SJSU</a:t>
            </a:r>
          </a:p>
        </p:txBody>
      </p:sp>
      <p:sp>
        <p:nvSpPr>
          <p:cNvPr id="1588226" name="Rectangle 2"/>
          <p:cNvSpPr>
            <a:spLocks noGrp="1" noChangeArrowheads="1"/>
          </p:cNvSpPr>
          <p:nvPr>
            <p:ph type="title"/>
          </p:nvPr>
        </p:nvSpPr>
        <p:spPr/>
        <p:txBody>
          <a:bodyPr/>
          <a:lstStyle/>
          <a:p>
            <a:r>
              <a:rPr lang="en-US"/>
              <a:t>Newton’s Third Law of Motion</a:t>
            </a:r>
          </a:p>
        </p:txBody>
      </p:sp>
      <p:sp>
        <p:nvSpPr>
          <p:cNvPr id="1588227" name="Rectangle 3"/>
          <p:cNvSpPr>
            <a:spLocks noGrp="1" noChangeArrowheads="1"/>
          </p:cNvSpPr>
          <p:nvPr>
            <p:ph type="body" idx="1"/>
          </p:nvPr>
        </p:nvSpPr>
        <p:spPr>
          <a:xfrm>
            <a:off x="457200" y="1600200"/>
            <a:ext cx="5661025" cy="4525963"/>
          </a:xfrm>
        </p:spPr>
        <p:txBody>
          <a:bodyPr/>
          <a:lstStyle/>
          <a:p>
            <a:pPr>
              <a:buFontTx/>
              <a:buNone/>
            </a:pPr>
            <a:r>
              <a:rPr lang="en-US" sz="3600"/>
              <a:t>Whenever an object exerts a force on a second object, the second object exerts a force of equal magnitude in the opposite direction on the first object.</a:t>
            </a:r>
          </a:p>
        </p:txBody>
      </p:sp>
      <p:pic>
        <p:nvPicPr>
          <p:cNvPr id="1588228" name="Picture 4" descr="05-04Figure_FIG.jpg"/>
          <p:cNvPicPr>
            <a:picLocks noChangeAspect="1" noChangeArrowheads="1"/>
          </p:cNvPicPr>
          <p:nvPr/>
        </p:nvPicPr>
        <p:blipFill>
          <a:blip r:embed="rId3" cstate="print"/>
          <a:srcRect b="4636"/>
          <a:stretch>
            <a:fillRect/>
          </a:stretch>
        </p:blipFill>
        <p:spPr bwMode="auto">
          <a:xfrm>
            <a:off x="6170613" y="1430338"/>
            <a:ext cx="2725737" cy="2971800"/>
          </a:xfrm>
          <a:prstGeom prst="rect">
            <a:avLst/>
          </a:prstGeom>
          <a:noFill/>
        </p:spPr>
      </p:pic>
      <p:sp>
        <p:nvSpPr>
          <p:cNvPr id="1588229" name="Text Box 5"/>
          <p:cNvSpPr txBox="1">
            <a:spLocks noChangeArrowheads="1"/>
          </p:cNvSpPr>
          <p:nvPr/>
        </p:nvSpPr>
        <p:spPr bwMode="auto">
          <a:xfrm>
            <a:off x="6303963" y="1792288"/>
            <a:ext cx="1454150" cy="641350"/>
          </a:xfrm>
          <a:prstGeom prst="rect">
            <a:avLst/>
          </a:prstGeom>
          <a:solidFill>
            <a:schemeClr val="bg1">
              <a:alpha val="60001"/>
            </a:schemeClr>
          </a:solidFill>
          <a:ln w="9525">
            <a:noFill/>
            <a:miter lim="800000"/>
            <a:headEnd/>
            <a:tailEnd/>
          </a:ln>
          <a:effectLst/>
        </p:spPr>
        <p:txBody>
          <a:bodyPr wrap="none">
            <a:spAutoFit/>
          </a:bodyPr>
          <a:lstStyle/>
          <a:p>
            <a:pPr algn="ctr"/>
            <a:r>
              <a:rPr lang="en-US" b="1"/>
              <a:t>First Object</a:t>
            </a:r>
          </a:p>
          <a:p>
            <a:pPr algn="ctr"/>
            <a:r>
              <a:rPr lang="en-US" b="1"/>
              <a:t>(Hammer)</a:t>
            </a:r>
          </a:p>
        </p:txBody>
      </p:sp>
      <p:sp>
        <p:nvSpPr>
          <p:cNvPr id="1588230" name="Text Box 6"/>
          <p:cNvSpPr txBox="1">
            <a:spLocks noChangeArrowheads="1"/>
          </p:cNvSpPr>
          <p:nvPr/>
        </p:nvSpPr>
        <p:spPr bwMode="auto">
          <a:xfrm>
            <a:off x="5988050" y="3124200"/>
            <a:ext cx="1784350" cy="641350"/>
          </a:xfrm>
          <a:prstGeom prst="rect">
            <a:avLst/>
          </a:prstGeom>
          <a:solidFill>
            <a:schemeClr val="bg1">
              <a:alpha val="60001"/>
            </a:schemeClr>
          </a:solidFill>
          <a:ln w="9525">
            <a:noFill/>
            <a:miter lim="800000"/>
            <a:headEnd/>
            <a:tailEnd/>
          </a:ln>
          <a:effectLst/>
        </p:spPr>
        <p:txBody>
          <a:bodyPr wrap="none">
            <a:spAutoFit/>
          </a:bodyPr>
          <a:lstStyle/>
          <a:p>
            <a:pPr algn="ctr"/>
            <a:r>
              <a:rPr lang="en-US" b="1">
                <a:solidFill>
                  <a:schemeClr val="accent2"/>
                </a:solidFill>
              </a:rPr>
              <a:t>Second Object</a:t>
            </a:r>
          </a:p>
          <a:p>
            <a:pPr algn="ctr"/>
            <a:r>
              <a:rPr lang="en-US" b="1">
                <a:solidFill>
                  <a:schemeClr val="accent2"/>
                </a:solidFill>
              </a:rPr>
              <a:t>(Nail)</a:t>
            </a:r>
          </a:p>
        </p:txBody>
      </p:sp>
      <p:pic>
        <p:nvPicPr>
          <p:cNvPr id="1588231" name="Picture 7" descr="fistwall"/>
          <p:cNvPicPr>
            <a:picLocks noChangeAspect="1" noChangeArrowheads="1"/>
          </p:cNvPicPr>
          <p:nvPr/>
        </p:nvPicPr>
        <p:blipFill>
          <a:blip r:embed="rId4" cstate="print"/>
          <a:srcRect/>
          <a:stretch>
            <a:fillRect/>
          </a:stretch>
        </p:blipFill>
        <p:spPr bwMode="auto">
          <a:xfrm>
            <a:off x="6194425" y="4289425"/>
            <a:ext cx="2759075" cy="231775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Aristotle on Motion</a:t>
            </a:r>
            <a:endParaRPr lang="en-US" dirty="0"/>
          </a:p>
        </p:txBody>
      </p:sp>
      <p:sp>
        <p:nvSpPr>
          <p:cNvPr id="3" name="Content Placeholder 2"/>
          <p:cNvSpPr>
            <a:spLocks noGrp="1"/>
          </p:cNvSpPr>
          <p:nvPr>
            <p:ph sz="quarter" idx="1"/>
          </p:nvPr>
        </p:nvSpPr>
        <p:spPr/>
        <p:txBody>
          <a:bodyPr/>
          <a:lstStyle/>
          <a:p>
            <a:r>
              <a:rPr lang="en-US" dirty="0" smtClean="0"/>
              <a:t>Aristotle divided motion into 2 kinds</a:t>
            </a:r>
          </a:p>
          <a:p>
            <a:pPr lvl="1"/>
            <a:r>
              <a:rPr lang="en-US" dirty="0" smtClean="0"/>
              <a:t>Natural motion-straight up or straight down</a:t>
            </a:r>
          </a:p>
          <a:p>
            <a:pPr lvl="2"/>
            <a:r>
              <a:rPr lang="en-US" dirty="0" smtClean="0"/>
              <a:t>i.e. the falling of a boulder toward the ground</a:t>
            </a:r>
          </a:p>
          <a:p>
            <a:pPr lvl="2"/>
            <a:r>
              <a:rPr lang="en-US" dirty="0" smtClean="0"/>
              <a:t>i.e. the rising of smoke through the air</a:t>
            </a:r>
          </a:p>
          <a:p>
            <a:pPr lvl="2"/>
            <a:r>
              <a:rPr lang="en-US" dirty="0" smtClean="0"/>
              <a:t>For the heavens, circular motion was natural-therefore, the planets and stars moved in perfect circles around the earth.</a:t>
            </a:r>
          </a:p>
          <a:p>
            <a:pPr lvl="1"/>
            <a:r>
              <a:rPr lang="en-US" dirty="0" smtClean="0"/>
              <a:t>Violent motion-imposed motion</a:t>
            </a:r>
          </a:p>
          <a:p>
            <a:pPr lvl="2"/>
            <a:r>
              <a:rPr lang="en-US" dirty="0" smtClean="0"/>
              <a:t>i.e. a cart moves because a horse pulls it.</a:t>
            </a:r>
          </a:p>
          <a:p>
            <a:pPr lvl="2"/>
            <a:r>
              <a:rPr lang="en-US" dirty="0" smtClean="0"/>
              <a:t>Has an external cause (external </a:t>
            </a:r>
            <a:r>
              <a:rPr lang="en-US" b="1" u="sng" dirty="0" smtClean="0"/>
              <a:t>Force)</a:t>
            </a:r>
          </a:p>
          <a:p>
            <a:pPr lvl="3"/>
            <a:r>
              <a:rPr lang="en-US" dirty="0" smtClean="0"/>
              <a:t>Force=a push or a pull</a:t>
            </a:r>
            <a:endParaRPr lang="en-US" dirty="0"/>
          </a:p>
        </p:txBody>
      </p:sp>
      <p:pic>
        <p:nvPicPr>
          <p:cNvPr id="2050" name="Picture 2" descr="C:\Documents and Settings\rquinn\Local Settings\Temporary Internet Files\Content.IE5\CJB4Q58S\MCj02339860000[1].wmf"/>
          <p:cNvPicPr>
            <a:picLocks noChangeAspect="1" noChangeArrowheads="1"/>
          </p:cNvPicPr>
          <p:nvPr/>
        </p:nvPicPr>
        <p:blipFill>
          <a:blip r:embed="rId3" cstate="print"/>
          <a:srcRect/>
          <a:stretch>
            <a:fillRect/>
          </a:stretch>
        </p:blipFill>
        <p:spPr bwMode="auto">
          <a:xfrm>
            <a:off x="5791200" y="3810000"/>
            <a:ext cx="3219373" cy="2057400"/>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Newton’s Third Law</a:t>
            </a:r>
            <a:endParaRPr lang="en-US" dirty="0"/>
          </a:p>
        </p:txBody>
      </p:sp>
      <p:sp>
        <p:nvSpPr>
          <p:cNvPr id="3" name="Content Placeholder 2"/>
          <p:cNvSpPr>
            <a:spLocks noGrp="1"/>
          </p:cNvSpPr>
          <p:nvPr>
            <p:ph sz="quarter" idx="1"/>
          </p:nvPr>
        </p:nvSpPr>
        <p:spPr/>
        <p:txBody>
          <a:bodyPr/>
          <a:lstStyle/>
          <a:p>
            <a:pPr lvl="1">
              <a:buNone/>
            </a:pPr>
            <a:endParaRPr lang="en-US" dirty="0" smtClean="0"/>
          </a:p>
          <a:p>
            <a:pPr lvl="1">
              <a:buNone/>
            </a:pPr>
            <a:r>
              <a:rPr lang="en-US" dirty="0" smtClean="0"/>
              <a:t>					or</a:t>
            </a:r>
          </a:p>
          <a:p>
            <a:pPr lvl="1">
              <a:buNone/>
            </a:pPr>
            <a:endParaRPr lang="en-US" dirty="0" smtClean="0"/>
          </a:p>
          <a:p>
            <a:pPr lvl="1">
              <a:buNone/>
            </a:pPr>
            <a:endParaRPr lang="en-US" dirty="0" smtClean="0"/>
          </a:p>
          <a:p>
            <a:pPr lvl="1"/>
            <a:r>
              <a:rPr lang="en-US" sz="4400" dirty="0" smtClean="0"/>
              <a:t>For every action, there is an equal and opposite reaction</a:t>
            </a:r>
            <a:endParaRPr lang="en-US" sz="4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Identifying Action and Reaction</a:t>
            </a:r>
            <a:endParaRPr lang="en-US" dirty="0"/>
          </a:p>
        </p:txBody>
      </p:sp>
      <p:sp>
        <p:nvSpPr>
          <p:cNvPr id="3" name="Content Placeholder 2"/>
          <p:cNvSpPr>
            <a:spLocks noGrp="1"/>
          </p:cNvSpPr>
          <p:nvPr>
            <p:ph sz="quarter" idx="1"/>
          </p:nvPr>
        </p:nvSpPr>
        <p:spPr/>
        <p:txBody>
          <a:bodyPr/>
          <a:lstStyle/>
          <a:p>
            <a:r>
              <a:rPr lang="en-US" dirty="0" smtClean="0"/>
              <a:t>Simple recipe for treating forces</a:t>
            </a:r>
          </a:p>
          <a:p>
            <a:pPr lvl="1"/>
            <a:r>
              <a:rPr lang="en-US" dirty="0" smtClean="0"/>
              <a:t>Object A exerts a force on object B</a:t>
            </a:r>
          </a:p>
          <a:p>
            <a:pPr lvl="1"/>
            <a:r>
              <a:rPr lang="en-US" dirty="0" smtClean="0"/>
              <a:t>Object B exerts a force on object A</a:t>
            </a:r>
          </a:p>
          <a:p>
            <a:pPr lvl="2"/>
            <a:r>
              <a:rPr lang="en-US" dirty="0" smtClean="0"/>
              <a:t>Car exerts a force on tree</a:t>
            </a:r>
          </a:p>
          <a:p>
            <a:pPr lvl="2"/>
            <a:r>
              <a:rPr lang="en-US" dirty="0" smtClean="0"/>
              <a:t>Tree exerts an equal but opposite force on the car</a:t>
            </a:r>
          </a:p>
          <a:p>
            <a:pPr lvl="1">
              <a:buNone/>
            </a:pPr>
            <a:endParaRPr lang="en-US" dirty="0" smtClean="0"/>
          </a:p>
          <a:p>
            <a:pPr lvl="1">
              <a:buNone/>
            </a:pPr>
            <a:endParaRPr lang="en-US" sz="6000" dirty="0"/>
          </a:p>
        </p:txBody>
      </p:sp>
      <p:pic>
        <p:nvPicPr>
          <p:cNvPr id="1026" name="Picture 2" descr="C:\Documents and Settings\rquinn\Local Settings\Temporary Internet Files\Content.IE5\IOYAT9BE\MCj02507420000[1].wmf"/>
          <p:cNvPicPr>
            <a:picLocks noChangeAspect="1" noChangeArrowheads="1"/>
          </p:cNvPicPr>
          <p:nvPr/>
        </p:nvPicPr>
        <p:blipFill>
          <a:blip r:embed="rId3" cstate="print"/>
          <a:srcRect/>
          <a:stretch>
            <a:fillRect/>
          </a:stretch>
        </p:blipFill>
        <p:spPr bwMode="auto">
          <a:xfrm>
            <a:off x="6629400" y="3505200"/>
            <a:ext cx="2193925" cy="268446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linds(horizontal)">
                                      <p:cBhvr>
                                        <p:cTn id="7" dur="500"/>
                                        <p:tgtEl>
                                          <p:spTgt spid="3">
                                            <p:txEl>
                                              <p:pRg st="3" end="3"/>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blinds(horizontal)">
                                      <p:cBhvr>
                                        <p:cTn id="1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fld id="{E30D128F-34CD-4959-A0C5-4285610FA8B3}" type="datetime5">
              <a:rPr lang="en-US"/>
              <a:pPr/>
              <a:t>19-Dec-11</a:t>
            </a:fld>
            <a:endParaRPr lang="en-US"/>
          </a:p>
        </p:txBody>
      </p:sp>
      <p:sp>
        <p:nvSpPr>
          <p:cNvPr id="6" name="Footer Placeholder 4"/>
          <p:cNvSpPr>
            <a:spLocks noGrp="1"/>
          </p:cNvSpPr>
          <p:nvPr>
            <p:ph type="ftr" sz="quarter" idx="11"/>
          </p:nvPr>
        </p:nvSpPr>
        <p:spPr/>
        <p:txBody>
          <a:bodyPr/>
          <a:lstStyle/>
          <a:p>
            <a:r>
              <a:rPr lang="en-US"/>
              <a:t>Physics 1 (Garcia) SJSU</a:t>
            </a:r>
          </a:p>
        </p:txBody>
      </p:sp>
      <p:pic>
        <p:nvPicPr>
          <p:cNvPr id="1589250" name="Picture 2" descr="05-06Figure_FIG.jpg"/>
          <p:cNvPicPr>
            <a:picLocks noChangeAspect="1" noChangeArrowheads="1"/>
          </p:cNvPicPr>
          <p:nvPr/>
        </p:nvPicPr>
        <p:blipFill>
          <a:blip r:embed="rId3" cstate="print"/>
          <a:srcRect b="10135"/>
          <a:stretch>
            <a:fillRect/>
          </a:stretch>
        </p:blipFill>
        <p:spPr bwMode="auto">
          <a:xfrm>
            <a:off x="3394075" y="3082925"/>
            <a:ext cx="5307013" cy="2986088"/>
          </a:xfrm>
          <a:prstGeom prst="rect">
            <a:avLst/>
          </a:prstGeom>
          <a:noFill/>
        </p:spPr>
      </p:pic>
      <p:sp>
        <p:nvSpPr>
          <p:cNvPr id="1589251" name="Rectangle 3"/>
          <p:cNvSpPr>
            <a:spLocks noGrp="1" noChangeArrowheads="1"/>
          </p:cNvSpPr>
          <p:nvPr>
            <p:ph type="title"/>
          </p:nvPr>
        </p:nvSpPr>
        <p:spPr/>
        <p:txBody>
          <a:bodyPr/>
          <a:lstStyle/>
          <a:p>
            <a:r>
              <a:rPr lang="en-US">
                <a:solidFill>
                  <a:srgbClr val="FF0000"/>
                </a:solidFill>
              </a:rPr>
              <a:t>C</a:t>
            </a:r>
            <a:r>
              <a:rPr lang="en-US"/>
              <a:t>heck Yourself</a:t>
            </a:r>
          </a:p>
        </p:txBody>
      </p:sp>
      <p:sp>
        <p:nvSpPr>
          <p:cNvPr id="1589252" name="Rectangle 4"/>
          <p:cNvSpPr>
            <a:spLocks noGrp="1" noChangeArrowheads="1"/>
          </p:cNvSpPr>
          <p:nvPr>
            <p:ph type="body" idx="1"/>
          </p:nvPr>
        </p:nvSpPr>
        <p:spPr>
          <a:xfrm>
            <a:off x="457200" y="1600200"/>
            <a:ext cx="8382000" cy="4306888"/>
          </a:xfrm>
        </p:spPr>
        <p:txBody>
          <a:bodyPr/>
          <a:lstStyle/>
          <a:p>
            <a:pPr>
              <a:buFontTx/>
              <a:buNone/>
            </a:pPr>
            <a:r>
              <a:rPr lang="en-US" sz="2000" dirty="0"/>
              <a:t>A 2 ton car, going 60 m.p.h. hits a 5 ton truck, going 20 m.p.h..</a:t>
            </a:r>
          </a:p>
          <a:p>
            <a:pPr>
              <a:buFontTx/>
              <a:buNone/>
            </a:pPr>
            <a:r>
              <a:rPr lang="en-US" sz="2000" dirty="0"/>
              <a:t>The force of impact is greatest on which vehicle, the car or the truck?</a:t>
            </a:r>
          </a:p>
          <a:p>
            <a:pPr>
              <a:buFontTx/>
              <a:buNone/>
            </a:pPr>
            <a:r>
              <a:rPr lang="en-US" sz="2000" dirty="0">
                <a:solidFill>
                  <a:srgbClr val="FF0000"/>
                </a:solidFill>
              </a:rPr>
              <a:t> </a:t>
            </a:r>
          </a:p>
          <a:p>
            <a:pPr>
              <a:buFontTx/>
              <a:buNone/>
            </a:pPr>
            <a:r>
              <a:rPr lang="en-US" sz="2000" dirty="0"/>
              <a:t>The change in velocity (the acceleration) is greatest for which vehicle?</a:t>
            </a:r>
          </a:p>
          <a:p>
            <a:pPr>
              <a:buFontTx/>
              <a:buNone/>
            </a:pPr>
            <a:r>
              <a:rPr lang="en-US" sz="2000" dirty="0">
                <a:solidFill>
                  <a:srgbClr val="FF0000"/>
                </a:solidFill>
              </a:rPr>
              <a:t> </a:t>
            </a:r>
          </a:p>
          <a:p>
            <a:pPr>
              <a:buFontTx/>
              <a:buNone/>
            </a:pPr>
            <a:r>
              <a:rPr lang="en-US" sz="2000" dirty="0"/>
              <a:t>By what principle of physics?</a:t>
            </a:r>
          </a:p>
          <a:p>
            <a:pPr>
              <a:buFontTx/>
              <a:buNone/>
            </a:pPr>
            <a:r>
              <a:rPr lang="en-US" sz="2000" dirty="0">
                <a:solidFill>
                  <a:srgbClr val="FF0000"/>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8925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8925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8925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8925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8925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9252"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fld id="{E30D128F-34CD-4959-A0C5-4285610FA8B3}" type="datetime5">
              <a:rPr lang="en-US"/>
              <a:pPr/>
              <a:t>19-Dec-11</a:t>
            </a:fld>
            <a:endParaRPr lang="en-US"/>
          </a:p>
        </p:txBody>
      </p:sp>
      <p:sp>
        <p:nvSpPr>
          <p:cNvPr id="7" name="Footer Placeholder 4"/>
          <p:cNvSpPr>
            <a:spLocks noGrp="1"/>
          </p:cNvSpPr>
          <p:nvPr>
            <p:ph type="ftr" sz="quarter" idx="11"/>
          </p:nvPr>
        </p:nvSpPr>
        <p:spPr/>
        <p:txBody>
          <a:bodyPr/>
          <a:lstStyle/>
          <a:p>
            <a:r>
              <a:rPr lang="en-US"/>
              <a:t>Physics 1 (Garcia) SJSU</a:t>
            </a:r>
          </a:p>
        </p:txBody>
      </p:sp>
      <p:sp>
        <p:nvSpPr>
          <p:cNvPr id="1590274" name="Rectangle 2"/>
          <p:cNvSpPr>
            <a:spLocks noGrp="1" noChangeArrowheads="1"/>
          </p:cNvSpPr>
          <p:nvPr>
            <p:ph type="title"/>
          </p:nvPr>
        </p:nvSpPr>
        <p:spPr>
          <a:xfrm>
            <a:off x="1143000" y="1130300"/>
            <a:ext cx="7162800" cy="1600200"/>
          </a:xfrm>
        </p:spPr>
        <p:txBody>
          <a:bodyPr/>
          <a:lstStyle/>
          <a:p>
            <a:pPr algn="l">
              <a:lnSpc>
                <a:spcPct val="110000"/>
              </a:lnSpc>
            </a:pPr>
            <a:r>
              <a:rPr lang="en-US" sz="2400" dirty="0">
                <a:solidFill>
                  <a:schemeClr val="tx1"/>
                </a:solidFill>
              </a:rPr>
              <a:t>Arnold Strongman and Suzie Small pull on opposite ends of a rope in a tug of war. The greater force exerted on the rope is by</a:t>
            </a:r>
          </a:p>
        </p:txBody>
      </p:sp>
      <p:sp>
        <p:nvSpPr>
          <p:cNvPr id="1590275" name="Text Box 3"/>
          <p:cNvSpPr txBox="1">
            <a:spLocks noChangeArrowheads="1"/>
          </p:cNvSpPr>
          <p:nvPr/>
        </p:nvSpPr>
        <p:spPr bwMode="auto">
          <a:xfrm>
            <a:off x="1143000" y="2705100"/>
            <a:ext cx="6553200" cy="1187450"/>
          </a:xfrm>
          <a:prstGeom prst="rect">
            <a:avLst/>
          </a:prstGeom>
          <a:noFill/>
          <a:ln w="9525">
            <a:noFill/>
            <a:miter lim="800000"/>
            <a:headEnd/>
            <a:tailEnd/>
          </a:ln>
          <a:effectLst/>
        </p:spPr>
        <p:txBody>
          <a:bodyPr>
            <a:spAutoFit/>
          </a:bodyPr>
          <a:lstStyle/>
          <a:p>
            <a:pPr eaLnBrk="0" hangingPunct="0"/>
            <a:r>
              <a:rPr lang="en-US" sz="2400">
                <a:latin typeface="Verdana" pitchFamily="34" charset="0"/>
              </a:rPr>
              <a:t>1. Arnold.</a:t>
            </a:r>
          </a:p>
          <a:p>
            <a:pPr eaLnBrk="0" hangingPunct="0"/>
            <a:r>
              <a:rPr lang="en-US" sz="2400">
                <a:latin typeface="Verdana" pitchFamily="34" charset="0"/>
              </a:rPr>
              <a:t>2. Suzie.</a:t>
            </a:r>
          </a:p>
          <a:p>
            <a:pPr eaLnBrk="0" hangingPunct="0"/>
            <a:r>
              <a:rPr lang="en-US" sz="2400">
                <a:latin typeface="Verdana" pitchFamily="34" charset="0"/>
              </a:rPr>
              <a:t>3. Neither. The force is the same.</a:t>
            </a:r>
          </a:p>
        </p:txBody>
      </p:sp>
      <p:pic>
        <p:nvPicPr>
          <p:cNvPr id="1590276" name="Picture 4"/>
          <p:cNvPicPr>
            <a:picLocks noChangeAspect="1" noChangeArrowheads="1"/>
          </p:cNvPicPr>
          <p:nvPr/>
        </p:nvPicPr>
        <p:blipFill>
          <a:blip r:embed="rId3" cstate="print"/>
          <a:srcRect/>
          <a:stretch>
            <a:fillRect/>
          </a:stretch>
        </p:blipFill>
        <p:spPr bwMode="auto">
          <a:xfrm>
            <a:off x="1371600" y="3886200"/>
            <a:ext cx="6267450" cy="1846263"/>
          </a:xfrm>
          <a:prstGeom prst="rect">
            <a:avLst/>
          </a:prstGeom>
          <a:noFill/>
        </p:spPr>
      </p:pic>
      <p:sp>
        <p:nvSpPr>
          <p:cNvPr id="1590277" name="Rectangle 5"/>
          <p:cNvSpPr>
            <a:spLocks noChangeArrowheads="1"/>
          </p:cNvSpPr>
          <p:nvPr/>
        </p:nvSpPr>
        <p:spPr bwMode="auto">
          <a:xfrm>
            <a:off x="457200" y="274638"/>
            <a:ext cx="8229600" cy="1143000"/>
          </a:xfrm>
          <a:prstGeom prst="rect">
            <a:avLst/>
          </a:prstGeom>
          <a:noFill/>
          <a:ln w="9525">
            <a:noFill/>
            <a:miter lim="800000"/>
            <a:headEnd/>
            <a:tailEnd/>
          </a:ln>
          <a:effectLst/>
        </p:spPr>
        <p:txBody>
          <a:bodyPr anchor="ctr"/>
          <a:lstStyle/>
          <a:p>
            <a:pPr algn="ctr"/>
            <a:r>
              <a:rPr lang="en-US" sz="4400">
                <a:solidFill>
                  <a:srgbClr val="FF0000"/>
                </a:solidFill>
              </a:rPr>
              <a:t>C</a:t>
            </a:r>
            <a:r>
              <a:rPr lang="en-US" sz="4400">
                <a:solidFill>
                  <a:schemeClr val="accent2"/>
                </a:solidFill>
              </a:rPr>
              <a:t>heck Yourself</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e Placeholder 3"/>
          <p:cNvSpPr>
            <a:spLocks noGrp="1"/>
          </p:cNvSpPr>
          <p:nvPr>
            <p:ph type="dt" sz="half" idx="10"/>
          </p:nvPr>
        </p:nvSpPr>
        <p:spPr/>
        <p:txBody>
          <a:bodyPr/>
          <a:lstStyle/>
          <a:p>
            <a:fld id="{E30D128F-34CD-4959-A0C5-4285610FA8B3}" type="datetime5">
              <a:rPr lang="en-US"/>
              <a:pPr/>
              <a:t>19-Dec-11</a:t>
            </a:fld>
            <a:endParaRPr lang="en-US"/>
          </a:p>
        </p:txBody>
      </p:sp>
      <p:sp>
        <p:nvSpPr>
          <p:cNvPr id="10" name="Footer Placeholder 4"/>
          <p:cNvSpPr>
            <a:spLocks noGrp="1"/>
          </p:cNvSpPr>
          <p:nvPr>
            <p:ph type="ftr" sz="quarter" idx="11"/>
          </p:nvPr>
        </p:nvSpPr>
        <p:spPr/>
        <p:txBody>
          <a:bodyPr/>
          <a:lstStyle/>
          <a:p>
            <a:r>
              <a:rPr lang="en-US"/>
              <a:t>Physics 1 (Garcia) SJSU</a:t>
            </a:r>
          </a:p>
        </p:txBody>
      </p:sp>
      <p:sp>
        <p:nvSpPr>
          <p:cNvPr id="1596418" name="Rectangle 2"/>
          <p:cNvSpPr>
            <a:spLocks noGrp="1" noChangeArrowheads="1"/>
          </p:cNvSpPr>
          <p:nvPr>
            <p:ph type="title"/>
          </p:nvPr>
        </p:nvSpPr>
        <p:spPr/>
        <p:txBody>
          <a:bodyPr/>
          <a:lstStyle/>
          <a:p>
            <a:r>
              <a:rPr lang="en-US"/>
              <a:t>Action-Reaction Pairs</a:t>
            </a:r>
          </a:p>
        </p:txBody>
      </p:sp>
      <p:sp>
        <p:nvSpPr>
          <p:cNvPr id="1596419" name="Rectangle 3"/>
          <p:cNvSpPr>
            <a:spLocks noGrp="1" noChangeArrowheads="1"/>
          </p:cNvSpPr>
          <p:nvPr>
            <p:ph type="body" idx="1"/>
          </p:nvPr>
        </p:nvSpPr>
        <p:spPr>
          <a:xfrm>
            <a:off x="457200" y="1600200"/>
            <a:ext cx="3270250" cy="4525963"/>
          </a:xfrm>
        </p:spPr>
        <p:txBody>
          <a:bodyPr/>
          <a:lstStyle/>
          <a:p>
            <a:pPr>
              <a:lnSpc>
                <a:spcPct val="80000"/>
              </a:lnSpc>
              <a:buFontTx/>
              <a:buNone/>
            </a:pPr>
            <a:r>
              <a:rPr lang="en-US" sz="2800" dirty="0"/>
              <a:t>Here are some examples of action-reaction pairs.</a:t>
            </a:r>
          </a:p>
          <a:p>
            <a:pPr>
              <a:lnSpc>
                <a:spcPct val="80000"/>
              </a:lnSpc>
              <a:buFontTx/>
              <a:buNone/>
            </a:pPr>
            <a:r>
              <a:rPr lang="en-US" sz="2800" dirty="0"/>
              <a:t>Think of examples of an object exerting a force on a second object.</a:t>
            </a:r>
          </a:p>
          <a:p>
            <a:pPr>
              <a:lnSpc>
                <a:spcPct val="80000"/>
              </a:lnSpc>
              <a:buFontTx/>
              <a:buNone/>
            </a:pPr>
            <a:r>
              <a:rPr lang="en-US" sz="2800" dirty="0"/>
              <a:t>Practice identifying action-reaction pairs.</a:t>
            </a:r>
          </a:p>
        </p:txBody>
      </p:sp>
      <p:pic>
        <p:nvPicPr>
          <p:cNvPr id="1596420" name="Picture 4" descr="05-07Figure_FIG.jpg"/>
          <p:cNvPicPr>
            <a:picLocks noChangeAspect="1" noChangeArrowheads="1"/>
          </p:cNvPicPr>
          <p:nvPr/>
        </p:nvPicPr>
        <p:blipFill>
          <a:blip r:embed="rId3" cstate="print"/>
          <a:srcRect/>
          <a:stretch>
            <a:fillRect/>
          </a:stretch>
        </p:blipFill>
        <p:spPr bwMode="auto">
          <a:xfrm>
            <a:off x="3684588" y="1558925"/>
            <a:ext cx="4994275" cy="4887913"/>
          </a:xfrm>
          <a:prstGeom prst="rect">
            <a:avLst/>
          </a:prstGeom>
          <a:noFill/>
        </p:spPr>
      </p:pic>
      <p:sp>
        <p:nvSpPr>
          <p:cNvPr id="1596421" name="Rectangle 5"/>
          <p:cNvSpPr>
            <a:spLocks noChangeArrowheads="1"/>
          </p:cNvSpPr>
          <p:nvPr/>
        </p:nvSpPr>
        <p:spPr bwMode="auto">
          <a:xfrm>
            <a:off x="6959600" y="2184400"/>
            <a:ext cx="1562100" cy="241300"/>
          </a:xfrm>
          <a:prstGeom prst="rect">
            <a:avLst/>
          </a:prstGeom>
          <a:solidFill>
            <a:schemeClr val="accent1"/>
          </a:solidFill>
          <a:ln w="9525">
            <a:noFill/>
            <a:miter lim="800000"/>
            <a:headEnd/>
            <a:tailEnd/>
          </a:ln>
          <a:effectLst/>
        </p:spPr>
        <p:txBody>
          <a:bodyPr wrap="none" anchor="ctr"/>
          <a:lstStyle/>
          <a:p>
            <a:pPr algn="ctr"/>
            <a:r>
              <a:rPr lang="en-US"/>
              <a:t>????</a:t>
            </a:r>
          </a:p>
        </p:txBody>
      </p:sp>
      <p:sp>
        <p:nvSpPr>
          <p:cNvPr id="1596422" name="Rectangle 6"/>
          <p:cNvSpPr>
            <a:spLocks noChangeArrowheads="1"/>
          </p:cNvSpPr>
          <p:nvPr/>
        </p:nvSpPr>
        <p:spPr bwMode="auto">
          <a:xfrm>
            <a:off x="6913563" y="3395663"/>
            <a:ext cx="1638300" cy="241300"/>
          </a:xfrm>
          <a:prstGeom prst="rect">
            <a:avLst/>
          </a:prstGeom>
          <a:solidFill>
            <a:schemeClr val="accent1"/>
          </a:solidFill>
          <a:ln w="9525">
            <a:noFill/>
            <a:miter lim="800000"/>
            <a:headEnd/>
            <a:tailEnd/>
          </a:ln>
          <a:effectLst/>
        </p:spPr>
        <p:txBody>
          <a:bodyPr wrap="none" anchor="ctr"/>
          <a:lstStyle/>
          <a:p>
            <a:pPr algn="ctr"/>
            <a:r>
              <a:rPr lang="en-US"/>
              <a:t>????</a:t>
            </a:r>
          </a:p>
        </p:txBody>
      </p:sp>
      <p:sp>
        <p:nvSpPr>
          <p:cNvPr id="1596423" name="Rectangle 7"/>
          <p:cNvSpPr>
            <a:spLocks noChangeArrowheads="1"/>
          </p:cNvSpPr>
          <p:nvPr/>
        </p:nvSpPr>
        <p:spPr bwMode="auto">
          <a:xfrm>
            <a:off x="7142163" y="4259263"/>
            <a:ext cx="1562100" cy="241300"/>
          </a:xfrm>
          <a:prstGeom prst="rect">
            <a:avLst/>
          </a:prstGeom>
          <a:solidFill>
            <a:schemeClr val="accent1"/>
          </a:solidFill>
          <a:ln w="9525">
            <a:noFill/>
            <a:miter lim="800000"/>
            <a:headEnd/>
            <a:tailEnd/>
          </a:ln>
          <a:effectLst/>
        </p:spPr>
        <p:txBody>
          <a:bodyPr wrap="none" anchor="ctr"/>
          <a:lstStyle/>
          <a:p>
            <a:pPr algn="ctr"/>
            <a:r>
              <a:rPr lang="en-US"/>
              <a:t>????</a:t>
            </a:r>
          </a:p>
        </p:txBody>
      </p:sp>
      <p:sp>
        <p:nvSpPr>
          <p:cNvPr id="1596424" name="Rectangle 8"/>
          <p:cNvSpPr>
            <a:spLocks noChangeArrowheads="1"/>
          </p:cNvSpPr>
          <p:nvPr/>
        </p:nvSpPr>
        <p:spPr bwMode="auto">
          <a:xfrm>
            <a:off x="6659563" y="5808663"/>
            <a:ext cx="1562100" cy="241300"/>
          </a:xfrm>
          <a:prstGeom prst="rect">
            <a:avLst/>
          </a:prstGeom>
          <a:solidFill>
            <a:schemeClr val="accent1"/>
          </a:solidFill>
          <a:ln w="9525">
            <a:noFill/>
            <a:miter lim="800000"/>
            <a:headEnd/>
            <a:tailEnd/>
          </a:ln>
          <a:effectLst/>
        </p:spPr>
        <p:txBody>
          <a:bodyPr wrap="none" anchor="ctr"/>
          <a:lstStyle/>
          <a:p>
            <a:pPr algn="ctr"/>
            <a:r>
              <a:rPr lang="en-US"/>
              <a: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Action/Reaction</a:t>
            </a:r>
            <a:endParaRPr lang="en-US" dirty="0"/>
          </a:p>
        </p:txBody>
      </p:sp>
      <p:sp>
        <p:nvSpPr>
          <p:cNvPr id="3" name="Content Placeholder 2"/>
          <p:cNvSpPr>
            <a:spLocks noGrp="1"/>
          </p:cNvSpPr>
          <p:nvPr>
            <p:ph sz="quarter" idx="1"/>
          </p:nvPr>
        </p:nvSpPr>
        <p:spPr/>
        <p:txBody>
          <a:bodyPr/>
          <a:lstStyle/>
          <a:p>
            <a:r>
              <a:rPr lang="en-US" dirty="0" smtClean="0"/>
              <a:t>Action-The earth is pulling down on the skydivers</a:t>
            </a:r>
          </a:p>
          <a:p>
            <a:r>
              <a:rPr lang="en-US" dirty="0" smtClean="0"/>
              <a:t>Reaction-The skydivers are pulling up on the earth</a:t>
            </a:r>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r>
              <a:rPr lang="en-US" dirty="0" smtClean="0"/>
              <a:t>So why doesn’t the earth move?</a:t>
            </a:r>
          </a:p>
          <a:p>
            <a:endParaRPr lang="en-US" dirty="0"/>
          </a:p>
        </p:txBody>
      </p:sp>
      <p:pic>
        <p:nvPicPr>
          <p:cNvPr id="2050" name="Picture 2" descr="C:\Documents and Settings\rquinn\Local Settings\Temporary Internet Files\Content.IE5\N1BM8UM1\MCj04360510000[1].wmf"/>
          <p:cNvPicPr>
            <a:picLocks noChangeAspect="1" noChangeArrowheads="1"/>
          </p:cNvPicPr>
          <p:nvPr/>
        </p:nvPicPr>
        <p:blipFill>
          <a:blip r:embed="rId3" cstate="print"/>
          <a:srcRect/>
          <a:stretch>
            <a:fillRect/>
          </a:stretch>
        </p:blipFill>
        <p:spPr bwMode="auto">
          <a:xfrm>
            <a:off x="3657600" y="2819400"/>
            <a:ext cx="1771650" cy="1841500"/>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Action/Reaction on different masses</a:t>
            </a:r>
            <a:endParaRPr lang="en-US" dirty="0"/>
          </a:p>
        </p:txBody>
      </p:sp>
      <p:sp>
        <p:nvSpPr>
          <p:cNvPr id="3" name="Content Placeholder 2"/>
          <p:cNvSpPr>
            <a:spLocks noGrp="1"/>
          </p:cNvSpPr>
          <p:nvPr>
            <p:ph sz="quarter" idx="1"/>
          </p:nvPr>
        </p:nvSpPr>
        <p:spPr/>
        <p:txBody>
          <a:bodyPr/>
          <a:lstStyle/>
          <a:p>
            <a:r>
              <a:rPr lang="en-US" dirty="0" smtClean="0"/>
              <a:t>The earth </a:t>
            </a:r>
            <a:r>
              <a:rPr lang="en-US" b="1" u="sng" dirty="0" smtClean="0"/>
              <a:t>DOES</a:t>
            </a:r>
            <a:r>
              <a:rPr lang="en-US" dirty="0" smtClean="0"/>
              <a:t> fall up toward the skydivers.  However, the earth is MUCH </a:t>
            </a:r>
            <a:r>
              <a:rPr lang="en-US" dirty="0" err="1" smtClean="0"/>
              <a:t>MUCH</a:t>
            </a:r>
            <a:r>
              <a:rPr lang="en-US" dirty="0" smtClean="0"/>
              <a:t> larger than the skydivers so the acceleration is MUCH </a:t>
            </a:r>
            <a:r>
              <a:rPr lang="en-US" dirty="0" err="1" smtClean="0"/>
              <a:t>MUCH</a:t>
            </a:r>
            <a:r>
              <a:rPr lang="en-US" dirty="0" smtClean="0"/>
              <a:t> less</a:t>
            </a:r>
          </a:p>
          <a:p>
            <a:pPr lvl="1"/>
            <a:r>
              <a:rPr lang="en-US" dirty="0" smtClean="0"/>
              <a:t>From Newton’s second law, the acceleration is equal to the force divided by the mass or</a:t>
            </a:r>
          </a:p>
          <a:p>
            <a:pPr lvl="1">
              <a:buNone/>
            </a:pPr>
            <a:r>
              <a:rPr lang="en-US" dirty="0" smtClean="0"/>
              <a:t>				A=F/M</a:t>
            </a:r>
          </a:p>
        </p:txBody>
      </p:sp>
      <p:pic>
        <p:nvPicPr>
          <p:cNvPr id="3075" name="Picture 3" descr="C:\Documents and Settings\rquinn\Local Settings\Temporary Internet Files\Content.IE5\JPZZAG4V\MPj04372570000[1].jpg"/>
          <p:cNvPicPr>
            <a:picLocks noChangeAspect="1" noChangeArrowheads="1"/>
          </p:cNvPicPr>
          <p:nvPr/>
        </p:nvPicPr>
        <p:blipFill>
          <a:blip r:embed="rId3" cstate="print"/>
          <a:srcRect/>
          <a:stretch>
            <a:fillRect/>
          </a:stretch>
        </p:blipFill>
        <p:spPr bwMode="auto">
          <a:xfrm>
            <a:off x="5715000" y="4648200"/>
            <a:ext cx="1371600" cy="1370241"/>
          </a:xfrm>
          <a:prstGeom prst="rect">
            <a:avLst/>
          </a:prstGeom>
          <a:noFill/>
        </p:spPr>
      </p:pic>
      <p:pic>
        <p:nvPicPr>
          <p:cNvPr id="6" name="Picture 2" descr="C:\Documents and Settings\rquinn\Local Settings\Temporary Internet Files\Content.IE5\N1BM8UM1\MCj04360510000[1].wmf"/>
          <p:cNvPicPr>
            <a:picLocks noChangeAspect="1" noChangeArrowheads="1"/>
          </p:cNvPicPr>
          <p:nvPr/>
        </p:nvPicPr>
        <p:blipFill>
          <a:blip r:embed="rId4" cstate="print"/>
          <a:srcRect/>
          <a:stretch>
            <a:fillRect/>
          </a:stretch>
        </p:blipFill>
        <p:spPr bwMode="auto">
          <a:xfrm>
            <a:off x="6172200" y="3505200"/>
            <a:ext cx="609600" cy="633634"/>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85000" lnSpcReduction="20000"/>
          </a:bodyPr>
          <a:lstStyle/>
          <a:p>
            <a:r>
              <a:rPr lang="en-US" dirty="0" smtClean="0"/>
              <a:t>Skydiver’s Acceleration</a:t>
            </a:r>
          </a:p>
          <a:p>
            <a:pPr>
              <a:buNone/>
            </a:pPr>
            <a:r>
              <a:rPr lang="en-US" dirty="0" smtClean="0"/>
              <a:t>			Force/small mass=large acceleration</a:t>
            </a:r>
          </a:p>
          <a:p>
            <a:pPr>
              <a:buNone/>
            </a:pPr>
            <a:endParaRPr lang="en-US" dirty="0" smtClean="0"/>
          </a:p>
          <a:p>
            <a:pPr>
              <a:buNone/>
            </a:pPr>
            <a:endParaRPr lang="en-US" dirty="0" smtClean="0"/>
          </a:p>
          <a:p>
            <a:pPr>
              <a:buNone/>
            </a:pPr>
            <a:r>
              <a:rPr lang="en-US" dirty="0" smtClean="0"/>
              <a:t>Earth’s Acceleration</a:t>
            </a:r>
          </a:p>
          <a:p>
            <a:pPr>
              <a:buNone/>
            </a:pPr>
            <a:r>
              <a:rPr lang="en-US" dirty="0" smtClean="0"/>
              <a:t>			Force/Large mass=small acceleration</a:t>
            </a:r>
          </a:p>
          <a:p>
            <a:pPr>
              <a:buNone/>
            </a:pPr>
            <a:endParaRPr lang="en-US" dirty="0" smtClean="0"/>
          </a:p>
          <a:p>
            <a:pPr>
              <a:buNone/>
            </a:pPr>
            <a:r>
              <a:rPr lang="en-US" dirty="0" smtClean="0"/>
              <a:t>Even though the same force acts on both objects, the acceleration of the earth is much smaller because its mass is so much bigger</a:t>
            </a:r>
          </a:p>
          <a:p>
            <a:pPr lvl="1"/>
            <a:endParaRPr lang="en-US" dirty="0" smtClean="0"/>
          </a:p>
          <a:p>
            <a:pPr lvl="1">
              <a:buNone/>
            </a:pPr>
            <a:endParaRPr lang="en-US" dirty="0" smtClean="0"/>
          </a:p>
          <a:p>
            <a:pPr lvl="1">
              <a:buNone/>
            </a:pPr>
            <a:r>
              <a:rPr lang="en-US" dirty="0" smtClean="0"/>
              <a:t>			</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Newton’s Laws Test Time!!!</a:t>
            </a:r>
            <a:endParaRPr lang="en-US" dirty="0"/>
          </a:p>
        </p:txBody>
      </p:sp>
      <p:sp>
        <p:nvSpPr>
          <p:cNvPr id="3" name="Content Placeholder 2"/>
          <p:cNvSpPr>
            <a:spLocks noGrp="1"/>
          </p:cNvSpPr>
          <p:nvPr>
            <p:ph sz="quarter" idx="1"/>
          </p:nvPr>
        </p:nvSpPr>
        <p:spPr/>
        <p:txBody>
          <a:bodyPr>
            <a:normAutofit/>
          </a:bodyPr>
          <a:lstStyle/>
          <a:p>
            <a:pPr>
              <a:buNone/>
            </a:pPr>
            <a:endParaRPr lang="en-US" dirty="0" smtClean="0"/>
          </a:p>
          <a:p>
            <a:pPr>
              <a:buNone/>
            </a:pPr>
            <a:r>
              <a:rPr lang="en-US" smtClean="0"/>
              <a:t>Yeah!!!!</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Copernicus and the Moving Earth</a:t>
            </a:r>
            <a:endParaRPr lang="en-US" dirty="0"/>
          </a:p>
        </p:txBody>
      </p:sp>
      <p:sp>
        <p:nvSpPr>
          <p:cNvPr id="3" name="Content Placeholder 2"/>
          <p:cNvSpPr>
            <a:spLocks noGrp="1"/>
          </p:cNvSpPr>
          <p:nvPr>
            <p:ph sz="quarter" idx="1"/>
          </p:nvPr>
        </p:nvSpPr>
        <p:spPr/>
        <p:txBody>
          <a:bodyPr/>
          <a:lstStyle/>
          <a:p>
            <a:r>
              <a:rPr lang="en-US" dirty="0" smtClean="0"/>
              <a:t>Reasoned from Astronomical observations that the earth traveled around the sun.</a:t>
            </a:r>
          </a:p>
          <a:p>
            <a:r>
              <a:rPr lang="en-US" dirty="0" smtClean="0"/>
              <a:t>Extremely controversial idea.</a:t>
            </a:r>
          </a:p>
          <a:p>
            <a:endParaRPr lang="en-US" dirty="0"/>
          </a:p>
        </p:txBody>
      </p:sp>
      <p:pic>
        <p:nvPicPr>
          <p:cNvPr id="3074" name="Picture 2" descr="C:\Documents and Settings\rquinn\Local Settings\Temporary Internet Files\Content.IE5\A2X2LKSW\MCj03790610000[1].wmf"/>
          <p:cNvPicPr>
            <a:picLocks noChangeAspect="1" noChangeArrowheads="1"/>
          </p:cNvPicPr>
          <p:nvPr/>
        </p:nvPicPr>
        <p:blipFill>
          <a:blip r:embed="rId3" cstate="print"/>
          <a:srcRect/>
          <a:stretch>
            <a:fillRect/>
          </a:stretch>
        </p:blipFill>
        <p:spPr bwMode="auto">
          <a:xfrm>
            <a:off x="7467600" y="4495800"/>
            <a:ext cx="1489075" cy="1858962"/>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Galileo on Motion</a:t>
            </a:r>
            <a:endParaRPr lang="en-US" dirty="0"/>
          </a:p>
        </p:txBody>
      </p:sp>
      <p:sp>
        <p:nvSpPr>
          <p:cNvPr id="3" name="Content Placeholder 2"/>
          <p:cNvSpPr>
            <a:spLocks noGrp="1"/>
          </p:cNvSpPr>
          <p:nvPr>
            <p:ph sz="quarter" idx="1"/>
          </p:nvPr>
        </p:nvSpPr>
        <p:spPr/>
        <p:txBody>
          <a:bodyPr/>
          <a:lstStyle/>
          <a:p>
            <a:r>
              <a:rPr lang="en-US" dirty="0" smtClean="0"/>
              <a:t>First to show Copernicus’ ideas were reasonable</a:t>
            </a:r>
          </a:p>
          <a:p>
            <a:r>
              <a:rPr lang="en-US" dirty="0" smtClean="0"/>
              <a:t>Determined that only when </a:t>
            </a:r>
            <a:r>
              <a:rPr lang="en-US" b="1" u="sng" dirty="0" smtClean="0"/>
              <a:t>friction</a:t>
            </a:r>
            <a:r>
              <a:rPr lang="en-US" dirty="0" smtClean="0"/>
              <a:t> is present is a force necessary to keep an object moving</a:t>
            </a:r>
          </a:p>
          <a:p>
            <a:pPr lvl="1"/>
            <a:r>
              <a:rPr lang="en-US" b="1" u="sng" dirty="0" smtClean="0"/>
              <a:t>Friction</a:t>
            </a:r>
            <a:r>
              <a:rPr lang="en-US" dirty="0" smtClean="0"/>
              <a:t>:  the </a:t>
            </a:r>
            <a:r>
              <a:rPr lang="en-US" b="1" u="sng" dirty="0" smtClean="0"/>
              <a:t>force</a:t>
            </a:r>
            <a:r>
              <a:rPr lang="en-US" dirty="0" smtClean="0"/>
              <a:t> that acts between </a:t>
            </a:r>
          </a:p>
          <a:p>
            <a:pPr lvl="1">
              <a:buNone/>
            </a:pPr>
            <a:r>
              <a:rPr lang="en-US" dirty="0" smtClean="0"/>
              <a:t>	materials as they are moving past each other</a:t>
            </a:r>
          </a:p>
          <a:p>
            <a:pPr lvl="2"/>
            <a:r>
              <a:rPr lang="en-US" b="1" u="sng" dirty="0" smtClean="0"/>
              <a:t>Force</a:t>
            </a:r>
            <a:r>
              <a:rPr lang="en-US" dirty="0" smtClean="0"/>
              <a:t>:  a push or a pull</a:t>
            </a:r>
          </a:p>
          <a:p>
            <a:pPr lvl="2"/>
            <a:r>
              <a:rPr lang="en-US" dirty="0" smtClean="0"/>
              <a:t>Used inclined planes to prove his idea</a:t>
            </a:r>
          </a:p>
          <a:p>
            <a:pPr lvl="3"/>
            <a:r>
              <a:rPr lang="en-US" dirty="0" smtClean="0"/>
              <a:t>Conclusion:  Every object has </a:t>
            </a:r>
            <a:r>
              <a:rPr lang="en-US" b="1" u="sng" dirty="0" smtClean="0"/>
              <a:t>inertia</a:t>
            </a:r>
          </a:p>
          <a:p>
            <a:pPr lvl="4"/>
            <a:r>
              <a:rPr lang="en-US" b="1" u="sng" dirty="0" smtClean="0"/>
              <a:t>Inertia</a:t>
            </a:r>
            <a:r>
              <a:rPr lang="en-US" dirty="0" smtClean="0"/>
              <a:t>:  object’s resistance to a change in</a:t>
            </a:r>
          </a:p>
          <a:p>
            <a:pPr lvl="4">
              <a:buNone/>
            </a:pPr>
            <a:r>
              <a:rPr lang="en-US" dirty="0" smtClean="0"/>
              <a:t>		motion</a:t>
            </a:r>
          </a:p>
        </p:txBody>
      </p:sp>
      <p:pic>
        <p:nvPicPr>
          <p:cNvPr id="4098" name="Picture 2" descr="C:\Documents and Settings\rquinn\Local Settings\Temporary Internet Files\Content.IE5\E6FMLPNA\MCj03536010000[1].wmf"/>
          <p:cNvPicPr>
            <a:picLocks noChangeAspect="1" noChangeArrowheads="1"/>
          </p:cNvPicPr>
          <p:nvPr/>
        </p:nvPicPr>
        <p:blipFill>
          <a:blip r:embed="rId3" cstate="print"/>
          <a:srcRect/>
          <a:stretch>
            <a:fillRect/>
          </a:stretch>
        </p:blipFill>
        <p:spPr bwMode="auto">
          <a:xfrm>
            <a:off x="6172200" y="2819400"/>
            <a:ext cx="2738438" cy="3433762"/>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Eureka !!!</a:t>
            </a:r>
            <a:endParaRPr lang="en-US" dirty="0"/>
          </a:p>
        </p:txBody>
      </p:sp>
      <p:pic>
        <p:nvPicPr>
          <p:cNvPr id="4" name="Content Placeholder 3" descr="200px-Eureka_cartoon.jpg"/>
          <p:cNvPicPr>
            <a:picLocks noGrp="1" noChangeAspect="1"/>
          </p:cNvPicPr>
          <p:nvPr>
            <p:ph sz="quarter" idx="1"/>
          </p:nvPr>
        </p:nvPicPr>
        <p:blipFill>
          <a:blip r:embed="rId2" cstate="print"/>
          <a:stretch>
            <a:fillRect/>
          </a:stretch>
        </p:blipFill>
        <p:spPr>
          <a:xfrm>
            <a:off x="838199" y="1379493"/>
            <a:ext cx="7549781" cy="4945107"/>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Newton’s 1</a:t>
            </a:r>
            <a:r>
              <a:rPr lang="en-US" baseline="30000" dirty="0" smtClean="0"/>
              <a:t>st</a:t>
            </a:r>
            <a:r>
              <a:rPr lang="en-US" dirty="0" smtClean="0"/>
              <a:t> Law of Motion</a:t>
            </a:r>
            <a:endParaRPr lang="en-US" dirty="0"/>
          </a:p>
        </p:txBody>
      </p:sp>
      <p:sp>
        <p:nvSpPr>
          <p:cNvPr id="3" name="Content Placeholder 2"/>
          <p:cNvSpPr>
            <a:spLocks noGrp="1"/>
          </p:cNvSpPr>
          <p:nvPr>
            <p:ph sz="quarter" idx="1"/>
          </p:nvPr>
        </p:nvSpPr>
        <p:spPr>
          <a:xfrm>
            <a:off x="206502" y="1796923"/>
            <a:ext cx="8503920" cy="4572000"/>
          </a:xfrm>
        </p:spPr>
        <p:txBody>
          <a:bodyPr/>
          <a:lstStyle/>
          <a:p>
            <a:r>
              <a:rPr lang="en-US" dirty="0" smtClean="0"/>
              <a:t>Usually called the Law of Inertia</a:t>
            </a:r>
          </a:p>
          <a:p>
            <a:pPr lvl="2"/>
            <a:r>
              <a:rPr lang="en-US" dirty="0" smtClean="0"/>
              <a:t>Every object continues in its state of rest or of motion in a straight line at a constant speed unless it is compelled to change that state by forces exerted on it.</a:t>
            </a:r>
          </a:p>
          <a:p>
            <a:pPr lvl="2"/>
            <a:endParaRPr lang="en-US" dirty="0" smtClean="0"/>
          </a:p>
          <a:p>
            <a:pPr lvl="2"/>
            <a:endParaRPr lang="en-US" dirty="0" smtClean="0"/>
          </a:p>
          <a:p>
            <a:pPr lvl="2">
              <a:buNone/>
            </a:pPr>
            <a:r>
              <a:rPr lang="en-US" dirty="0" smtClean="0"/>
              <a:t>Or</a:t>
            </a:r>
          </a:p>
          <a:p>
            <a:pPr lvl="2">
              <a:buNone/>
            </a:pPr>
            <a:endParaRPr lang="en-US" dirty="0" smtClean="0"/>
          </a:p>
          <a:p>
            <a:pPr lvl="2">
              <a:buNone/>
            </a:pPr>
            <a:r>
              <a:rPr lang="en-US" dirty="0" smtClean="0"/>
              <a:t>Objects tend to keep on doing what they’re already doing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Mass-A Measure of Inertia</a:t>
            </a:r>
            <a:endParaRPr lang="en-US" dirty="0"/>
          </a:p>
        </p:txBody>
      </p:sp>
      <p:sp>
        <p:nvSpPr>
          <p:cNvPr id="3" name="Content Placeholder 2"/>
          <p:cNvSpPr>
            <a:spLocks noGrp="1"/>
          </p:cNvSpPr>
          <p:nvPr>
            <p:ph sz="quarter" idx="1"/>
          </p:nvPr>
        </p:nvSpPr>
        <p:spPr/>
        <p:txBody>
          <a:bodyPr/>
          <a:lstStyle/>
          <a:p>
            <a:r>
              <a:rPr lang="en-US" b="1" u="sng" dirty="0" smtClean="0"/>
              <a:t>Mass</a:t>
            </a:r>
            <a:r>
              <a:rPr lang="en-US" dirty="0" smtClean="0"/>
              <a:t>-the measure of the amount of inertia an object has;  the measure of the amount of matter in an object-measured in kilograms (kg)</a:t>
            </a:r>
          </a:p>
          <a:p>
            <a:pPr lvl="1"/>
            <a:r>
              <a:rPr lang="en-US" dirty="0" smtClean="0"/>
              <a:t>Examples- (Do not write)  Suppose you kick an empty Coke can.  Now kick the same can filled with soda.  Now kick the same can filled with lead (very dense material)</a:t>
            </a:r>
          </a:p>
          <a:p>
            <a:pPr lvl="1"/>
            <a:endParaRPr lang="en-US" dirty="0" smtClean="0"/>
          </a:p>
          <a:p>
            <a:pPr lvl="1"/>
            <a:r>
              <a:rPr lang="en-US" dirty="0" smtClean="0"/>
              <a:t>You would barely feel the empty can, feel a little resistance with the soda, and hurt your foot with the lead.  The heavier object resists you changing its motion the most;  therefore it has the most inertia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Mass</a:t>
            </a:r>
            <a:endParaRPr lang="en-US" dirty="0"/>
          </a:p>
        </p:txBody>
      </p:sp>
      <p:sp>
        <p:nvSpPr>
          <p:cNvPr id="3" name="Content Placeholder 2"/>
          <p:cNvSpPr>
            <a:spLocks noGrp="1"/>
          </p:cNvSpPr>
          <p:nvPr>
            <p:ph sz="quarter" idx="1"/>
          </p:nvPr>
        </p:nvSpPr>
        <p:spPr/>
        <p:txBody>
          <a:bodyPr/>
          <a:lstStyle/>
          <a:p>
            <a:r>
              <a:rPr lang="en-US" dirty="0" smtClean="0"/>
              <a:t>Mass is not </a:t>
            </a:r>
            <a:r>
              <a:rPr lang="en-US" b="1" u="sng" dirty="0" smtClean="0"/>
              <a:t>volume</a:t>
            </a:r>
          </a:p>
          <a:p>
            <a:pPr lvl="1"/>
            <a:r>
              <a:rPr lang="en-US" b="1" u="sng" dirty="0" smtClean="0"/>
              <a:t>Volume</a:t>
            </a:r>
            <a:r>
              <a:rPr lang="en-US" dirty="0" smtClean="0"/>
              <a:t>-the amount of space an object occupies-measured in cubic centimeters (cc </a:t>
            </a:r>
            <a:r>
              <a:rPr lang="en-US" smtClean="0"/>
              <a:t>or cm)</a:t>
            </a:r>
            <a:endParaRPr lang="en-US" dirty="0" smtClean="0"/>
          </a:p>
          <a:p>
            <a:r>
              <a:rPr lang="en-US" dirty="0" smtClean="0"/>
              <a:t>Styrofoam is an example of a material that may have a large volume but small mass.  (low density)</a:t>
            </a:r>
            <a:endParaRPr lang="en-US" dirty="0"/>
          </a:p>
        </p:txBody>
      </p:sp>
      <p:pic>
        <p:nvPicPr>
          <p:cNvPr id="1026" name="Picture 2" descr="C:\Documents and Settings\rquinn\Local Settings\Temporary Internet Files\Content.IE5\C9MFXXRD\MCj04106070000[1].wmf"/>
          <p:cNvPicPr>
            <a:picLocks noChangeAspect="1" noChangeArrowheads="1"/>
          </p:cNvPicPr>
          <p:nvPr/>
        </p:nvPicPr>
        <p:blipFill>
          <a:blip r:embed="rId3" cstate="print"/>
          <a:srcRect/>
          <a:stretch>
            <a:fillRect/>
          </a:stretch>
        </p:blipFill>
        <p:spPr bwMode="auto">
          <a:xfrm>
            <a:off x="457200" y="3810000"/>
            <a:ext cx="2235200" cy="2105947"/>
          </a:xfrm>
          <a:prstGeom prst="rect">
            <a:avLst/>
          </a:prstGeom>
          <a:noFill/>
        </p:spPr>
      </p:pic>
      <p:pic>
        <p:nvPicPr>
          <p:cNvPr id="1027" name="Picture 3" descr="C:\Documents and Settings\rquinn\Local Settings\Temporary Internet Files\Content.IE5\VOAH28YL\MCj03894560000[1].wmf"/>
          <p:cNvPicPr>
            <a:picLocks noChangeAspect="1" noChangeArrowheads="1"/>
          </p:cNvPicPr>
          <p:nvPr/>
        </p:nvPicPr>
        <p:blipFill>
          <a:blip r:embed="rId4" cstate="print"/>
          <a:srcRect/>
          <a:stretch>
            <a:fillRect/>
          </a:stretch>
        </p:blipFill>
        <p:spPr bwMode="auto">
          <a:xfrm>
            <a:off x="5562600" y="3886200"/>
            <a:ext cx="1816100" cy="1812925"/>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Mass is not Weight</a:t>
            </a:r>
            <a:endParaRPr lang="en-US" dirty="0"/>
          </a:p>
        </p:txBody>
      </p:sp>
      <p:sp>
        <p:nvSpPr>
          <p:cNvPr id="3" name="Content Placeholder 2"/>
          <p:cNvSpPr>
            <a:spLocks noGrp="1"/>
          </p:cNvSpPr>
          <p:nvPr>
            <p:ph sz="quarter" idx="1"/>
          </p:nvPr>
        </p:nvSpPr>
        <p:spPr/>
        <p:txBody>
          <a:bodyPr/>
          <a:lstStyle/>
          <a:p>
            <a:r>
              <a:rPr lang="en-US" dirty="0" smtClean="0"/>
              <a:t>Mass is a measure of the number and kind of atoms that make up an object</a:t>
            </a:r>
          </a:p>
          <a:p>
            <a:pPr>
              <a:buNone/>
            </a:pPr>
            <a:endParaRPr lang="en-US" dirty="0" smtClean="0"/>
          </a:p>
          <a:p>
            <a:r>
              <a:rPr lang="en-US" dirty="0" smtClean="0"/>
              <a:t>Weight is a measure of the gravitational attraction an object has to the earth.</a:t>
            </a:r>
            <a:endParaRPr lang="en-US" dirty="0"/>
          </a:p>
        </p:txBody>
      </p:sp>
      <p:pic>
        <p:nvPicPr>
          <p:cNvPr id="2050" name="Picture 2" descr="C:\Documents and Settings\rquinn\Local Settings\Temporary Internet Files\Content.IE5\E6FMLPNA\MCj04380590000[1].png"/>
          <p:cNvPicPr>
            <a:picLocks noChangeAspect="1" noChangeArrowheads="1"/>
          </p:cNvPicPr>
          <p:nvPr/>
        </p:nvPicPr>
        <p:blipFill>
          <a:blip r:embed="rId3" cstate="print"/>
          <a:srcRect/>
          <a:stretch>
            <a:fillRect/>
          </a:stretch>
        </p:blipFill>
        <p:spPr bwMode="auto">
          <a:xfrm>
            <a:off x="539750" y="4087812"/>
            <a:ext cx="2028825" cy="2028825"/>
          </a:xfrm>
          <a:prstGeom prst="rect">
            <a:avLst/>
          </a:prstGeom>
          <a:noFill/>
        </p:spPr>
      </p:pic>
      <p:pic>
        <p:nvPicPr>
          <p:cNvPr id="2051" name="Picture 3" descr="C:\Documents and Settings\rquinn\Local Settings\Temporary Internet Files\Content.IE5\A2X2LKSW\MCj02958030000[1].wmf"/>
          <p:cNvPicPr>
            <a:picLocks noChangeAspect="1" noChangeArrowheads="1"/>
          </p:cNvPicPr>
          <p:nvPr/>
        </p:nvPicPr>
        <p:blipFill>
          <a:blip r:embed="rId4" cstate="print"/>
          <a:srcRect/>
          <a:stretch>
            <a:fillRect/>
          </a:stretch>
        </p:blipFill>
        <p:spPr bwMode="auto">
          <a:xfrm>
            <a:off x="5181601" y="4028722"/>
            <a:ext cx="1981199" cy="1851377"/>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253</TotalTime>
  <Words>1082</Words>
  <Application>Microsoft Office PowerPoint</Application>
  <PresentationFormat>On-screen Show (4:3)</PresentationFormat>
  <Paragraphs>186</Paragraphs>
  <Slides>28</Slides>
  <Notes>25</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Civic</vt:lpstr>
      <vt:lpstr>Newton’s Laws of Motion</vt:lpstr>
      <vt:lpstr>Aristotle on Motion</vt:lpstr>
      <vt:lpstr>Copernicus and the Moving Earth</vt:lpstr>
      <vt:lpstr>Galileo on Motion</vt:lpstr>
      <vt:lpstr>Eureka !!!</vt:lpstr>
      <vt:lpstr>Newton’s 1st Law of Motion</vt:lpstr>
      <vt:lpstr>Mass-A Measure of Inertia</vt:lpstr>
      <vt:lpstr>Mass</vt:lpstr>
      <vt:lpstr>Mass is not Weight</vt:lpstr>
      <vt:lpstr>(Review)</vt:lpstr>
      <vt:lpstr>Unit of Force</vt:lpstr>
      <vt:lpstr>Summary</vt:lpstr>
      <vt:lpstr>Eureka !!!</vt:lpstr>
      <vt:lpstr>Force Causes Acceleration</vt:lpstr>
      <vt:lpstr>Mass Resists Acceleration</vt:lpstr>
      <vt:lpstr>Newton’s Second Law</vt:lpstr>
      <vt:lpstr>What is Weight?</vt:lpstr>
      <vt:lpstr>Interactions Produce Forces</vt:lpstr>
      <vt:lpstr>Newton’s Third Law of Motion</vt:lpstr>
      <vt:lpstr>Newton’s Third Law</vt:lpstr>
      <vt:lpstr>Identifying Action and Reaction</vt:lpstr>
      <vt:lpstr>Check Yourself</vt:lpstr>
      <vt:lpstr>Arnold Strongman and Suzie Small pull on opposite ends of a rope in a tug of war. The greater force exerted on the rope is by</vt:lpstr>
      <vt:lpstr>Action-Reaction Pairs</vt:lpstr>
      <vt:lpstr>More Action/Reaction</vt:lpstr>
      <vt:lpstr>Action/Reaction on different masses</vt:lpstr>
      <vt:lpstr>Slide 27</vt:lpstr>
      <vt:lpstr>Newton’s Laws Test Time!!!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Newton’s Laws of Motion</dc:title>
  <dc:creator>randyrhodes</dc:creator>
  <cp:lastModifiedBy> </cp:lastModifiedBy>
  <cp:revision>35</cp:revision>
  <dcterms:created xsi:type="dcterms:W3CDTF">2008-11-11T14:00:18Z</dcterms:created>
  <dcterms:modified xsi:type="dcterms:W3CDTF">2011-12-19T13:28:18Z</dcterms:modified>
</cp:coreProperties>
</file>