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256" r:id="rId2"/>
    <p:sldId id="257" r:id="rId3"/>
    <p:sldId id="258" r:id="rId4"/>
    <p:sldId id="267" r:id="rId5"/>
    <p:sldId id="268" r:id="rId6"/>
    <p:sldId id="259" r:id="rId7"/>
    <p:sldId id="269" r:id="rId8"/>
    <p:sldId id="260" r:id="rId9"/>
    <p:sldId id="261" r:id="rId10"/>
    <p:sldId id="262" r:id="rId11"/>
    <p:sldId id="263" r:id="rId12"/>
    <p:sldId id="265" r:id="rId13"/>
    <p:sldId id="264" r:id="rId14"/>
    <p:sldId id="266" r:id="rId15"/>
    <p:sldId id="270" r:id="rId16"/>
    <p:sldId id="271" r:id="rId1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7" d="100"/>
          <a:sy n="67" d="100"/>
        </p:scale>
        <p:origin x="1392" y="6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BAB6955-0477-4F01-A97A-CCA896B54B22}" type="datetimeFigureOut">
              <a:rPr lang="en-US" smtClean="0"/>
              <a:t>3/2/2016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BB9F8FF-0784-4A45-99CE-34EAC08671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91495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895ACAA-7721-44A0-A7E9-9D07D39E1708}" type="slidenum">
              <a:rPr lang="en-US" altLang="en-US"/>
              <a:pPr/>
              <a:t>2</a:t>
            </a:fld>
            <a:endParaRPr lang="en-US" altLang="en-US"/>
          </a:p>
        </p:txBody>
      </p:sp>
      <p:sp>
        <p:nvSpPr>
          <p:cNvPr id="727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27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1485422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A0288B7-0CA5-418A-A0C1-349E5A18D9DC}" type="slidenum">
              <a:rPr lang="en-US" altLang="en-US"/>
              <a:pPr/>
              <a:t>12</a:t>
            </a:fld>
            <a:endParaRPr lang="en-US" altLang="en-US"/>
          </a:p>
        </p:txBody>
      </p:sp>
      <p:sp>
        <p:nvSpPr>
          <p:cNvPr id="808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08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3556876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EE39A11-39AA-475F-B8B6-5D7CB2C72A29}" type="slidenum">
              <a:rPr lang="en-US" altLang="en-US"/>
              <a:pPr/>
              <a:t>13</a:t>
            </a:fld>
            <a:endParaRPr lang="en-US" altLang="en-US"/>
          </a:p>
        </p:txBody>
      </p:sp>
      <p:sp>
        <p:nvSpPr>
          <p:cNvPr id="819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2742266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D45BD54-9283-40FE-8504-CAAA0D5A7042}" type="slidenum">
              <a:rPr lang="en-US" altLang="en-US"/>
              <a:pPr/>
              <a:t>14</a:t>
            </a:fld>
            <a:endParaRPr lang="en-US" altLang="en-US"/>
          </a:p>
        </p:txBody>
      </p:sp>
      <p:sp>
        <p:nvSpPr>
          <p:cNvPr id="829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29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0104720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0839448-84DD-4289-A1AD-D651C7C9AB4F}" type="slidenum">
              <a:rPr lang="en-US" altLang="en-US"/>
              <a:pPr/>
              <a:t>3</a:t>
            </a:fld>
            <a:endParaRPr lang="en-US" altLang="en-US"/>
          </a:p>
        </p:txBody>
      </p:sp>
      <p:sp>
        <p:nvSpPr>
          <p:cNvPr id="737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37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5987329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0000"/>
            </a:gs>
            <a:gs pos="20000">
              <a:srgbClr val="000040"/>
            </a:gs>
            <a:gs pos="50000">
              <a:srgbClr val="400040"/>
            </a:gs>
            <a:gs pos="75000">
              <a:srgbClr val="8F0040"/>
            </a:gs>
            <a:gs pos="89999">
              <a:srgbClr val="F27300"/>
            </a:gs>
            <a:gs pos="100000">
              <a:srgbClr val="FFBF00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B85A160-CF66-4948-9C83-D5FD0D9EC307}" type="slidenum">
              <a:rPr lang="en-US" altLang="en-US"/>
              <a:pPr/>
              <a:t>5</a:t>
            </a:fld>
            <a:endParaRPr lang="en-US" altLang="en-US"/>
          </a:p>
        </p:txBody>
      </p:sp>
      <p:sp>
        <p:nvSpPr>
          <p:cNvPr id="409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7388"/>
            <a:ext cx="4572000" cy="3429000"/>
          </a:xfrm>
          <a:ln/>
        </p:spPr>
      </p:sp>
      <p:sp>
        <p:nvSpPr>
          <p:cNvPr id="409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2813" y="4343400"/>
            <a:ext cx="5032375" cy="4113213"/>
          </a:xfrm>
        </p:spPr>
        <p:txBody>
          <a:bodyPr lIns="91426" tIns="45714" rIns="91426" bIns="45714"/>
          <a:lstStyle/>
          <a:p>
            <a:endParaRPr lang="en-US" altLang="en-US" noProof="1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112301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1077E77-CFF3-4A96-99DA-FF6EAD4DDAB0}" type="slidenum">
              <a:rPr lang="en-US" altLang="en-US"/>
              <a:pPr/>
              <a:t>6</a:t>
            </a:fld>
            <a:endParaRPr lang="en-US" altLang="en-US"/>
          </a:p>
        </p:txBody>
      </p:sp>
      <p:sp>
        <p:nvSpPr>
          <p:cNvPr id="747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47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7104224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D486714-849E-4FF6-B8AB-BD2893AD15E5}" type="slidenum">
              <a:rPr lang="en-US" altLang="en-US"/>
              <a:pPr/>
              <a:t>7</a:t>
            </a:fld>
            <a:endParaRPr lang="en-US" altLang="en-US"/>
          </a:p>
        </p:txBody>
      </p:sp>
      <p:sp>
        <p:nvSpPr>
          <p:cNvPr id="1064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64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7069406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C56BA2A-D30C-4A73-8C4D-01BBF0943954}" type="slidenum">
              <a:rPr lang="en-US" altLang="en-US"/>
              <a:pPr/>
              <a:t>8</a:t>
            </a:fld>
            <a:endParaRPr lang="en-US" altLang="en-US"/>
          </a:p>
        </p:txBody>
      </p:sp>
      <p:sp>
        <p:nvSpPr>
          <p:cNvPr id="1085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85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9671018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5C79FD8-2F30-4E14-BE61-8DC5D3750DB4}" type="slidenum">
              <a:rPr lang="en-US" altLang="en-US"/>
              <a:pPr/>
              <a:t>9</a:t>
            </a:fld>
            <a:endParaRPr lang="en-US" altLang="en-US"/>
          </a:p>
        </p:txBody>
      </p:sp>
      <p:sp>
        <p:nvSpPr>
          <p:cNvPr id="1105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05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1627142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7621AFC-0C96-4804-AA9A-0E252FE70FDA}" type="slidenum">
              <a:rPr lang="en-US" altLang="en-US"/>
              <a:pPr/>
              <a:t>10</a:t>
            </a:fld>
            <a:endParaRPr lang="en-US" altLang="en-US"/>
          </a:p>
        </p:txBody>
      </p:sp>
      <p:sp>
        <p:nvSpPr>
          <p:cNvPr id="788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88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5335568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58049A8-5D59-4F8E-BF13-B3F96F7D3EEB}" type="slidenum">
              <a:rPr lang="en-US" altLang="en-US"/>
              <a:pPr/>
              <a:t>11</a:t>
            </a:fld>
            <a:endParaRPr lang="en-US" altLang="en-US"/>
          </a:p>
        </p:txBody>
      </p:sp>
      <p:sp>
        <p:nvSpPr>
          <p:cNvPr id="798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98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5194618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DCFB3C-DE43-4940-9BD7-F642ACC77B91}" type="datetimeFigureOut">
              <a:rPr lang="en-US" smtClean="0"/>
              <a:t>3/2/2016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7642A1-733A-44BA-B546-80E0030F7F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4162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DCFB3C-DE43-4940-9BD7-F642ACC77B91}" type="datetimeFigureOut">
              <a:rPr lang="en-US" smtClean="0"/>
              <a:t>3/2/2016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7642A1-733A-44BA-B546-80E0030F7F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94767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DCFB3C-DE43-4940-9BD7-F642ACC77B91}" type="datetimeFigureOut">
              <a:rPr lang="en-US" smtClean="0"/>
              <a:t>3/2/2016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7642A1-733A-44BA-B546-80E0030F7F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726718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>
  <p:cSld name="Title, Conten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28600"/>
            <a:ext cx="91440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600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48200" y="1600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7FBE848D-8FEA-426C-80C0-D63CDA3A8D95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>
          <a:xfrm>
            <a:off x="7510463" y="6629400"/>
            <a:ext cx="1676400" cy="228600"/>
          </a:xfrm>
        </p:spPr>
        <p:txBody>
          <a:bodyPr/>
          <a:lstStyle>
            <a:lvl1pPr>
              <a:defRPr/>
            </a:lvl1pPr>
          </a:lstStyle>
          <a:p>
            <a:r>
              <a:rPr lang="en-US" altLang="en-US"/>
              <a:t>© </a:t>
            </a:r>
            <a:r>
              <a:rPr lang="en-US" altLang="en-US" sz="1000"/>
              <a:t>2009, Prentice-Hall, Inc.</a:t>
            </a:r>
          </a:p>
        </p:txBody>
      </p:sp>
    </p:spTree>
    <p:extLst>
      <p:ext uri="{BB962C8B-B14F-4D97-AF65-F5344CB8AC3E}">
        <p14:creationId xmlns:p14="http://schemas.microsoft.com/office/powerpoint/2010/main" val="1392759700"/>
      </p:ext>
    </p:extLst>
  </p:cSld>
  <p:clrMapOvr>
    <a:masterClrMapping/>
  </p:clrMapOvr>
  <p:transition spd="slow"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28600"/>
            <a:ext cx="91440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600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2B86D47C-A9A5-45FE-B14E-6A84BF71350A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>
          <a:xfrm>
            <a:off x="7510463" y="6629400"/>
            <a:ext cx="1676400" cy="228600"/>
          </a:xfrm>
        </p:spPr>
        <p:txBody>
          <a:bodyPr/>
          <a:lstStyle>
            <a:lvl1pPr>
              <a:defRPr/>
            </a:lvl1pPr>
          </a:lstStyle>
          <a:p>
            <a:r>
              <a:rPr lang="en-US" altLang="en-US"/>
              <a:t>© </a:t>
            </a:r>
            <a:r>
              <a:rPr lang="en-US" altLang="en-US" sz="1000"/>
              <a:t>2009, Prentice-Hall, Inc.</a:t>
            </a:r>
          </a:p>
        </p:txBody>
      </p:sp>
    </p:spTree>
    <p:extLst>
      <p:ext uri="{BB962C8B-B14F-4D97-AF65-F5344CB8AC3E}">
        <p14:creationId xmlns:p14="http://schemas.microsoft.com/office/powerpoint/2010/main" val="3042287505"/>
      </p:ext>
    </p:extLst>
  </p:cSld>
  <p:clrMapOvr>
    <a:masterClrMapping/>
  </p:clrMapOvr>
  <p:transition spd="slow">
    <p:fad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>
  <p:cSld name="Title and Content ov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28600"/>
            <a:ext cx="91440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600200"/>
            <a:ext cx="77724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733800"/>
            <a:ext cx="77724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419A5DB9-3A37-4AAC-9D2A-22909DDC61CF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>
          <a:xfrm>
            <a:off x="7510463" y="6629400"/>
            <a:ext cx="1676400" cy="228600"/>
          </a:xfrm>
        </p:spPr>
        <p:txBody>
          <a:bodyPr/>
          <a:lstStyle>
            <a:lvl1pPr>
              <a:defRPr/>
            </a:lvl1pPr>
          </a:lstStyle>
          <a:p>
            <a:r>
              <a:rPr lang="en-US" altLang="en-US"/>
              <a:t>© </a:t>
            </a:r>
            <a:r>
              <a:rPr lang="en-US" altLang="en-US" sz="1000"/>
              <a:t>2009, Prentice-Hall, Inc.</a:t>
            </a:r>
          </a:p>
        </p:txBody>
      </p:sp>
    </p:spTree>
    <p:extLst>
      <p:ext uri="{BB962C8B-B14F-4D97-AF65-F5344CB8AC3E}">
        <p14:creationId xmlns:p14="http://schemas.microsoft.com/office/powerpoint/2010/main" val="1716661097"/>
      </p:ext>
    </p:extLst>
  </p:cSld>
  <p:clrMapOvr>
    <a:masterClrMapping/>
  </p:clrMapOvr>
  <p:transition spd="slow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DCFB3C-DE43-4940-9BD7-F642ACC77B91}" type="datetimeFigureOut">
              <a:rPr lang="en-US" smtClean="0"/>
              <a:t>3/2/2016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7642A1-733A-44BA-B546-80E0030F7F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16670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DCFB3C-DE43-4940-9BD7-F642ACC77B91}" type="datetimeFigureOut">
              <a:rPr lang="en-US" smtClean="0"/>
              <a:t>3/2/2016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7642A1-733A-44BA-B546-80E0030F7F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30561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DCFB3C-DE43-4940-9BD7-F642ACC77B91}" type="datetimeFigureOut">
              <a:rPr lang="en-US" smtClean="0"/>
              <a:t>3/2/2016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7642A1-733A-44BA-B546-80E0030F7F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08803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DCFB3C-DE43-4940-9BD7-F642ACC77B91}" type="datetimeFigureOut">
              <a:rPr lang="en-US" smtClean="0"/>
              <a:t>3/2/2016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7642A1-733A-44BA-B546-80E0030F7F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50262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DCFB3C-DE43-4940-9BD7-F642ACC77B91}" type="datetimeFigureOut">
              <a:rPr lang="en-US" smtClean="0"/>
              <a:t>3/2/2016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7642A1-733A-44BA-B546-80E0030F7F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35419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DCFB3C-DE43-4940-9BD7-F642ACC77B91}" type="datetimeFigureOut">
              <a:rPr lang="en-US" smtClean="0"/>
              <a:t>3/2/2016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7642A1-733A-44BA-B546-80E0030F7F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81548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DCFB3C-DE43-4940-9BD7-F642ACC77B91}" type="datetimeFigureOut">
              <a:rPr lang="en-US" smtClean="0"/>
              <a:t>3/2/2016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7642A1-733A-44BA-B546-80E0030F7F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20773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DCFB3C-DE43-4940-9BD7-F642ACC77B91}" type="datetimeFigureOut">
              <a:rPr lang="en-US" smtClean="0"/>
              <a:t>3/2/2016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7642A1-733A-44BA-B546-80E0030F7F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46634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7DCFB3C-DE43-4940-9BD7-F642ACC77B91}" type="datetimeFigureOut">
              <a:rPr lang="en-US" smtClean="0"/>
              <a:t>3/2/2016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7642A1-733A-44BA-B546-80E0030F7F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35211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gif"/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hyperlink" Target="http://www.youtube.com/watch?v=lCrMB8341rU" TargetMode="External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Acid –Base Titration: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10292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altLang="en-US"/>
              <a:t>© </a:t>
            </a:r>
            <a:r>
              <a:rPr lang="en-US" altLang="en-US" sz="1000"/>
              <a:t>2009, Prentice-Hall, Inc.</a:t>
            </a:r>
          </a:p>
        </p:txBody>
      </p:sp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en-US"/>
              <a:t>Titration of a Weak Acid with a Strong Base</a:t>
            </a:r>
          </a:p>
        </p:txBody>
      </p:sp>
      <p:sp>
        <p:nvSpPr>
          <p:cNvPr id="3584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52400" y="1600200"/>
            <a:ext cx="4114800" cy="49530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altLang="en-US" sz="2800"/>
              <a:t>Unlike in the previous case, the conjugate base of the acid affects the pH when it is formed.</a:t>
            </a:r>
          </a:p>
          <a:p>
            <a:pPr>
              <a:lnSpc>
                <a:spcPct val="90000"/>
              </a:lnSpc>
            </a:pPr>
            <a:r>
              <a:rPr lang="en-US" altLang="en-US" sz="2800"/>
              <a:t>At the equivalence point the pH is &gt;7.</a:t>
            </a:r>
          </a:p>
          <a:p>
            <a:pPr>
              <a:lnSpc>
                <a:spcPct val="90000"/>
              </a:lnSpc>
            </a:pPr>
            <a:r>
              <a:rPr lang="en-US" altLang="en-US" sz="2800"/>
              <a:t>Phenolphthalein is commonly used as an indicator in these titrations.</a:t>
            </a:r>
          </a:p>
        </p:txBody>
      </p:sp>
      <p:pic>
        <p:nvPicPr>
          <p:cNvPr id="35848" name="Picture 8" descr="17_09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114800" y="1638300"/>
            <a:ext cx="4953000" cy="3978275"/>
          </a:xfrm>
        </p:spPr>
      </p:pic>
    </p:spTree>
    <p:extLst>
      <p:ext uri="{BB962C8B-B14F-4D97-AF65-F5344CB8AC3E}">
        <p14:creationId xmlns:p14="http://schemas.microsoft.com/office/powerpoint/2010/main" val="286235106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58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58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84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altLang="en-US"/>
              <a:t>© </a:t>
            </a:r>
            <a:r>
              <a:rPr lang="en-US" altLang="en-US" sz="1000"/>
              <a:t>2009, Prentice-Hall, Inc.</a:t>
            </a:r>
          </a:p>
        </p:txBody>
      </p:sp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en-US"/>
              <a:t>Titration of a Weak Acid with a Strong Base</a:t>
            </a:r>
          </a:p>
        </p:txBody>
      </p:sp>
      <p:sp>
        <p:nvSpPr>
          <p:cNvPr id="37891" name="Rectangle 3"/>
          <p:cNvSpPr>
            <a:spLocks noGrp="1" noChangeArrowheads="1"/>
          </p:cNvSpPr>
          <p:nvPr>
            <p:ph type="body" sz="half" idx="2"/>
          </p:nvPr>
        </p:nvSpPr>
        <p:spPr>
          <a:xfrm>
            <a:off x="533400" y="3810000"/>
            <a:ext cx="7924800" cy="2286000"/>
          </a:xfrm>
        </p:spPr>
        <p:txBody>
          <a:bodyPr/>
          <a:lstStyle/>
          <a:p>
            <a:pPr marL="347663" indent="-347663">
              <a:buFontTx/>
              <a:buNone/>
            </a:pPr>
            <a:r>
              <a:rPr lang="en-US" altLang="en-US" sz="2800"/>
              <a:t>	At each point below the equivalence point, the pH of the solution during titration is determined from the amounts of the acid and its conjugate base present at that particular time.</a:t>
            </a:r>
          </a:p>
        </p:txBody>
      </p:sp>
      <p:pic>
        <p:nvPicPr>
          <p:cNvPr id="37898" name="Picture 10" descr="17_10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3521"/>
          <a:stretch>
            <a:fillRect/>
          </a:stretch>
        </p:blipFill>
        <p:spPr>
          <a:xfrm>
            <a:off x="342900" y="1738313"/>
            <a:ext cx="8458200" cy="1462087"/>
          </a:xfrm>
        </p:spPr>
      </p:pic>
    </p:spTree>
    <p:extLst>
      <p:ext uri="{BB962C8B-B14F-4D97-AF65-F5344CB8AC3E}">
        <p14:creationId xmlns:p14="http://schemas.microsoft.com/office/powerpoint/2010/main" val="1977939271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altLang="en-US"/>
              <a:t>© </a:t>
            </a:r>
            <a:r>
              <a:rPr lang="en-US" altLang="en-US" sz="1000"/>
              <a:t>2009, Prentice-Hall, Inc.</a:t>
            </a:r>
          </a:p>
        </p:txBody>
      </p:sp>
      <p:sp>
        <p:nvSpPr>
          <p:cNvPr id="3993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en-US"/>
              <a:t>Titration of a Weak Acid with a Strong Base</a:t>
            </a:r>
          </a:p>
        </p:txBody>
      </p:sp>
      <p:sp>
        <p:nvSpPr>
          <p:cNvPr id="39940" name="Rectangle 4"/>
          <p:cNvSpPr>
            <a:spLocks noGrp="1" noChangeArrowheads="1"/>
          </p:cNvSpPr>
          <p:nvPr>
            <p:ph type="body" sz="half" idx="2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en-US" altLang="en-US" sz="2800"/>
              <a:t>	With weaker acids, the initial pH is higher and pH changes near the equivalence point are more subtle.</a:t>
            </a:r>
          </a:p>
        </p:txBody>
      </p:sp>
      <p:pic>
        <p:nvPicPr>
          <p:cNvPr id="39944" name="Picture 8" descr="17_11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688"/>
          <a:stretch>
            <a:fillRect/>
          </a:stretch>
        </p:blipFill>
        <p:spPr>
          <a:xfrm>
            <a:off x="152400" y="1676400"/>
            <a:ext cx="4305300" cy="4648200"/>
          </a:xfrm>
        </p:spPr>
      </p:pic>
    </p:spTree>
    <p:extLst>
      <p:ext uri="{BB962C8B-B14F-4D97-AF65-F5344CB8AC3E}">
        <p14:creationId xmlns:p14="http://schemas.microsoft.com/office/powerpoint/2010/main" val="3724982394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altLang="en-US"/>
              <a:t>© </a:t>
            </a:r>
            <a:r>
              <a:rPr lang="en-US" altLang="en-US" sz="1000"/>
              <a:t>2009, Prentice-Hall, Inc.</a:t>
            </a:r>
          </a:p>
        </p:txBody>
      </p:sp>
      <p:sp>
        <p:nvSpPr>
          <p:cNvPr id="4096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en-US"/>
              <a:t>Titration of a Weak Base with a Strong Acid</a:t>
            </a:r>
          </a:p>
        </p:txBody>
      </p:sp>
      <p:sp>
        <p:nvSpPr>
          <p:cNvPr id="4096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533400" y="1981200"/>
            <a:ext cx="3962400" cy="4114800"/>
          </a:xfrm>
        </p:spPr>
        <p:txBody>
          <a:bodyPr/>
          <a:lstStyle/>
          <a:p>
            <a:r>
              <a:rPr lang="en-US" altLang="en-US" sz="2800"/>
              <a:t>The pH at the equivalence point in these titrations is &lt; 7.</a:t>
            </a:r>
          </a:p>
          <a:p>
            <a:r>
              <a:rPr lang="en-US" altLang="en-US" sz="2800"/>
              <a:t>Methyl red is the indicator of choice.</a:t>
            </a:r>
          </a:p>
        </p:txBody>
      </p:sp>
      <p:pic>
        <p:nvPicPr>
          <p:cNvPr id="40965" name="Picture 5" descr="17_12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648200" y="1801813"/>
            <a:ext cx="3810000" cy="3711575"/>
          </a:xfrm>
        </p:spPr>
      </p:pic>
    </p:spTree>
    <p:extLst>
      <p:ext uri="{BB962C8B-B14F-4D97-AF65-F5344CB8AC3E}">
        <p14:creationId xmlns:p14="http://schemas.microsoft.com/office/powerpoint/2010/main" val="3422007299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09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63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altLang="en-US"/>
              <a:t>© </a:t>
            </a:r>
            <a:r>
              <a:rPr lang="en-US" altLang="en-US" sz="1000"/>
              <a:t>2009, Prentice-Hall, Inc.</a:t>
            </a:r>
          </a:p>
        </p:txBody>
      </p:sp>
      <p:sp>
        <p:nvSpPr>
          <p:cNvPr id="419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Titrations of Polyprotic Acids</a:t>
            </a:r>
          </a:p>
        </p:txBody>
      </p:sp>
      <p:sp>
        <p:nvSpPr>
          <p:cNvPr id="41988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5334000" y="1600200"/>
            <a:ext cx="3124200" cy="4114800"/>
          </a:xfrm>
        </p:spPr>
        <p:txBody>
          <a:bodyPr/>
          <a:lstStyle/>
          <a:p>
            <a:pPr marL="347663" indent="-288925">
              <a:buFontTx/>
              <a:buNone/>
            </a:pPr>
            <a:r>
              <a:rPr lang="en-US" altLang="en-US" sz="2800"/>
              <a:t>	When one titrates a polyprotic acid with a base there is an equivalence point for each dissociation.</a:t>
            </a:r>
          </a:p>
        </p:txBody>
      </p:sp>
      <p:pic>
        <p:nvPicPr>
          <p:cNvPr id="41989" name="Picture 5" descr="17_13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000"/>
          <a:stretch>
            <a:fillRect/>
          </a:stretch>
        </p:blipFill>
        <p:spPr>
          <a:xfrm>
            <a:off x="498475" y="2286000"/>
            <a:ext cx="4149725" cy="3649663"/>
          </a:xfrm>
        </p:spPr>
      </p:pic>
    </p:spTree>
    <p:extLst>
      <p:ext uri="{BB962C8B-B14F-4D97-AF65-F5344CB8AC3E}">
        <p14:creationId xmlns:p14="http://schemas.microsoft.com/office/powerpoint/2010/main" val="2349413751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Sample Titration Curves: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1024" y="2590800"/>
            <a:ext cx="3810000" cy="2947358"/>
          </a:xfrm>
        </p:spPr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343024" y="1828800"/>
            <a:ext cx="2286000" cy="53340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1600" dirty="0" smtClean="0"/>
              <a:t>Weak Acid/Strong Base</a:t>
            </a:r>
            <a:endParaRPr lang="en-US" sz="16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76812" y="2702404"/>
            <a:ext cx="3095625" cy="272415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548312" y="2007155"/>
            <a:ext cx="2514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Weak Base/ Strong Acid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9446439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8830" y="0"/>
            <a:ext cx="9144000" cy="1143000"/>
          </a:xfrm>
        </p:spPr>
        <p:txBody>
          <a:bodyPr>
            <a:normAutofit/>
          </a:bodyPr>
          <a:lstStyle/>
          <a:p>
            <a:r>
              <a:rPr lang="en-US" sz="3600" dirty="0" smtClean="0"/>
              <a:t>Weak </a:t>
            </a:r>
            <a:r>
              <a:rPr lang="en-US" sz="3600" dirty="0" err="1" smtClean="0"/>
              <a:t>Polyprotic</a:t>
            </a:r>
            <a:r>
              <a:rPr lang="en-US" sz="3600" dirty="0" smtClean="0"/>
              <a:t> Acid/Strong Base</a:t>
            </a:r>
            <a:endParaRPr lang="en-US" sz="3600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9800" y="1371600"/>
            <a:ext cx="5082060" cy="5248024"/>
          </a:xfrm>
        </p:spPr>
      </p:pic>
    </p:spTree>
    <p:extLst>
      <p:ext uri="{BB962C8B-B14F-4D97-AF65-F5344CB8AC3E}">
        <p14:creationId xmlns:p14="http://schemas.microsoft.com/office/powerpoint/2010/main" val="2362766428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altLang="en-US"/>
              <a:t>© </a:t>
            </a:r>
            <a:r>
              <a:rPr lang="en-US" altLang="en-US" sz="1000"/>
              <a:t>2009, Prentice-Hall, Inc.</a:t>
            </a:r>
          </a:p>
        </p:txBody>
      </p:sp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Titration</a:t>
            </a:r>
          </a:p>
        </p:txBody>
      </p:sp>
      <p:sp>
        <p:nvSpPr>
          <p:cNvPr id="29700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4648200" y="1981200"/>
            <a:ext cx="4191000" cy="4114800"/>
          </a:xfrm>
        </p:spPr>
        <p:txBody>
          <a:bodyPr>
            <a:normAutofit lnSpcReduction="10000"/>
          </a:bodyPr>
          <a:lstStyle/>
          <a:p>
            <a:r>
              <a:rPr lang="en-US" altLang="en-US" sz="2400" dirty="0" smtClean="0"/>
              <a:t>In </a:t>
            </a:r>
            <a:r>
              <a:rPr lang="en-US" altLang="en-US" sz="2400" dirty="0"/>
              <a:t>this technique a known concentration of base (or acid) is slowly added to a solution of acid (or base</a:t>
            </a:r>
            <a:r>
              <a:rPr lang="en-US" altLang="en-US" sz="2400" dirty="0" smtClean="0"/>
              <a:t>).</a:t>
            </a:r>
          </a:p>
          <a:p>
            <a:r>
              <a:rPr lang="en-US" altLang="en-US" sz="2400" dirty="0" smtClean="0"/>
              <a:t>The </a:t>
            </a:r>
            <a:r>
              <a:rPr lang="en-US" altLang="en-US" sz="2400" b="1" dirty="0" err="1" smtClean="0"/>
              <a:t>analyte</a:t>
            </a:r>
            <a:r>
              <a:rPr lang="en-US" altLang="en-US" sz="2400" dirty="0" smtClean="0"/>
              <a:t>- is the solutions being evaluated and is of unknown concentration.</a:t>
            </a:r>
          </a:p>
          <a:p>
            <a:r>
              <a:rPr lang="en-US" altLang="en-US" sz="2400" dirty="0" smtClean="0"/>
              <a:t>The </a:t>
            </a:r>
            <a:r>
              <a:rPr lang="en-US" altLang="en-US" sz="2400" b="1" dirty="0" smtClean="0"/>
              <a:t>titrant</a:t>
            </a:r>
            <a:r>
              <a:rPr lang="en-US" altLang="en-US" sz="2400" dirty="0" smtClean="0"/>
              <a:t> is the solution of known concentration used to determine the concentration of the </a:t>
            </a:r>
            <a:r>
              <a:rPr lang="en-US" altLang="en-US" sz="2400" dirty="0" err="1" smtClean="0"/>
              <a:t>analyte</a:t>
            </a:r>
            <a:r>
              <a:rPr lang="en-US" altLang="en-US" sz="2400" dirty="0" smtClean="0"/>
              <a:t>.</a:t>
            </a:r>
            <a:endParaRPr lang="en-US" altLang="en-US" sz="2400" dirty="0"/>
          </a:p>
        </p:txBody>
      </p:sp>
      <p:pic>
        <p:nvPicPr>
          <p:cNvPr id="29705" name="Picture 9" descr="17_05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448"/>
          <a:stretch>
            <a:fillRect/>
          </a:stretch>
        </p:blipFill>
        <p:spPr>
          <a:xfrm>
            <a:off x="533400" y="1600200"/>
            <a:ext cx="3848100" cy="4267200"/>
          </a:xfrm>
        </p:spPr>
      </p:pic>
    </p:spTree>
    <p:extLst>
      <p:ext uri="{BB962C8B-B14F-4D97-AF65-F5344CB8AC3E}">
        <p14:creationId xmlns:p14="http://schemas.microsoft.com/office/powerpoint/2010/main" val="3348778677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altLang="en-US"/>
              <a:t>© </a:t>
            </a:r>
            <a:r>
              <a:rPr lang="en-US" altLang="en-US" sz="1000"/>
              <a:t>2009, Prentice-Hall, Inc.</a:t>
            </a:r>
          </a:p>
        </p:txBody>
      </p:sp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Titration</a:t>
            </a:r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228600" y="1676400"/>
            <a:ext cx="4038600" cy="4495800"/>
          </a:xfrm>
        </p:spPr>
        <p:txBody>
          <a:bodyPr/>
          <a:lstStyle/>
          <a:p>
            <a:pPr>
              <a:buFontTx/>
              <a:buNone/>
            </a:pPr>
            <a:r>
              <a:rPr lang="en-US" altLang="en-US" sz="2800" dirty="0"/>
              <a:t>	A pH meter or indicators are used to determine when the solution has reached the </a:t>
            </a:r>
            <a:r>
              <a:rPr lang="en-US" altLang="en-US" sz="2800" dirty="0">
                <a:solidFill>
                  <a:srgbClr val="00006C"/>
                </a:solidFill>
              </a:rPr>
              <a:t>equivalence point</a:t>
            </a:r>
            <a:r>
              <a:rPr lang="en-US" altLang="en-US" sz="2800" dirty="0"/>
              <a:t>, at which the stoichiometric amount of acid equals that of base</a:t>
            </a:r>
            <a:r>
              <a:rPr lang="en-US" altLang="en-US" sz="2800" dirty="0" smtClean="0"/>
              <a:t>. [H</a:t>
            </a:r>
            <a:r>
              <a:rPr lang="en-US" altLang="en-US" sz="2800" baseline="-25000" dirty="0" smtClean="0"/>
              <a:t>3</a:t>
            </a:r>
            <a:r>
              <a:rPr lang="en-US" altLang="en-US" sz="2800" dirty="0" smtClean="0"/>
              <a:t>O</a:t>
            </a:r>
            <a:r>
              <a:rPr lang="en-US" altLang="en-US" sz="2800" baseline="30000" dirty="0" smtClean="0"/>
              <a:t>+</a:t>
            </a:r>
            <a:r>
              <a:rPr lang="en-US" altLang="en-US" sz="2800" dirty="0" smtClean="0"/>
              <a:t>]=[OH</a:t>
            </a:r>
            <a:r>
              <a:rPr lang="en-US" altLang="en-US" sz="2800" baseline="30000" dirty="0" smtClean="0"/>
              <a:t>-</a:t>
            </a:r>
            <a:r>
              <a:rPr lang="en-US" altLang="en-US" sz="2800" dirty="0" smtClean="0"/>
              <a:t>]</a:t>
            </a:r>
            <a:endParaRPr lang="en-US" altLang="en-US" sz="2800" dirty="0"/>
          </a:p>
        </p:txBody>
      </p:sp>
      <p:pic>
        <p:nvPicPr>
          <p:cNvPr id="30725" name="Picture 5" descr="17_07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881"/>
          <a:stretch>
            <a:fillRect/>
          </a:stretch>
        </p:blipFill>
        <p:spPr>
          <a:xfrm>
            <a:off x="4648200" y="2463800"/>
            <a:ext cx="4251325" cy="3201988"/>
          </a:xfrm>
        </p:spPr>
      </p:pic>
    </p:spTree>
    <p:extLst>
      <p:ext uri="{BB962C8B-B14F-4D97-AF65-F5344CB8AC3E}">
        <p14:creationId xmlns:p14="http://schemas.microsoft.com/office/powerpoint/2010/main" val="1604190725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pH Indicators 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600200"/>
            <a:ext cx="6934200" cy="4114800"/>
          </a:xfrm>
        </p:spPr>
        <p:txBody>
          <a:bodyPr>
            <a:normAutofit fontScale="77500" lnSpcReduction="20000"/>
          </a:bodyPr>
          <a:lstStyle/>
          <a:p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 indicators-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are organic compounds that behave like a weak acid-conjugate base pair.  </a:t>
            </a:r>
          </a:p>
          <a:p>
            <a:pPr marL="0" indent="0">
              <a:buNone/>
            </a:pPr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Each of these compounds have a unique color transition when it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undergoes a specific </a:t>
            </a:r>
            <a:r>
              <a:rPr lang="en-US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 change.</a:t>
            </a:r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Understanding these color transitions can be useful in monitoring pH change during titration.</a:t>
            </a:r>
          </a:p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Here’s a fun application of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pH indicators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</a:p>
          <a:p>
            <a:pPr marL="0" indent="0">
              <a:buNone/>
            </a:pP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832996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40" name="Picture 4" descr="181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1343025"/>
            <a:ext cx="8991600" cy="4171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9938" name="Rectangle 2" hidden="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39939" name="Rectangle 3"/>
          <p:cNvSpPr>
            <a:spLocks noChangeArrowheads="1"/>
          </p:cNvSpPr>
          <p:nvPr/>
        </p:nvSpPr>
        <p:spPr bwMode="auto">
          <a:xfrm>
            <a:off x="7759700" y="6584950"/>
            <a:ext cx="1384300" cy="265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82058" tIns="41029" rIns="82058" bIns="41029">
            <a:spAutoFit/>
          </a:bodyPr>
          <a:lstStyle>
            <a:lvl1pPr defTabSz="820738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409575" defTabSz="820738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820738" defTabSz="820738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230313" defTabSz="820738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1641475" defTabSz="820738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098675" defTabSz="82073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555875" defTabSz="82073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013075" defTabSz="82073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470275" defTabSz="82073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0" hangingPunct="0"/>
            <a:r>
              <a:rPr lang="en-US" altLang="en-US" sz="1200" b="1"/>
              <a:t>Fig. 18-10, p. 828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1447800" y="533400"/>
            <a:ext cx="6172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Common Acid-Base Indicators and color change based on pH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135210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altLang="en-US"/>
              <a:t>© </a:t>
            </a:r>
            <a:r>
              <a:rPr lang="en-US" altLang="en-US" sz="1000"/>
              <a:t>2009, Prentice-Hall, Inc.</a:t>
            </a:r>
          </a:p>
        </p:txBody>
      </p:sp>
      <p:pic>
        <p:nvPicPr>
          <p:cNvPr id="31752" name="Picture 8" descr="17_06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253"/>
          <a:stretch>
            <a:fillRect/>
          </a:stretch>
        </p:blipFill>
        <p:spPr>
          <a:xfrm>
            <a:off x="228600" y="1981200"/>
            <a:ext cx="5181600" cy="4038600"/>
          </a:xfrm>
        </p:spPr>
      </p:pic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en-US"/>
              <a:t>Titration of a Strong Acid with a Strong Base</a:t>
            </a:r>
          </a:p>
        </p:txBody>
      </p:sp>
      <p:sp>
        <p:nvSpPr>
          <p:cNvPr id="31748" name="Rectangle 4"/>
          <p:cNvSpPr>
            <a:spLocks noGrp="1" noChangeArrowheads="1"/>
          </p:cNvSpPr>
          <p:nvPr>
            <p:ph type="body" sz="half" idx="2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en-US" altLang="en-US" sz="2800"/>
              <a:t>	From the start of the titration to near the equivalence point, the pH goes up slowly.</a:t>
            </a:r>
          </a:p>
        </p:txBody>
      </p:sp>
      <p:sp>
        <p:nvSpPr>
          <p:cNvPr id="31753" name="Rectangle 9"/>
          <p:cNvSpPr>
            <a:spLocks noChangeArrowheads="1"/>
          </p:cNvSpPr>
          <p:nvPr/>
        </p:nvSpPr>
        <p:spPr bwMode="auto">
          <a:xfrm>
            <a:off x="1524000" y="4497388"/>
            <a:ext cx="3887788" cy="1527175"/>
          </a:xfrm>
          <a:prstGeom prst="rect">
            <a:avLst/>
          </a:prstGeom>
          <a:solidFill>
            <a:schemeClr val="bg1">
              <a:alpha val="64999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6342990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altLang="en-US"/>
              <a:t>© </a:t>
            </a:r>
            <a:r>
              <a:rPr lang="en-US" altLang="en-US" sz="1000"/>
              <a:t>2009, Prentice-Hall, Inc.</a:t>
            </a:r>
          </a:p>
        </p:txBody>
      </p:sp>
      <p:pic>
        <p:nvPicPr>
          <p:cNvPr id="105474" name="Picture 2" descr="17_06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253"/>
          <a:stretch>
            <a:fillRect/>
          </a:stretch>
        </p:blipFill>
        <p:spPr>
          <a:xfrm>
            <a:off x="228600" y="1981200"/>
            <a:ext cx="5181600" cy="4038600"/>
          </a:xfrm>
        </p:spPr>
      </p:pic>
      <p:sp>
        <p:nvSpPr>
          <p:cNvPr id="105475" name="Rectangle 3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en-US"/>
              <a:t>Titration of a Strong Acid with a Strong Base</a:t>
            </a:r>
          </a:p>
        </p:txBody>
      </p:sp>
      <p:sp>
        <p:nvSpPr>
          <p:cNvPr id="105476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4648200" y="1600200"/>
            <a:ext cx="3962400" cy="4114800"/>
          </a:xfrm>
        </p:spPr>
        <p:txBody>
          <a:bodyPr/>
          <a:lstStyle/>
          <a:p>
            <a:pPr>
              <a:buFontTx/>
              <a:buNone/>
            </a:pPr>
            <a:r>
              <a:rPr lang="en-US" altLang="en-US" sz="2800"/>
              <a:t>	Just before (and after) the equivalence point, the pH increases rapidly.</a:t>
            </a:r>
          </a:p>
          <a:p>
            <a:pPr>
              <a:buFontTx/>
              <a:buNone/>
            </a:pPr>
            <a:endParaRPr lang="en-US" altLang="en-US" sz="2800"/>
          </a:p>
        </p:txBody>
      </p:sp>
      <p:sp>
        <p:nvSpPr>
          <p:cNvPr id="105477" name="Rectangle 5"/>
          <p:cNvSpPr>
            <a:spLocks noChangeArrowheads="1"/>
          </p:cNvSpPr>
          <p:nvPr/>
        </p:nvSpPr>
        <p:spPr bwMode="auto">
          <a:xfrm>
            <a:off x="2895600" y="4497388"/>
            <a:ext cx="2516188" cy="1527175"/>
          </a:xfrm>
          <a:prstGeom prst="rect">
            <a:avLst/>
          </a:prstGeom>
          <a:solidFill>
            <a:schemeClr val="bg1">
              <a:alpha val="64999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5478" name="Rectangle 6"/>
          <p:cNvSpPr>
            <a:spLocks noChangeArrowheads="1"/>
          </p:cNvSpPr>
          <p:nvPr/>
        </p:nvSpPr>
        <p:spPr bwMode="auto">
          <a:xfrm>
            <a:off x="228600" y="4497388"/>
            <a:ext cx="1296988" cy="1527175"/>
          </a:xfrm>
          <a:prstGeom prst="rect">
            <a:avLst/>
          </a:prstGeom>
          <a:solidFill>
            <a:schemeClr val="bg1">
              <a:alpha val="64999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9273874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altLang="en-US"/>
              <a:t>© </a:t>
            </a:r>
            <a:r>
              <a:rPr lang="en-US" altLang="en-US" sz="1000"/>
              <a:t>2009, Prentice-Hall, Inc.</a:t>
            </a:r>
          </a:p>
        </p:txBody>
      </p:sp>
      <p:pic>
        <p:nvPicPr>
          <p:cNvPr id="107522" name="Picture 2" descr="17_06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253"/>
          <a:stretch>
            <a:fillRect/>
          </a:stretch>
        </p:blipFill>
        <p:spPr>
          <a:xfrm>
            <a:off x="228600" y="1981200"/>
            <a:ext cx="5181600" cy="4038600"/>
          </a:xfrm>
        </p:spPr>
      </p:pic>
      <p:sp>
        <p:nvSpPr>
          <p:cNvPr id="107523" name="Rectangle 3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en-US"/>
              <a:t>Titration of a Strong Acid with a Strong Base</a:t>
            </a:r>
          </a:p>
        </p:txBody>
      </p:sp>
      <p:sp>
        <p:nvSpPr>
          <p:cNvPr id="107524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5181600" y="1600200"/>
            <a:ext cx="3810000" cy="4114800"/>
          </a:xfrm>
        </p:spPr>
        <p:txBody>
          <a:bodyPr/>
          <a:lstStyle/>
          <a:p>
            <a:pPr>
              <a:buFontTx/>
              <a:buNone/>
            </a:pPr>
            <a:r>
              <a:rPr lang="en-US" altLang="en-US" sz="2800"/>
              <a:t>	At the equivalence point, moles acid = moles base, and the solution contains only water and the salt from the cation of the base and the anion of the acid.</a:t>
            </a:r>
          </a:p>
        </p:txBody>
      </p:sp>
      <p:sp>
        <p:nvSpPr>
          <p:cNvPr id="107525" name="Rectangle 5"/>
          <p:cNvSpPr>
            <a:spLocks noChangeArrowheads="1"/>
          </p:cNvSpPr>
          <p:nvPr/>
        </p:nvSpPr>
        <p:spPr bwMode="auto">
          <a:xfrm>
            <a:off x="4191000" y="4497388"/>
            <a:ext cx="1220788" cy="1527175"/>
          </a:xfrm>
          <a:prstGeom prst="rect">
            <a:avLst/>
          </a:prstGeom>
          <a:solidFill>
            <a:schemeClr val="bg1">
              <a:alpha val="64999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7526" name="Rectangle 6"/>
          <p:cNvSpPr>
            <a:spLocks noChangeArrowheads="1"/>
          </p:cNvSpPr>
          <p:nvPr/>
        </p:nvSpPr>
        <p:spPr bwMode="auto">
          <a:xfrm>
            <a:off x="228600" y="4497388"/>
            <a:ext cx="2514600" cy="1527175"/>
          </a:xfrm>
          <a:prstGeom prst="rect">
            <a:avLst/>
          </a:prstGeom>
          <a:solidFill>
            <a:schemeClr val="bg1">
              <a:alpha val="64999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7804582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altLang="en-US"/>
              <a:t>© </a:t>
            </a:r>
            <a:r>
              <a:rPr lang="en-US" altLang="en-US" sz="1000"/>
              <a:t>2009, Prentice-Hall, Inc.</a:t>
            </a:r>
          </a:p>
        </p:txBody>
      </p:sp>
      <p:pic>
        <p:nvPicPr>
          <p:cNvPr id="109570" name="Picture 2" descr="17_06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253"/>
          <a:stretch>
            <a:fillRect/>
          </a:stretch>
        </p:blipFill>
        <p:spPr>
          <a:xfrm>
            <a:off x="228600" y="1981200"/>
            <a:ext cx="5181600" cy="4038600"/>
          </a:xfrm>
        </p:spPr>
      </p:pic>
      <p:sp>
        <p:nvSpPr>
          <p:cNvPr id="109571" name="Rectangle 3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en-US"/>
              <a:t>Titration of a Strong Acid with a Strong Base</a:t>
            </a:r>
          </a:p>
        </p:txBody>
      </p:sp>
      <p:sp>
        <p:nvSpPr>
          <p:cNvPr id="109572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5181600" y="1600200"/>
            <a:ext cx="3810000" cy="4114800"/>
          </a:xfrm>
        </p:spPr>
        <p:txBody>
          <a:bodyPr/>
          <a:lstStyle/>
          <a:p>
            <a:pPr>
              <a:buFontTx/>
              <a:buNone/>
            </a:pPr>
            <a:r>
              <a:rPr lang="en-US" altLang="en-US" sz="2800"/>
              <a:t>	As more base is added, the increase in pH again levels off.</a:t>
            </a:r>
          </a:p>
        </p:txBody>
      </p:sp>
      <p:sp>
        <p:nvSpPr>
          <p:cNvPr id="109574" name="Rectangle 6"/>
          <p:cNvSpPr>
            <a:spLocks noChangeArrowheads="1"/>
          </p:cNvSpPr>
          <p:nvPr/>
        </p:nvSpPr>
        <p:spPr bwMode="auto">
          <a:xfrm>
            <a:off x="228600" y="4497388"/>
            <a:ext cx="3886200" cy="1527175"/>
          </a:xfrm>
          <a:prstGeom prst="rect">
            <a:avLst/>
          </a:prstGeom>
          <a:solidFill>
            <a:schemeClr val="bg1">
              <a:alpha val="64999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9123481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664</TotalTime>
  <Words>375</Words>
  <Application>Microsoft Office PowerPoint</Application>
  <PresentationFormat>On-screen Show (4:3)</PresentationFormat>
  <Paragraphs>64</Paragraphs>
  <Slides>16</Slides>
  <Notes>12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0" baseType="lpstr">
      <vt:lpstr>Arial</vt:lpstr>
      <vt:lpstr>Calibri</vt:lpstr>
      <vt:lpstr>Times New Roman</vt:lpstr>
      <vt:lpstr>Office Theme</vt:lpstr>
      <vt:lpstr>Acid –Base Titration:</vt:lpstr>
      <vt:lpstr>Titration</vt:lpstr>
      <vt:lpstr>Titration</vt:lpstr>
      <vt:lpstr>pH Indicators </vt:lpstr>
      <vt:lpstr>PowerPoint Presentation</vt:lpstr>
      <vt:lpstr>Titration of a Strong Acid with a Strong Base</vt:lpstr>
      <vt:lpstr>Titration of a Strong Acid with a Strong Base</vt:lpstr>
      <vt:lpstr>Titration of a Strong Acid with a Strong Base</vt:lpstr>
      <vt:lpstr>Titration of a Strong Acid with a Strong Base</vt:lpstr>
      <vt:lpstr>Titration of a Weak Acid with a Strong Base</vt:lpstr>
      <vt:lpstr>Titration of a Weak Acid with a Strong Base</vt:lpstr>
      <vt:lpstr>Titration of a Weak Acid with a Strong Base</vt:lpstr>
      <vt:lpstr>Titration of a Weak Base with a Strong Acid</vt:lpstr>
      <vt:lpstr>Titrations of Polyprotic Acids</vt:lpstr>
      <vt:lpstr>Sample Titration Curves:</vt:lpstr>
      <vt:lpstr>Weak Polyprotic Acid/Strong Base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Acid –Base Titration:</dc:title>
  <dc:creator>Administrator</dc:creator>
  <cp:lastModifiedBy>Wilhelm, Carolyn</cp:lastModifiedBy>
  <cp:revision>14</cp:revision>
  <dcterms:created xsi:type="dcterms:W3CDTF">2014-03-16T12:02:43Z</dcterms:created>
  <dcterms:modified xsi:type="dcterms:W3CDTF">2016-03-03T01:52:29Z</dcterms:modified>
</cp:coreProperties>
</file>