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63" r:id="rId4"/>
    <p:sldId id="272" r:id="rId5"/>
    <p:sldId id="275" r:id="rId6"/>
    <p:sldId id="278" r:id="rId7"/>
    <p:sldId id="281" r:id="rId8"/>
    <p:sldId id="276" r:id="rId9"/>
    <p:sldId id="277" r:id="rId10"/>
    <p:sldId id="279" r:id="rId11"/>
    <p:sldId id="270" r:id="rId12"/>
    <p:sldId id="269" r:id="rId13"/>
    <p:sldId id="282" r:id="rId14"/>
    <p:sldId id="284" r:id="rId15"/>
    <p:sldId id="285" r:id="rId16"/>
    <p:sldId id="286" r:id="rId17"/>
    <p:sldId id="287" r:id="rId18"/>
    <p:sldId id="291" r:id="rId19"/>
    <p:sldId id="292" r:id="rId20"/>
    <p:sldId id="293" r:id="rId21"/>
    <p:sldId id="299" r:id="rId22"/>
    <p:sldId id="296" r:id="rId23"/>
    <p:sldId id="295" r:id="rId24"/>
    <p:sldId id="305" r:id="rId25"/>
    <p:sldId id="273"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66182" autoAdjust="0"/>
  </p:normalViewPr>
  <p:slideViewPr>
    <p:cSldViewPr snapToGrid="0">
      <p:cViewPr varScale="1">
        <p:scale>
          <a:sx n="48" d="100"/>
          <a:sy n="48" d="100"/>
        </p:scale>
        <p:origin x="1362" y="60"/>
      </p:cViewPr>
      <p:guideLst/>
    </p:cSldViewPr>
  </p:slideViewPr>
  <p:outlineViewPr>
    <p:cViewPr>
      <p:scale>
        <a:sx n="33" d="100"/>
        <a:sy n="33" d="100"/>
      </p:scale>
      <p:origin x="0" y="-26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55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3B1F6-1B83-40ED-BCEE-1B966A438440}"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F04F9-61C0-4576-8E33-C99A2185D836}" type="slidenum">
              <a:rPr lang="en-US" smtClean="0"/>
              <a:t>‹#›</a:t>
            </a:fld>
            <a:endParaRPr lang="en-US"/>
          </a:p>
        </p:txBody>
      </p:sp>
    </p:spTree>
    <p:extLst>
      <p:ext uri="{BB962C8B-B14F-4D97-AF65-F5344CB8AC3E}">
        <p14:creationId xmlns:p14="http://schemas.microsoft.com/office/powerpoint/2010/main" val="129083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B6F04F9-61C0-4576-8E33-C99A2185D836}" type="slidenum">
              <a:rPr lang="en-US" smtClean="0"/>
              <a:t>1</a:t>
            </a:fld>
            <a:endParaRPr lang="en-US"/>
          </a:p>
        </p:txBody>
      </p:sp>
    </p:spTree>
    <p:extLst>
      <p:ext uri="{BB962C8B-B14F-4D97-AF65-F5344CB8AC3E}">
        <p14:creationId xmlns:p14="http://schemas.microsoft.com/office/powerpoint/2010/main" val="76562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F04F9-61C0-4576-8E33-C99A2185D836}" type="slidenum">
              <a:rPr lang="en-US" smtClean="0"/>
              <a:t>24</a:t>
            </a:fld>
            <a:endParaRPr lang="en-US"/>
          </a:p>
        </p:txBody>
      </p:sp>
    </p:spTree>
    <p:extLst>
      <p:ext uri="{BB962C8B-B14F-4D97-AF65-F5344CB8AC3E}">
        <p14:creationId xmlns:p14="http://schemas.microsoft.com/office/powerpoint/2010/main" val="324794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F04F9-61C0-4576-8E33-C99A2185D836}" type="slidenum">
              <a:rPr lang="en-US" smtClean="0"/>
              <a:t>25</a:t>
            </a:fld>
            <a:endParaRPr lang="en-US"/>
          </a:p>
        </p:txBody>
      </p:sp>
    </p:spTree>
    <p:extLst>
      <p:ext uri="{BB962C8B-B14F-4D97-AF65-F5344CB8AC3E}">
        <p14:creationId xmlns:p14="http://schemas.microsoft.com/office/powerpoint/2010/main" val="291094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26</a:t>
            </a:fld>
            <a:endParaRPr lang="en-US"/>
          </a:p>
        </p:txBody>
      </p:sp>
    </p:spTree>
    <p:extLst>
      <p:ext uri="{BB962C8B-B14F-4D97-AF65-F5344CB8AC3E}">
        <p14:creationId xmlns:p14="http://schemas.microsoft.com/office/powerpoint/2010/main" val="354450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F04F9-61C0-4576-8E33-C99A2185D836}" type="slidenum">
              <a:rPr lang="en-US" smtClean="0"/>
              <a:t>4</a:t>
            </a:fld>
            <a:endParaRPr lang="en-US"/>
          </a:p>
        </p:txBody>
      </p:sp>
    </p:spTree>
    <p:extLst>
      <p:ext uri="{BB962C8B-B14F-4D97-AF65-F5344CB8AC3E}">
        <p14:creationId xmlns:p14="http://schemas.microsoft.com/office/powerpoint/2010/main" val="384353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Baskerville Old Face" panose="02020602080505020303" pitchFamily="18" charset="0"/>
            </a:endParaRPr>
          </a:p>
          <a:p>
            <a:endParaRPr dirty="0"/>
          </a:p>
        </p:txBody>
      </p:sp>
    </p:spTree>
    <p:extLst>
      <p:ext uri="{BB962C8B-B14F-4D97-AF65-F5344CB8AC3E}">
        <p14:creationId xmlns:p14="http://schemas.microsoft.com/office/powerpoint/2010/main" val="310481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14</a:t>
            </a:fld>
            <a:endParaRPr lang="en-US"/>
          </a:p>
        </p:txBody>
      </p:sp>
    </p:spTree>
    <p:extLst>
      <p:ext uri="{BB962C8B-B14F-4D97-AF65-F5344CB8AC3E}">
        <p14:creationId xmlns:p14="http://schemas.microsoft.com/office/powerpoint/2010/main" val="299630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15</a:t>
            </a:fld>
            <a:endParaRPr lang="en-US"/>
          </a:p>
        </p:txBody>
      </p:sp>
    </p:spTree>
    <p:extLst>
      <p:ext uri="{BB962C8B-B14F-4D97-AF65-F5344CB8AC3E}">
        <p14:creationId xmlns:p14="http://schemas.microsoft.com/office/powerpoint/2010/main" val="185838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16</a:t>
            </a:fld>
            <a:endParaRPr lang="en-US"/>
          </a:p>
        </p:txBody>
      </p:sp>
    </p:spTree>
    <p:extLst>
      <p:ext uri="{BB962C8B-B14F-4D97-AF65-F5344CB8AC3E}">
        <p14:creationId xmlns:p14="http://schemas.microsoft.com/office/powerpoint/2010/main" val="356976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17</a:t>
            </a:fld>
            <a:endParaRPr lang="en-US"/>
          </a:p>
        </p:txBody>
      </p:sp>
    </p:spTree>
    <p:extLst>
      <p:ext uri="{BB962C8B-B14F-4D97-AF65-F5344CB8AC3E}">
        <p14:creationId xmlns:p14="http://schemas.microsoft.com/office/powerpoint/2010/main" val="400164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18</a:t>
            </a:fld>
            <a:endParaRPr lang="en-US"/>
          </a:p>
        </p:txBody>
      </p:sp>
    </p:spTree>
    <p:extLst>
      <p:ext uri="{BB962C8B-B14F-4D97-AF65-F5344CB8AC3E}">
        <p14:creationId xmlns:p14="http://schemas.microsoft.com/office/powerpoint/2010/main" val="304799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6E0A6-C532-4049-81EE-89B049D7FD00}" type="slidenum">
              <a:rPr lang="en-US" smtClean="0"/>
              <a:t>20</a:t>
            </a:fld>
            <a:endParaRPr lang="en-US"/>
          </a:p>
        </p:txBody>
      </p:sp>
    </p:spTree>
    <p:extLst>
      <p:ext uri="{BB962C8B-B14F-4D97-AF65-F5344CB8AC3E}">
        <p14:creationId xmlns:p14="http://schemas.microsoft.com/office/powerpoint/2010/main" val="25046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46A9A-F719-433B-BFAD-543FB7E0EBC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599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46A9A-F719-433B-BFAD-543FB7E0EBC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58940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46A9A-F719-433B-BFAD-543FB7E0EBC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203796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46A9A-F719-433B-BFAD-543FB7E0EBC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198219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46A9A-F719-433B-BFAD-543FB7E0EBCB}"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94747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46A9A-F719-433B-BFAD-543FB7E0EBC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58509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46A9A-F719-433B-BFAD-543FB7E0EBCB}"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337981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46A9A-F719-433B-BFAD-543FB7E0EBCB}"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337549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46A9A-F719-433B-BFAD-543FB7E0EBCB}"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29729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46A9A-F719-433B-BFAD-543FB7E0EBC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426947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46A9A-F719-433B-BFAD-543FB7E0EBCB}"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E3E9-6E13-4345-AC18-3DE3EBE38C9E}" type="slidenum">
              <a:rPr lang="en-US" smtClean="0"/>
              <a:t>‹#›</a:t>
            </a:fld>
            <a:endParaRPr lang="en-US"/>
          </a:p>
        </p:txBody>
      </p:sp>
    </p:spTree>
    <p:extLst>
      <p:ext uri="{BB962C8B-B14F-4D97-AF65-F5344CB8AC3E}">
        <p14:creationId xmlns:p14="http://schemas.microsoft.com/office/powerpoint/2010/main" val="396453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46A9A-F719-433B-BFAD-543FB7E0EBCB}" type="datetimeFigureOut">
              <a:rPr lang="en-US" smtClean="0"/>
              <a:t>10/1/2020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4E3E9-6E13-4345-AC18-3DE3EBE38C9E}" type="slidenum">
              <a:rPr lang="en-US" smtClean="0"/>
              <a:t>‹#›</a:t>
            </a:fld>
            <a:endParaRPr lang="en-US"/>
          </a:p>
        </p:txBody>
      </p:sp>
    </p:spTree>
    <p:extLst>
      <p:ext uri="{BB962C8B-B14F-4D97-AF65-F5344CB8AC3E}">
        <p14:creationId xmlns:p14="http://schemas.microsoft.com/office/powerpoint/2010/main" val="372590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jcu.edu/admissions-aid/tuition-fe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jcu.edu/housingscholarshi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jcu.edu/admissions-aid/financial-aid/how-apply" TargetMode="External"/><Relationship Id="rId5" Type="http://schemas.openxmlformats.org/officeDocument/2006/relationships/hyperlink" Target="https://fafsa.ed.gov/" TargetMode="External"/><Relationship Id="rId4" Type="http://schemas.openxmlformats.org/officeDocument/2006/relationships/hyperlink" Target="https://fsaid.ed.gov/npas/index.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ss.gov/" TargetMode="Externa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hyperlink" Target="https://www.hesaa.org/Pages/NJAlternativeApplication.asp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osp@njcu.edu" TargetMode="External"/><Relationship Id="rId5" Type="http://schemas.openxmlformats.org/officeDocument/2006/relationships/hyperlink" Target="mailto:financialaid@njcu.edu" TargetMode="External"/><Relationship Id="rId4" Type="http://schemas.openxmlformats.org/officeDocument/2006/relationships/hyperlink" Target="mailto:aarana@njcu.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p:cNvSpPr>
            <a:spLocks noGrp="1"/>
          </p:cNvSpPr>
          <p:nvPr>
            <p:ph idx="1"/>
          </p:nvPr>
        </p:nvSpPr>
        <p:spPr>
          <a:xfrm>
            <a:off x="359229" y="2573997"/>
            <a:ext cx="11593285" cy="3742981"/>
          </a:xfrm>
        </p:spPr>
        <p:txBody>
          <a:bodyPr>
            <a:normAutofit/>
          </a:bodyPr>
          <a:lstStyle/>
          <a:p>
            <a:pPr marL="0" indent="0" algn="ctr">
              <a:buNone/>
            </a:pPr>
            <a:r>
              <a:rPr lang="en-US" sz="6000" dirty="0" smtClean="0">
                <a:solidFill>
                  <a:schemeClr val="bg1"/>
                </a:solidFill>
                <a:latin typeface="Georgia" panose="02040502050405020303" pitchFamily="18" charset="0"/>
              </a:rPr>
              <a:t>Welcome to </a:t>
            </a:r>
            <a:endParaRPr lang="en-US" sz="6000" dirty="0" smtClean="0">
              <a:solidFill>
                <a:schemeClr val="bg1"/>
              </a:solidFill>
              <a:latin typeface="Georgia" panose="02040502050405020303" pitchFamily="18" charset="0"/>
            </a:endParaRPr>
          </a:p>
          <a:p>
            <a:pPr marL="0" indent="0" algn="ctr">
              <a:buNone/>
            </a:pPr>
            <a:r>
              <a:rPr lang="en-US" sz="6000" dirty="0" smtClean="0">
                <a:solidFill>
                  <a:schemeClr val="bg1"/>
                </a:solidFill>
                <a:latin typeface="Georgia" panose="02040502050405020303" pitchFamily="18" charset="0"/>
              </a:rPr>
              <a:t>New Jersey City University</a:t>
            </a:r>
          </a:p>
          <a:p>
            <a:pPr marL="0" indent="0" algn="ctr">
              <a:buNone/>
            </a:pPr>
            <a:r>
              <a:rPr lang="en-US" sz="3600" dirty="0" smtClean="0">
                <a:solidFill>
                  <a:schemeClr val="bg1"/>
                </a:solidFill>
                <a:latin typeface="Georgia" panose="02040502050405020303" pitchFamily="18" charset="0"/>
              </a:rPr>
              <a:t>Admissions/Financial Aid/EOF</a:t>
            </a:r>
          </a:p>
          <a:p>
            <a:pPr marL="0" indent="0" algn="ctr">
              <a:buNone/>
            </a:pPr>
            <a:r>
              <a:rPr lang="en-US" sz="3600" dirty="0" smtClean="0">
                <a:solidFill>
                  <a:schemeClr val="bg1"/>
                </a:solidFill>
                <a:latin typeface="Georgia" panose="02040502050405020303" pitchFamily="18" charset="0"/>
              </a:rPr>
              <a:t>Workshop</a:t>
            </a:r>
            <a:endParaRPr lang="en-US" sz="3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31667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Campus Village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600" cy="4351338"/>
          </a:xfrm>
        </p:spPr>
      </p:pic>
    </p:spTree>
    <p:extLst>
      <p:ext uri="{BB962C8B-B14F-4D97-AF65-F5344CB8AC3E}">
        <p14:creationId xmlns:p14="http://schemas.microsoft.com/office/powerpoint/2010/main" val="344326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2107096" y="1296839"/>
            <a:ext cx="8103704" cy="3999780"/>
          </a:xfrm>
        </p:spPr>
        <p:txBody>
          <a:bodyPr>
            <a:normAutofit/>
          </a:bodyPr>
          <a:lstStyle/>
          <a:p>
            <a:r>
              <a:rPr lang="en-US" dirty="0" smtClean="0"/>
              <a:t>Merit Scholarships</a:t>
            </a:r>
          </a:p>
          <a:p>
            <a:pPr marL="0" indent="0">
              <a:buNone/>
            </a:pPr>
            <a:r>
              <a:rPr lang="en-US" dirty="0"/>
              <a:t>	</a:t>
            </a:r>
            <a:r>
              <a:rPr lang="en-US" dirty="0" smtClean="0"/>
              <a:t>Freshman</a:t>
            </a:r>
          </a:p>
          <a:p>
            <a:pPr marL="0" indent="0">
              <a:buNone/>
            </a:pPr>
            <a:r>
              <a:rPr lang="en-US" dirty="0"/>
              <a:t>	</a:t>
            </a:r>
            <a:r>
              <a:rPr lang="en-US" dirty="0" smtClean="0"/>
              <a:t>Transfer</a:t>
            </a:r>
          </a:p>
          <a:p>
            <a:r>
              <a:rPr lang="en-US" dirty="0" smtClean="0"/>
              <a:t>Honors </a:t>
            </a:r>
          </a:p>
          <a:p>
            <a:r>
              <a:rPr lang="en-US" dirty="0"/>
              <a:t>Debt Free Promise Program</a:t>
            </a:r>
          </a:p>
          <a:p>
            <a:r>
              <a:rPr lang="en-US" dirty="0" smtClean="0"/>
              <a:t>EOF</a:t>
            </a:r>
          </a:p>
          <a:p>
            <a:r>
              <a:rPr lang="en-US" dirty="0" smtClean="0"/>
              <a:t>File your FAFSA</a:t>
            </a:r>
          </a:p>
          <a:p>
            <a:endParaRPr lang="en-US" dirty="0" smtClean="0"/>
          </a:p>
          <a:p>
            <a:endParaRPr lang="en-US" dirty="0"/>
          </a:p>
        </p:txBody>
      </p:sp>
      <p:sp>
        <p:nvSpPr>
          <p:cNvPr id="3" name="Rectangle 2"/>
          <p:cNvSpPr/>
          <p:nvPr/>
        </p:nvSpPr>
        <p:spPr>
          <a:xfrm>
            <a:off x="1994330" y="325254"/>
            <a:ext cx="8203400" cy="646331"/>
          </a:xfrm>
          <a:prstGeom prst="rect">
            <a:avLst/>
          </a:prstGeom>
        </p:spPr>
        <p:txBody>
          <a:bodyPr wrap="none">
            <a:spAutoFit/>
          </a:bodyPr>
          <a:lstStyle/>
          <a:p>
            <a:pPr algn="ctr"/>
            <a:r>
              <a:rPr lang="en-US" sz="3600" b="1" dirty="0" smtClean="0"/>
              <a:t>NJCU Missions to Access and Affordability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057" y="2228088"/>
            <a:ext cx="3200400" cy="2401824"/>
          </a:xfrm>
          <a:prstGeom prst="rect">
            <a:avLst/>
          </a:prstGeom>
        </p:spPr>
      </p:pic>
    </p:spTree>
    <p:extLst>
      <p:ext uri="{BB962C8B-B14F-4D97-AF65-F5344CB8AC3E}">
        <p14:creationId xmlns:p14="http://schemas.microsoft.com/office/powerpoint/2010/main" val="1895181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 y="32209"/>
            <a:ext cx="12186891" cy="6858000"/>
          </a:xfrm>
          <a:prstGeom prst="rect">
            <a:avLst/>
          </a:prstGeom>
        </p:spPr>
      </p:pic>
      <p:sp>
        <p:nvSpPr>
          <p:cNvPr id="6" name="Content Placeholder 2"/>
          <p:cNvSpPr>
            <a:spLocks noGrp="1"/>
          </p:cNvSpPr>
          <p:nvPr>
            <p:ph idx="1"/>
          </p:nvPr>
        </p:nvSpPr>
        <p:spPr>
          <a:xfrm>
            <a:off x="1850361" y="1914902"/>
            <a:ext cx="3925824" cy="3999780"/>
          </a:xfrm>
        </p:spPr>
        <p:txBody>
          <a:bodyPr>
            <a:normAutofit/>
          </a:bodyPr>
          <a:lstStyle/>
          <a:p>
            <a:r>
              <a:rPr lang="en-US" dirty="0" smtClean="0"/>
              <a:t>Submit the application </a:t>
            </a:r>
          </a:p>
          <a:p>
            <a:pPr lvl="1"/>
            <a:r>
              <a:rPr lang="en-US" dirty="0" smtClean="0"/>
              <a:t>Njcu.edu/Apply</a:t>
            </a:r>
          </a:p>
          <a:p>
            <a:pPr lvl="1"/>
            <a:r>
              <a:rPr lang="en-US" dirty="0" smtClean="0"/>
              <a:t>Common APP</a:t>
            </a:r>
          </a:p>
          <a:p>
            <a:r>
              <a:rPr lang="en-US" dirty="0"/>
              <a:t>H</a:t>
            </a:r>
            <a:r>
              <a:rPr lang="en-US" dirty="0" smtClean="0"/>
              <a:t>igh </a:t>
            </a:r>
            <a:r>
              <a:rPr lang="en-US" dirty="0"/>
              <a:t>S</a:t>
            </a:r>
            <a:r>
              <a:rPr lang="en-US" dirty="0" smtClean="0"/>
              <a:t>chool transcripts</a:t>
            </a:r>
          </a:p>
          <a:p>
            <a:r>
              <a:rPr lang="en-US" dirty="0" smtClean="0"/>
              <a:t>Sat / ACT test scores </a:t>
            </a:r>
          </a:p>
          <a:p>
            <a:pPr lvl="1"/>
            <a:r>
              <a:rPr lang="en-US" dirty="0" smtClean="0"/>
              <a:t>SAT Optional</a:t>
            </a:r>
          </a:p>
          <a:p>
            <a:pPr lvl="1"/>
            <a:r>
              <a:rPr lang="en-US" dirty="0" smtClean="0"/>
              <a:t>SAT’s are required for a merit based scholarship</a:t>
            </a:r>
          </a:p>
          <a:p>
            <a:endParaRPr lang="en-US" dirty="0" smtClean="0"/>
          </a:p>
        </p:txBody>
      </p:sp>
      <p:sp>
        <p:nvSpPr>
          <p:cNvPr id="3" name="Rectangle 2"/>
          <p:cNvSpPr/>
          <p:nvPr/>
        </p:nvSpPr>
        <p:spPr>
          <a:xfrm>
            <a:off x="4350826" y="325254"/>
            <a:ext cx="3490379" cy="646331"/>
          </a:xfrm>
          <a:prstGeom prst="rect">
            <a:avLst/>
          </a:prstGeom>
        </p:spPr>
        <p:txBody>
          <a:bodyPr wrap="none">
            <a:spAutoFit/>
          </a:bodyPr>
          <a:lstStyle/>
          <a:p>
            <a:pPr algn="ctr"/>
            <a:r>
              <a:rPr lang="en-US" sz="3600" b="1" dirty="0" smtClean="0"/>
              <a:t>Applying to NJCU</a:t>
            </a:r>
          </a:p>
        </p:txBody>
      </p:sp>
      <p:sp>
        <p:nvSpPr>
          <p:cNvPr id="7" name="Content Placeholder 2"/>
          <p:cNvSpPr txBox="1">
            <a:spLocks/>
          </p:cNvSpPr>
          <p:nvPr/>
        </p:nvSpPr>
        <p:spPr>
          <a:xfrm>
            <a:off x="6259180" y="1914902"/>
            <a:ext cx="3925824" cy="3999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Submit the application </a:t>
            </a:r>
          </a:p>
          <a:p>
            <a:pPr lvl="1"/>
            <a:r>
              <a:rPr lang="en-US" dirty="0" smtClean="0"/>
              <a:t>njcu.edu</a:t>
            </a:r>
          </a:p>
          <a:p>
            <a:pPr lvl="1"/>
            <a:endParaRPr lang="en-US" dirty="0" smtClean="0"/>
          </a:p>
          <a:p>
            <a:r>
              <a:rPr lang="en-US" dirty="0"/>
              <a:t>C</a:t>
            </a:r>
            <a:r>
              <a:rPr lang="en-US" dirty="0" smtClean="0"/>
              <a:t>ollege transcripts from all institutions attended</a:t>
            </a:r>
          </a:p>
          <a:p>
            <a:endParaRPr lang="en-US" dirty="0" smtClean="0"/>
          </a:p>
        </p:txBody>
      </p:sp>
      <p:sp>
        <p:nvSpPr>
          <p:cNvPr id="4" name="TextBox 3"/>
          <p:cNvSpPr txBox="1"/>
          <p:nvPr/>
        </p:nvSpPr>
        <p:spPr>
          <a:xfrm>
            <a:off x="2834639" y="1251353"/>
            <a:ext cx="1957267" cy="369332"/>
          </a:xfrm>
          <a:prstGeom prst="rect">
            <a:avLst/>
          </a:prstGeom>
          <a:noFill/>
        </p:spPr>
        <p:txBody>
          <a:bodyPr wrap="none" rtlCol="0">
            <a:spAutoFit/>
          </a:bodyPr>
          <a:lstStyle/>
          <a:p>
            <a:r>
              <a:rPr lang="en-US" b="1" u="sng" dirty="0" smtClean="0"/>
              <a:t>First Year Students</a:t>
            </a:r>
            <a:endParaRPr lang="en-US" b="1" u="sng" dirty="0"/>
          </a:p>
        </p:txBody>
      </p:sp>
      <p:sp>
        <p:nvSpPr>
          <p:cNvPr id="8" name="TextBox 7"/>
          <p:cNvSpPr txBox="1"/>
          <p:nvPr/>
        </p:nvSpPr>
        <p:spPr>
          <a:xfrm>
            <a:off x="7295075" y="1251353"/>
            <a:ext cx="1854034" cy="369332"/>
          </a:xfrm>
          <a:prstGeom prst="rect">
            <a:avLst/>
          </a:prstGeom>
          <a:noFill/>
        </p:spPr>
        <p:txBody>
          <a:bodyPr wrap="none" rtlCol="0">
            <a:spAutoFit/>
          </a:bodyPr>
          <a:lstStyle/>
          <a:p>
            <a:r>
              <a:rPr lang="en-US" b="1" u="sng" dirty="0" smtClean="0"/>
              <a:t>Transfer Students</a:t>
            </a:r>
            <a:endParaRPr lang="en-US" b="1" u="sng" dirty="0"/>
          </a:p>
        </p:txBody>
      </p:sp>
      <p:cxnSp>
        <p:nvCxnSpPr>
          <p:cNvPr id="10" name="Straight Connector 9"/>
          <p:cNvCxnSpPr/>
          <p:nvPr/>
        </p:nvCxnSpPr>
        <p:spPr>
          <a:xfrm>
            <a:off x="6096000" y="1436019"/>
            <a:ext cx="0" cy="405038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799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54627" y="1397727"/>
            <a:ext cx="8229600" cy="1143000"/>
          </a:xfrm>
        </p:spPr>
        <p:txBody>
          <a:bodyPr/>
          <a:lstStyle/>
          <a:p>
            <a:r>
              <a:rPr lang="en-US" b="1" dirty="0" smtClean="0">
                <a:solidFill>
                  <a:srgbClr val="FFC000"/>
                </a:solidFill>
              </a:rPr>
              <a:t>Financing Your Education</a:t>
            </a:r>
            <a:endParaRPr lang="en-US" b="1" dirty="0">
              <a:solidFill>
                <a:srgbClr val="FFC000"/>
              </a:solidFill>
            </a:endParaRPr>
          </a:p>
        </p:txBody>
      </p:sp>
      <p:sp>
        <p:nvSpPr>
          <p:cNvPr id="3" name="Content Placeholder 2"/>
          <p:cNvSpPr>
            <a:spLocks noGrp="1"/>
          </p:cNvSpPr>
          <p:nvPr>
            <p:ph idx="1"/>
          </p:nvPr>
        </p:nvSpPr>
        <p:spPr>
          <a:xfrm>
            <a:off x="2129246" y="2540727"/>
            <a:ext cx="8229600" cy="3124200"/>
          </a:xfrm>
        </p:spPr>
        <p:txBody>
          <a:bodyPr>
            <a:normAutofit lnSpcReduction="10000"/>
          </a:bodyPr>
          <a:lstStyle/>
          <a:p>
            <a:endParaRPr lang="en-US" dirty="0" smtClean="0"/>
          </a:p>
          <a:p>
            <a:pPr marL="0" indent="0">
              <a:buNone/>
            </a:pPr>
            <a:r>
              <a:rPr lang="en-US" dirty="0">
                <a:solidFill>
                  <a:schemeClr val="bg1"/>
                </a:solidFill>
              </a:rPr>
              <a:t>New Jersey City University believes that money should not be an obstacle to higher education, and our student financial aid programs are designed to help students manage tuition costs. Our comprehensive needs-based student aid program makes higher education a reality for many students – in fact, </a:t>
            </a:r>
            <a:r>
              <a:rPr lang="en-US" dirty="0" smtClean="0">
                <a:solidFill>
                  <a:schemeClr val="bg1"/>
                </a:solidFill>
              </a:rPr>
              <a:t>80% </a:t>
            </a:r>
            <a:r>
              <a:rPr lang="en-US" dirty="0">
                <a:solidFill>
                  <a:schemeClr val="bg1"/>
                </a:solidFill>
              </a:rPr>
              <a:t>of our undergraduate students receive financial aid.</a:t>
            </a:r>
            <a:endParaRPr lang="en-US" dirty="0" smtClean="0">
              <a:solidFill>
                <a:schemeClr val="bg1"/>
              </a:solidFill>
            </a:endParaRPr>
          </a:p>
        </p:txBody>
      </p:sp>
    </p:spTree>
    <p:extLst>
      <p:ext uri="{BB962C8B-B14F-4D97-AF65-F5344CB8AC3E}">
        <p14:creationId xmlns:p14="http://schemas.microsoft.com/office/powerpoint/2010/main" val="721291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615553"/>
          </a:xfrm>
          <a:prstGeom prst="rect">
            <a:avLst/>
          </a:prstGeom>
          <a:noFill/>
        </p:spPr>
        <p:txBody>
          <a:bodyPr wrap="square" rtlCol="0">
            <a:spAutoFit/>
          </a:bodyPr>
          <a:lstStyle/>
          <a:p>
            <a:r>
              <a:rPr lang="en-US" sz="3400" dirty="0">
                <a:solidFill>
                  <a:schemeClr val="bg1"/>
                </a:solidFill>
              </a:rPr>
              <a:t>Investing in Your Future</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3" name="Title 1"/>
          <p:cNvSpPr>
            <a:spLocks noGrp="1"/>
          </p:cNvSpPr>
          <p:nvPr>
            <p:ph type="title"/>
          </p:nvPr>
        </p:nvSpPr>
        <p:spPr>
          <a:xfrm>
            <a:off x="1981200" y="1714575"/>
            <a:ext cx="8229600" cy="847129"/>
          </a:xfrm>
        </p:spPr>
        <p:txBody>
          <a:bodyPr>
            <a:normAutofit/>
          </a:bodyPr>
          <a:lstStyle/>
          <a:p>
            <a:r>
              <a:rPr lang="en-US" sz="3600" dirty="0"/>
              <a:t>Important Dates</a:t>
            </a:r>
            <a:endParaRPr lang="en-US" sz="3600" dirty="0"/>
          </a:p>
        </p:txBody>
      </p:sp>
      <p:sp>
        <p:nvSpPr>
          <p:cNvPr id="12" name="Content Placeholder 2"/>
          <p:cNvSpPr txBox="1">
            <a:spLocks/>
          </p:cNvSpPr>
          <p:nvPr/>
        </p:nvSpPr>
        <p:spPr>
          <a:xfrm>
            <a:off x="2068229" y="2560118"/>
            <a:ext cx="8251902" cy="3633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t>October </a:t>
            </a:r>
            <a:r>
              <a:rPr lang="en-US" sz="2000" b="1" dirty="0"/>
              <a:t>1, 2020 – 2021-2022 </a:t>
            </a:r>
            <a:r>
              <a:rPr lang="en-US" sz="2000" b="1" dirty="0"/>
              <a:t>FAFSA Filing </a:t>
            </a:r>
            <a:r>
              <a:rPr lang="en-US" sz="2000" b="1" dirty="0"/>
              <a:t>Begins</a:t>
            </a:r>
          </a:p>
          <a:p>
            <a:r>
              <a:rPr lang="en-US" sz="2000" b="1" dirty="0"/>
              <a:t>February 2021 – New student award letters</a:t>
            </a:r>
          </a:p>
          <a:p>
            <a:r>
              <a:rPr lang="en-US" sz="2000" b="1" dirty="0">
                <a:solidFill>
                  <a:srgbClr val="FF0000"/>
                </a:solidFill>
              </a:rPr>
              <a:t>March 1, 2021 – NJCU Priority FAFSA 2021-2022 filing deadline</a:t>
            </a:r>
          </a:p>
          <a:p>
            <a:r>
              <a:rPr lang="en-US" sz="2000" b="1" dirty="0">
                <a:solidFill>
                  <a:srgbClr val="FF0000"/>
                </a:solidFill>
              </a:rPr>
              <a:t>July </a:t>
            </a:r>
            <a:r>
              <a:rPr lang="en-US" sz="2000" b="1" dirty="0">
                <a:solidFill>
                  <a:srgbClr val="FF0000"/>
                </a:solidFill>
              </a:rPr>
              <a:t>(1</a:t>
            </a:r>
            <a:r>
              <a:rPr lang="en-US" sz="2000" b="1" baseline="30000" dirty="0">
                <a:solidFill>
                  <a:srgbClr val="FF0000"/>
                </a:solidFill>
              </a:rPr>
              <a:t>st</a:t>
            </a:r>
            <a:r>
              <a:rPr lang="en-US" sz="2000" b="1" dirty="0">
                <a:solidFill>
                  <a:srgbClr val="FF0000"/>
                </a:solidFill>
              </a:rPr>
              <a:t> </a:t>
            </a:r>
            <a:r>
              <a:rPr lang="en-US" sz="2000" b="1" dirty="0">
                <a:solidFill>
                  <a:srgbClr val="FF0000"/>
                </a:solidFill>
              </a:rPr>
              <a:t>week) 2021 – </a:t>
            </a:r>
            <a:r>
              <a:rPr lang="en-US" sz="2000" b="1" dirty="0">
                <a:solidFill>
                  <a:srgbClr val="FF0000"/>
                </a:solidFill>
              </a:rPr>
              <a:t>1</a:t>
            </a:r>
            <a:r>
              <a:rPr lang="en-US" sz="2000" b="1" baseline="30000" dirty="0">
                <a:solidFill>
                  <a:srgbClr val="FF0000"/>
                </a:solidFill>
              </a:rPr>
              <a:t>st</a:t>
            </a:r>
            <a:r>
              <a:rPr lang="en-US" sz="2000" b="1" dirty="0">
                <a:solidFill>
                  <a:srgbClr val="FF0000"/>
                </a:solidFill>
              </a:rPr>
              <a:t> Fall </a:t>
            </a:r>
            <a:r>
              <a:rPr lang="en-US" sz="2000" b="1" dirty="0">
                <a:solidFill>
                  <a:srgbClr val="FF0000"/>
                </a:solidFill>
              </a:rPr>
              <a:t>2021 </a:t>
            </a:r>
            <a:r>
              <a:rPr lang="en-US" sz="2000" b="1" dirty="0">
                <a:solidFill>
                  <a:srgbClr val="FF0000"/>
                </a:solidFill>
              </a:rPr>
              <a:t>Billing Notice</a:t>
            </a:r>
          </a:p>
          <a:p>
            <a:r>
              <a:rPr lang="en-US" sz="2000" b="1" dirty="0"/>
              <a:t>September 15, 2021 </a:t>
            </a:r>
            <a:r>
              <a:rPr lang="en-US" sz="2000" b="1" dirty="0"/>
              <a:t>– FAFSA HESAA Filing Deadline to receive </a:t>
            </a:r>
            <a:r>
              <a:rPr lang="en-US" sz="2000" b="1" dirty="0"/>
              <a:t>TAG</a:t>
            </a:r>
          </a:p>
          <a:p>
            <a:r>
              <a:rPr lang="en-US" sz="2000" b="1" dirty="0"/>
              <a:t>October 1, 2021 – 2022-2023 FAFSA Filing Begins</a:t>
            </a:r>
            <a:endParaRPr lang="en-US" sz="2000" b="1" dirty="0"/>
          </a:p>
          <a:p>
            <a:r>
              <a:rPr lang="en-US" sz="2000" b="1" dirty="0">
                <a:solidFill>
                  <a:srgbClr val="FF0000"/>
                </a:solidFill>
              </a:rPr>
              <a:t>November 1, 2021 </a:t>
            </a:r>
            <a:r>
              <a:rPr lang="en-US" sz="2000" b="1" dirty="0"/>
              <a:t>– 2021-2022 State Verification Deadline</a:t>
            </a:r>
          </a:p>
        </p:txBody>
      </p:sp>
    </p:spTree>
    <p:extLst>
      <p:ext uri="{BB962C8B-B14F-4D97-AF65-F5344CB8AC3E}">
        <p14:creationId xmlns:p14="http://schemas.microsoft.com/office/powerpoint/2010/main" val="260888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615553"/>
          </a:xfrm>
          <a:prstGeom prst="rect">
            <a:avLst/>
          </a:prstGeom>
          <a:noFill/>
        </p:spPr>
        <p:txBody>
          <a:bodyPr wrap="square" rtlCol="0">
            <a:spAutoFit/>
          </a:bodyPr>
          <a:lstStyle/>
          <a:p>
            <a:r>
              <a:rPr lang="en-US" sz="3400" dirty="0">
                <a:solidFill>
                  <a:schemeClr val="bg1"/>
                </a:solidFill>
              </a:rPr>
              <a:t>Investing in Your Future</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3" name="Title 1"/>
          <p:cNvSpPr>
            <a:spLocks noGrp="1"/>
          </p:cNvSpPr>
          <p:nvPr>
            <p:ph type="title"/>
          </p:nvPr>
        </p:nvSpPr>
        <p:spPr>
          <a:xfrm>
            <a:off x="1981200" y="1714575"/>
            <a:ext cx="8229600" cy="847129"/>
          </a:xfrm>
        </p:spPr>
        <p:txBody>
          <a:bodyPr>
            <a:normAutofit/>
          </a:bodyPr>
          <a:lstStyle/>
          <a:p>
            <a:r>
              <a:rPr lang="en-US" sz="3600" dirty="0"/>
              <a:t> Tuition and Fees</a:t>
            </a:r>
            <a:endParaRPr lang="en-US" sz="3600" dirty="0"/>
          </a:p>
        </p:txBody>
      </p:sp>
      <p:graphicFrame>
        <p:nvGraphicFramePr>
          <p:cNvPr id="11" name="Group 72"/>
          <p:cNvGraphicFramePr>
            <a:graphicFrameLocks/>
          </p:cNvGraphicFramePr>
          <p:nvPr>
            <p:extLst/>
          </p:nvPr>
        </p:nvGraphicFramePr>
        <p:xfrm>
          <a:off x="2209799" y="2560117"/>
          <a:ext cx="7613374" cy="3300355"/>
        </p:xfrm>
        <a:graphic>
          <a:graphicData uri="http://schemas.openxmlformats.org/drawingml/2006/table">
            <a:tbl>
              <a:tblPr/>
              <a:tblGrid>
                <a:gridCol w="2594338">
                  <a:extLst>
                    <a:ext uri="{9D8B030D-6E8A-4147-A177-3AD203B41FA5}">
                      <a16:colId xmlns:a16="http://schemas.microsoft.com/office/drawing/2014/main" val="20000"/>
                    </a:ext>
                  </a:extLst>
                </a:gridCol>
                <a:gridCol w="2474420">
                  <a:extLst>
                    <a:ext uri="{9D8B030D-6E8A-4147-A177-3AD203B41FA5}">
                      <a16:colId xmlns:a16="http://schemas.microsoft.com/office/drawing/2014/main" val="20001"/>
                    </a:ext>
                  </a:extLst>
                </a:gridCol>
                <a:gridCol w="2544616">
                  <a:extLst>
                    <a:ext uri="{9D8B030D-6E8A-4147-A177-3AD203B41FA5}">
                      <a16:colId xmlns:a16="http://schemas.microsoft.com/office/drawing/2014/main" val="20002"/>
                    </a:ext>
                  </a:extLst>
                </a:gridCol>
              </a:tblGrid>
              <a:tr h="898207">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600" b="1" i="0" u="none" strike="noStrike" cap="none" normalizeH="0" baseline="0" dirty="0" smtClean="0">
                          <a:ln>
                            <a:noFill/>
                          </a:ln>
                          <a:solidFill>
                            <a:schemeClr val="tx1"/>
                          </a:solidFill>
                          <a:effectLst/>
                          <a:latin typeface="Arial" charset="0"/>
                        </a:rPr>
                        <a:t>2020-2021</a:t>
                      </a:r>
                      <a:endParaRPr kumimoji="0" lang="en-US" sz="2000" b="0" i="1" u="none" strike="noStrike" kern="1200" cap="none" normalizeH="0" baseline="0" dirty="0" smtClean="0">
                        <a:ln>
                          <a:noFill/>
                        </a:ln>
                        <a:solidFill>
                          <a:schemeClr val="tx1"/>
                        </a:solidFill>
                        <a:effectLst/>
                        <a:latin typeface="Arial" charset="0"/>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600" b="1" i="0" u="none" strike="noStrike" cap="none" normalizeH="0" baseline="0" dirty="0" smtClean="0">
                          <a:ln>
                            <a:noFill/>
                          </a:ln>
                          <a:solidFill>
                            <a:schemeClr val="tx1"/>
                          </a:solidFill>
                          <a:effectLst/>
                          <a:latin typeface="Arial" charset="0"/>
                        </a:rPr>
                        <a:t>In-State</a:t>
                      </a:r>
                      <a:r>
                        <a:rPr kumimoji="0" lang="en-US" sz="2800" b="1" i="0" u="none" strike="noStrike" cap="none" normalizeH="0" baseline="0" dirty="0" smtClean="0">
                          <a:ln>
                            <a:noFill/>
                          </a:ln>
                          <a:solidFill>
                            <a:schemeClr val="tx1"/>
                          </a:solidFill>
                          <a:effectLst/>
                          <a:latin typeface="Arial" charset="0"/>
                        </a:rPr>
                        <a:t>             </a:t>
                      </a:r>
                      <a:endParaRPr kumimoji="0" lang="en-US" sz="20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600" b="1" i="0" u="none" strike="noStrike" cap="none" normalizeH="0" baseline="0" dirty="0" smtClean="0">
                          <a:ln>
                            <a:noFill/>
                          </a:ln>
                          <a:solidFill>
                            <a:schemeClr val="tx1"/>
                          </a:solidFill>
                          <a:effectLst/>
                          <a:latin typeface="Arial" charset="0"/>
                        </a:rPr>
                        <a:t>Out-of-State</a:t>
                      </a:r>
                      <a:r>
                        <a:rPr kumimoji="0" lang="en-US" sz="2800" b="1" i="0" u="none" strike="noStrike" cap="none" normalizeH="0" baseline="0" dirty="0" smtClean="0">
                          <a:ln>
                            <a:noFill/>
                          </a:ln>
                          <a:solidFill>
                            <a:schemeClr val="tx1"/>
                          </a:solidFill>
                          <a:effectLst/>
                          <a:latin typeface="Arial" charset="0"/>
                        </a:rPr>
                        <a:t>            </a:t>
                      </a:r>
                      <a:endParaRPr kumimoji="0" lang="en-US" sz="20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716">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0" i="0" u="none" strike="noStrike" cap="none" normalizeH="0" baseline="0" dirty="0" smtClean="0">
                          <a:ln>
                            <a:noFill/>
                          </a:ln>
                          <a:solidFill>
                            <a:schemeClr val="tx1"/>
                          </a:solidFill>
                          <a:effectLst/>
                          <a:latin typeface="Arial" charset="0"/>
                        </a:rPr>
                        <a:t>Tuition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$12,676.90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$22,827.8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716">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0" i="0" u="none" strike="noStrike" cap="none" normalizeH="0" baseline="0" dirty="0" smtClean="0">
                          <a:ln>
                            <a:noFill/>
                          </a:ln>
                          <a:solidFill>
                            <a:schemeClr val="tx1"/>
                          </a:solidFill>
                          <a:effectLst/>
                          <a:latin typeface="Arial" charset="0"/>
                        </a:rPr>
                        <a:t>Fees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$170.70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$170.70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716">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400" b="0" i="0" u="none" strike="noStrike" cap="none" normalizeH="0" baseline="0" dirty="0" smtClean="0">
                          <a:ln>
                            <a:noFill/>
                          </a:ln>
                          <a:solidFill>
                            <a:schemeClr val="tx1"/>
                          </a:solidFill>
                          <a:effectLst/>
                          <a:latin typeface="Arial"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$12,847.60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$22,998.50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 name="TextBox 1"/>
          <p:cNvSpPr txBox="1">
            <a:spLocks noChangeArrowheads="1"/>
          </p:cNvSpPr>
          <p:nvPr/>
        </p:nvSpPr>
        <p:spPr bwMode="auto">
          <a:xfrm>
            <a:off x="1524000" y="6064730"/>
            <a:ext cx="952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defRPr/>
            </a:pPr>
            <a:r>
              <a:rPr lang="en-US" dirty="0">
                <a:latin typeface="+mn-lt"/>
              </a:rPr>
              <a:t>*</a:t>
            </a:r>
            <a:r>
              <a:rPr lang="en-US" sz="1600" i="1" dirty="0">
                <a:latin typeface="+mn-lt"/>
              </a:rPr>
              <a:t>Breakdown of tuition and fees are posted on the NJCU website*  </a:t>
            </a:r>
          </a:p>
          <a:p>
            <a:pPr algn="ctr">
              <a:defRPr/>
            </a:pPr>
            <a:r>
              <a:rPr lang="en-US" dirty="0">
                <a:hlinkClick r:id="rId4"/>
              </a:rPr>
              <a:t>https://</a:t>
            </a:r>
            <a:r>
              <a:rPr lang="en-US" dirty="0">
                <a:hlinkClick r:id="rId4"/>
              </a:rPr>
              <a:t>www.njcu.edu/admissions-aid/tuition-fees</a:t>
            </a:r>
            <a:r>
              <a:rPr lang="en-US" dirty="0"/>
              <a:t> </a:t>
            </a:r>
            <a:endParaRPr lang="en-US" i="1" dirty="0">
              <a:latin typeface="+mn-lt"/>
            </a:endParaRPr>
          </a:p>
        </p:txBody>
      </p:sp>
    </p:spTree>
    <p:extLst>
      <p:ext uri="{BB962C8B-B14F-4D97-AF65-F5344CB8AC3E}">
        <p14:creationId xmlns:p14="http://schemas.microsoft.com/office/powerpoint/2010/main" val="1287573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615553"/>
          </a:xfrm>
          <a:prstGeom prst="rect">
            <a:avLst/>
          </a:prstGeom>
          <a:noFill/>
        </p:spPr>
        <p:txBody>
          <a:bodyPr wrap="square" rtlCol="0">
            <a:spAutoFit/>
          </a:bodyPr>
          <a:lstStyle/>
          <a:p>
            <a:r>
              <a:rPr lang="en-US" sz="3400" dirty="0">
                <a:solidFill>
                  <a:schemeClr val="bg1"/>
                </a:solidFill>
              </a:rPr>
              <a:t>Investing in Your Future</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3" name="Title 1"/>
          <p:cNvSpPr>
            <a:spLocks noGrp="1"/>
          </p:cNvSpPr>
          <p:nvPr>
            <p:ph type="title"/>
          </p:nvPr>
        </p:nvSpPr>
        <p:spPr>
          <a:xfrm>
            <a:off x="1996335" y="1951888"/>
            <a:ext cx="8229600" cy="847129"/>
          </a:xfrm>
        </p:spPr>
        <p:txBody>
          <a:bodyPr>
            <a:normAutofit fontScale="90000"/>
          </a:bodyPr>
          <a:lstStyle/>
          <a:p>
            <a:r>
              <a:rPr lang="en-US" sz="3600" dirty="0"/>
              <a:t>2020-2021 Dormitory Costs</a:t>
            </a:r>
            <a:br>
              <a:rPr lang="en-US" sz="3600" dirty="0"/>
            </a:br>
            <a:r>
              <a:rPr lang="en-US" sz="3100" dirty="0"/>
              <a:t>(per semester)</a:t>
            </a:r>
            <a:endParaRPr lang="en-US" sz="3100" dirty="0"/>
          </a:p>
        </p:txBody>
      </p:sp>
      <p:graphicFrame>
        <p:nvGraphicFramePr>
          <p:cNvPr id="11" name="Group 72"/>
          <p:cNvGraphicFramePr>
            <a:graphicFrameLocks/>
          </p:cNvGraphicFramePr>
          <p:nvPr>
            <p:extLst/>
          </p:nvPr>
        </p:nvGraphicFramePr>
        <p:xfrm>
          <a:off x="2250009" y="2927865"/>
          <a:ext cx="7722252" cy="3072540"/>
        </p:xfrm>
        <a:graphic>
          <a:graphicData uri="http://schemas.openxmlformats.org/drawingml/2006/table">
            <a:tbl>
              <a:tblPr/>
              <a:tblGrid>
                <a:gridCol w="3856834">
                  <a:extLst>
                    <a:ext uri="{9D8B030D-6E8A-4147-A177-3AD203B41FA5}">
                      <a16:colId xmlns:a16="http://schemas.microsoft.com/office/drawing/2014/main" val="20000"/>
                    </a:ext>
                  </a:extLst>
                </a:gridCol>
                <a:gridCol w="3865418">
                  <a:extLst>
                    <a:ext uri="{9D8B030D-6E8A-4147-A177-3AD203B41FA5}">
                      <a16:colId xmlns:a16="http://schemas.microsoft.com/office/drawing/2014/main" val="20001"/>
                    </a:ext>
                  </a:extLst>
                </a:gridCol>
              </a:tblGrid>
              <a:tr h="768135">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000" b="0" i="0" u="none" strike="noStrike" cap="none" normalizeH="0" baseline="0" dirty="0" smtClean="0">
                          <a:ln>
                            <a:noFill/>
                          </a:ln>
                          <a:solidFill>
                            <a:schemeClr val="tx1"/>
                          </a:solidFill>
                          <a:effectLst/>
                          <a:latin typeface="Arial" charset="0"/>
                        </a:rPr>
                        <a:t>West Campus Village - Double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$5,177.25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8135">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defRPr/>
                      </a:pPr>
                      <a:r>
                        <a:rPr kumimoji="0" lang="en-US" sz="2000" b="0" i="0" u="none" strike="noStrike" cap="none" normalizeH="0" baseline="0" dirty="0" smtClean="0">
                          <a:ln>
                            <a:noFill/>
                          </a:ln>
                          <a:solidFill>
                            <a:schemeClr val="tx1"/>
                          </a:solidFill>
                          <a:effectLst/>
                          <a:latin typeface="Arial" charset="0"/>
                        </a:rPr>
                        <a:t>West Campus Village - Single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$5,796.20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135">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000" b="0" i="0" u="none" strike="noStrike" cap="none" normalizeH="0" baseline="0" dirty="0" err="1" smtClean="0">
                          <a:ln>
                            <a:noFill/>
                          </a:ln>
                          <a:solidFill>
                            <a:schemeClr val="tx1"/>
                          </a:solidFill>
                          <a:effectLst/>
                          <a:latin typeface="Arial" charset="0"/>
                        </a:rPr>
                        <a:t>Vodra</a:t>
                      </a:r>
                      <a:r>
                        <a:rPr kumimoji="0" lang="en-US" sz="2000" b="0" i="0" u="none" strike="noStrike" cap="none" normalizeH="0" baseline="0" dirty="0" smtClean="0">
                          <a:ln>
                            <a:noFill/>
                          </a:ln>
                          <a:solidFill>
                            <a:schemeClr val="tx1"/>
                          </a:solidFill>
                          <a:effectLst/>
                          <a:latin typeface="Arial" charset="0"/>
                        </a:rPr>
                        <a:t> &amp; CO-OP Double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$4,118.60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135">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000" b="0" i="0" u="none" strike="noStrike" cap="none" normalizeH="0" baseline="0" dirty="0" err="1" smtClean="0">
                          <a:ln>
                            <a:noFill/>
                          </a:ln>
                          <a:solidFill>
                            <a:schemeClr val="tx1"/>
                          </a:solidFill>
                          <a:effectLst/>
                          <a:latin typeface="Arial" charset="0"/>
                        </a:rPr>
                        <a:t>Vodra</a:t>
                      </a:r>
                      <a:r>
                        <a:rPr kumimoji="0" lang="en-US" sz="2000" b="0" i="0" u="none" strike="noStrike" cap="none" normalizeH="0" baseline="0" dirty="0" smtClean="0">
                          <a:ln>
                            <a:noFill/>
                          </a:ln>
                          <a:solidFill>
                            <a:schemeClr val="tx1"/>
                          </a:solidFill>
                          <a:effectLst/>
                          <a:latin typeface="Arial" charset="0"/>
                        </a:rPr>
                        <a:t> - Single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89000" rtl="0" eaLnBrk="0" fontAlgn="base" latinLnBrk="0" hangingPunct="0">
                        <a:lnSpc>
                          <a:spcPct val="88000"/>
                        </a:lnSpc>
                        <a:spcBef>
                          <a:spcPct val="50000"/>
                        </a:spcBef>
                        <a:spcAft>
                          <a:spcPct val="0"/>
                        </a:spcAft>
                        <a:buClr>
                          <a:srgbClr val="DADDFE"/>
                        </a:buClr>
                        <a:buSzPct val="90000"/>
                        <a:buFontTx/>
                        <a:buNone/>
                        <a:tabLst/>
                      </a:pPr>
                      <a:r>
                        <a:rPr kumimoji="0" lang="en-US" sz="2800" b="1" i="0" u="none" strike="noStrike" cap="none" normalizeH="0" baseline="0" dirty="0" smtClean="0">
                          <a:ln>
                            <a:noFill/>
                          </a:ln>
                          <a:solidFill>
                            <a:srgbClr val="008000"/>
                          </a:solidFill>
                          <a:effectLst/>
                          <a:latin typeface="Arial" charset="0"/>
                        </a:rPr>
                        <a:t>$5,177.25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Rectangle 8"/>
          <p:cNvSpPr/>
          <p:nvPr/>
        </p:nvSpPr>
        <p:spPr>
          <a:xfrm>
            <a:off x="2087933" y="6089911"/>
            <a:ext cx="7936622" cy="646331"/>
          </a:xfrm>
          <a:prstGeom prst="rect">
            <a:avLst/>
          </a:prstGeom>
        </p:spPr>
        <p:txBody>
          <a:bodyPr wrap="square">
            <a:spAutoFit/>
          </a:bodyPr>
          <a:lstStyle/>
          <a:p>
            <a:pPr algn="ctr">
              <a:defRPr/>
            </a:pPr>
            <a:r>
              <a:rPr lang="en-US" dirty="0"/>
              <a:t>*</a:t>
            </a:r>
            <a:r>
              <a:rPr lang="en-US" i="1" dirty="0"/>
              <a:t>Meal plans cost $2,351.30 (per semester)*</a:t>
            </a:r>
          </a:p>
          <a:p>
            <a:pPr algn="ctr">
              <a:defRPr/>
            </a:pPr>
            <a:r>
              <a:rPr lang="en-US" dirty="0">
                <a:hlinkClick r:id="rId4"/>
              </a:rPr>
              <a:t>www.njcu.edu/housingscholarship</a:t>
            </a:r>
            <a:r>
              <a:rPr lang="en-US" dirty="0"/>
              <a:t> </a:t>
            </a:r>
            <a:endParaRPr lang="en-US" i="1" dirty="0"/>
          </a:p>
        </p:txBody>
      </p:sp>
    </p:spTree>
    <p:extLst>
      <p:ext uri="{BB962C8B-B14F-4D97-AF65-F5344CB8AC3E}">
        <p14:creationId xmlns:p14="http://schemas.microsoft.com/office/powerpoint/2010/main" val="3254891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1138773"/>
          </a:xfrm>
          <a:prstGeom prst="rect">
            <a:avLst/>
          </a:prstGeom>
          <a:noFill/>
        </p:spPr>
        <p:txBody>
          <a:bodyPr wrap="square" rtlCol="0">
            <a:spAutoFit/>
          </a:bodyPr>
          <a:lstStyle/>
          <a:p>
            <a:r>
              <a:rPr lang="en-US" sz="3400" dirty="0">
                <a:solidFill>
                  <a:schemeClr val="bg1"/>
                </a:solidFill>
              </a:rPr>
              <a:t>Financial Aid Award Notification</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2" name="Content Placeholder 11"/>
          <p:cNvSpPr>
            <a:spLocks noGrp="1"/>
          </p:cNvSpPr>
          <p:nvPr>
            <p:ph sz="half" idx="1"/>
          </p:nvPr>
        </p:nvSpPr>
        <p:spPr>
          <a:xfrm>
            <a:off x="1863587" y="2007705"/>
            <a:ext cx="4038600" cy="4525963"/>
          </a:xfrm>
        </p:spPr>
        <p:txBody>
          <a:bodyPr/>
          <a:lstStyle/>
          <a:p>
            <a:endParaRPr lang="en-US" dirty="0"/>
          </a:p>
        </p:txBody>
      </p:sp>
      <p:sp>
        <p:nvSpPr>
          <p:cNvPr id="15" name="Content Placeholder 14"/>
          <p:cNvSpPr>
            <a:spLocks noGrp="1"/>
          </p:cNvSpPr>
          <p:nvPr>
            <p:ph sz="half" idx="2"/>
          </p:nvPr>
        </p:nvSpPr>
        <p:spPr>
          <a:xfrm>
            <a:off x="6302313" y="2007704"/>
            <a:ext cx="4038600" cy="4525963"/>
          </a:xfrm>
        </p:spPr>
        <p:txBody>
          <a:bodyPr/>
          <a:lstStyle/>
          <a:p>
            <a:r>
              <a:rPr lang="en-US" dirty="0" smtClean="0"/>
              <a:t>For the 2021-2022, students will receive an email that you’ve been packaged for the academic year. </a:t>
            </a:r>
          </a:p>
          <a:p>
            <a:r>
              <a:rPr lang="en-US" dirty="0" smtClean="0"/>
              <a:t>Students must select the Gothic Net link in the email to access their Financial Aid Shopping Sheet</a:t>
            </a:r>
            <a:endParaRPr lang="en-US" dirty="0"/>
          </a:p>
        </p:txBody>
      </p:sp>
      <p:pic>
        <p:nvPicPr>
          <p:cNvPr id="20" name="Picture 19"/>
          <p:cNvPicPr>
            <a:picLocks noChangeAspect="1"/>
          </p:cNvPicPr>
          <p:nvPr/>
        </p:nvPicPr>
        <p:blipFill>
          <a:blip r:embed="rId4"/>
          <a:stretch>
            <a:fillRect/>
          </a:stretch>
        </p:blipFill>
        <p:spPr>
          <a:xfrm>
            <a:off x="1842957" y="2007703"/>
            <a:ext cx="4090704" cy="4379242"/>
          </a:xfrm>
          <a:prstGeom prst="rect">
            <a:avLst/>
          </a:prstGeom>
        </p:spPr>
      </p:pic>
      <p:sp>
        <p:nvSpPr>
          <p:cNvPr id="21" name="Rectangle 20"/>
          <p:cNvSpPr/>
          <p:nvPr/>
        </p:nvSpPr>
        <p:spPr>
          <a:xfrm>
            <a:off x="2535382" y="3264071"/>
            <a:ext cx="415637" cy="18963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3" name="Straight Arrow Connector 22"/>
          <p:cNvCxnSpPr/>
          <p:nvPr/>
        </p:nvCxnSpPr>
        <p:spPr>
          <a:xfrm flipH="1">
            <a:off x="5334000" y="4987636"/>
            <a:ext cx="2092036" cy="74814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4546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1138773"/>
          </a:xfrm>
          <a:prstGeom prst="rect">
            <a:avLst/>
          </a:prstGeom>
          <a:noFill/>
        </p:spPr>
        <p:txBody>
          <a:bodyPr wrap="square" rtlCol="0">
            <a:spAutoFit/>
          </a:bodyPr>
          <a:lstStyle/>
          <a:p>
            <a:r>
              <a:rPr lang="en-US" sz="3400" dirty="0">
                <a:solidFill>
                  <a:schemeClr val="bg1"/>
                </a:solidFill>
              </a:rPr>
              <a:t>APPLY FOR FINANCIAL AID</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9" name="Content Placeholder 8"/>
          <p:cNvSpPr>
            <a:spLocks noGrp="1"/>
          </p:cNvSpPr>
          <p:nvPr>
            <p:ph idx="1"/>
          </p:nvPr>
        </p:nvSpPr>
        <p:spPr>
          <a:xfrm>
            <a:off x="1997510" y="2121759"/>
            <a:ext cx="8229600" cy="4525963"/>
          </a:xfrm>
        </p:spPr>
        <p:txBody>
          <a:bodyPr>
            <a:normAutofit/>
          </a:bodyPr>
          <a:lstStyle/>
          <a:p>
            <a:pPr marL="0" indent="0">
              <a:buNone/>
            </a:pPr>
            <a:r>
              <a:rPr lang="en-US" dirty="0"/>
              <a:t>Application Process</a:t>
            </a:r>
            <a:endParaRPr lang="en-US" dirty="0"/>
          </a:p>
        </p:txBody>
      </p:sp>
      <p:sp>
        <p:nvSpPr>
          <p:cNvPr id="10" name="Rectangle 3"/>
          <p:cNvSpPr txBox="1">
            <a:spLocks noChangeArrowheads="1"/>
          </p:cNvSpPr>
          <p:nvPr/>
        </p:nvSpPr>
        <p:spPr bwMode="auto">
          <a:xfrm>
            <a:off x="1997510" y="2192370"/>
            <a:ext cx="8610600" cy="437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0" fontAlgn="base" hangingPunct="0">
              <a:spcBef>
                <a:spcPct val="20000"/>
              </a:spcBef>
              <a:spcAft>
                <a:spcPct val="0"/>
              </a:spcAft>
              <a:buChar char="–"/>
              <a:defRPr>
                <a:solidFill>
                  <a:schemeClr val="tx2"/>
                </a:solidFill>
                <a:latin typeface="+mn-lt"/>
                <a:ea typeface="Geneva" charset="0"/>
                <a:cs typeface="Geneva" charset="0"/>
              </a:defRPr>
            </a:lvl2pPr>
            <a:lvl3pPr marL="1143000" indent="-228600" algn="l" rtl="0" eaLnBrk="0" fontAlgn="base" hangingPunct="0">
              <a:spcBef>
                <a:spcPct val="20000"/>
              </a:spcBef>
              <a:spcAft>
                <a:spcPct val="0"/>
              </a:spcAft>
              <a:buChar char="•"/>
              <a:defRPr sz="1600">
                <a:solidFill>
                  <a:schemeClr val="tx2"/>
                </a:solidFill>
                <a:latin typeface="+mn-lt"/>
                <a:ea typeface="Geneva" charset="0"/>
                <a:cs typeface="Geneva" charset="0"/>
              </a:defRPr>
            </a:lvl3pPr>
            <a:lvl4pPr marL="1600200" indent="-228600" algn="l" rtl="0" eaLnBrk="0" fontAlgn="base" hangingPunct="0">
              <a:spcBef>
                <a:spcPct val="20000"/>
              </a:spcBef>
              <a:spcAft>
                <a:spcPct val="0"/>
              </a:spcAft>
              <a:buChar char="–"/>
              <a:defRPr sz="1400">
                <a:solidFill>
                  <a:schemeClr val="tx2"/>
                </a:solidFill>
                <a:latin typeface="+mn-lt"/>
                <a:ea typeface="Geneva" charset="0"/>
                <a:cs typeface="Geneva" charset="0"/>
              </a:defRPr>
            </a:lvl4pPr>
            <a:lvl5pPr marL="2057400" indent="-228600" algn="l" rtl="0" eaLnBrk="0" fontAlgn="base" hangingPunct="0">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eaLnBrk="1" hangingPunct="1">
              <a:lnSpc>
                <a:spcPct val="80000"/>
              </a:lnSpc>
              <a:buNone/>
              <a:defRPr/>
            </a:pPr>
            <a:endParaRPr lang="en-US" sz="1400" b="1" kern="0" dirty="0">
              <a:solidFill>
                <a:srgbClr val="000000"/>
              </a:solidFill>
              <a:latin typeface="Palatino Linotype"/>
            </a:endParaRPr>
          </a:p>
          <a:p>
            <a:pPr marL="0" indent="0" eaLnBrk="1" hangingPunct="1">
              <a:lnSpc>
                <a:spcPct val="80000"/>
              </a:lnSpc>
              <a:buNone/>
              <a:defRPr/>
            </a:pPr>
            <a:endParaRPr lang="en-US" kern="0" dirty="0">
              <a:solidFill>
                <a:srgbClr val="000000"/>
              </a:solidFill>
              <a:latin typeface="Palatino Linotype"/>
              <a:cs typeface="Arial" charset="0"/>
            </a:endParaRPr>
          </a:p>
          <a:p>
            <a:pPr marL="457200" indent="-457200" eaLnBrk="1" hangingPunct="1">
              <a:lnSpc>
                <a:spcPct val="80000"/>
              </a:lnSpc>
              <a:buFont typeface="+mj-lt"/>
              <a:buAutoNum type="arabicPeriod"/>
              <a:defRPr/>
            </a:pPr>
            <a:r>
              <a:rPr lang="en-US" sz="2000" dirty="0">
                <a:solidFill>
                  <a:schemeClr val="tx1"/>
                </a:solidFill>
                <a:latin typeface="+mj-lt"/>
              </a:rPr>
              <a:t>Create FSA ID and </a:t>
            </a:r>
            <a:r>
              <a:rPr lang="en-US" sz="2000" dirty="0">
                <a:solidFill>
                  <a:schemeClr val="tx1"/>
                </a:solidFill>
                <a:latin typeface="+mj-lt"/>
              </a:rPr>
              <a:t>Password</a:t>
            </a:r>
          </a:p>
          <a:p>
            <a:pPr lvl="1" indent="-342900" eaLnBrk="1" hangingPunct="1">
              <a:lnSpc>
                <a:spcPct val="80000"/>
              </a:lnSpc>
              <a:defRPr/>
            </a:pPr>
            <a:r>
              <a:rPr lang="en-US" sz="1600" dirty="0">
                <a:solidFill>
                  <a:schemeClr val="tx1"/>
                </a:solidFill>
                <a:latin typeface="+mj-lt"/>
                <a:hlinkClick r:id="rId4"/>
              </a:rPr>
              <a:t>https://</a:t>
            </a:r>
            <a:r>
              <a:rPr lang="en-US" sz="1600" dirty="0">
                <a:solidFill>
                  <a:schemeClr val="tx1"/>
                </a:solidFill>
                <a:latin typeface="+mj-lt"/>
                <a:hlinkClick r:id="rId4"/>
              </a:rPr>
              <a:t>fsaid.ed.gov/npas/index.htm</a:t>
            </a:r>
            <a:endParaRPr lang="en-US" sz="1600" dirty="0">
              <a:solidFill>
                <a:schemeClr val="tx1"/>
              </a:solidFill>
              <a:latin typeface="+mj-lt"/>
            </a:endParaRPr>
          </a:p>
          <a:p>
            <a:pPr lvl="1" indent="-342900" eaLnBrk="1" hangingPunct="1">
              <a:lnSpc>
                <a:spcPct val="80000"/>
              </a:lnSpc>
              <a:buFont typeface="+mj-lt"/>
              <a:buAutoNum type="arabicPeriod"/>
              <a:defRPr/>
            </a:pPr>
            <a:endParaRPr lang="en-US" sz="1600" dirty="0">
              <a:solidFill>
                <a:schemeClr val="tx1"/>
              </a:solidFill>
              <a:latin typeface="Proxima Nova"/>
            </a:endParaRPr>
          </a:p>
          <a:p>
            <a:pPr marL="457200" indent="-457200" eaLnBrk="1" hangingPunct="1">
              <a:lnSpc>
                <a:spcPct val="80000"/>
              </a:lnSpc>
              <a:buFont typeface="+mj-lt"/>
              <a:buAutoNum type="arabicPeriod"/>
              <a:defRPr/>
            </a:pPr>
            <a:r>
              <a:rPr lang="en-US" sz="2000" dirty="0">
                <a:solidFill>
                  <a:schemeClr val="tx1"/>
                </a:solidFill>
              </a:rPr>
              <a:t>Complete the Free Application for Federal Student Aid (FAFSA) </a:t>
            </a:r>
            <a:endParaRPr lang="en-US" sz="2000" dirty="0">
              <a:solidFill>
                <a:schemeClr val="tx1"/>
              </a:solidFill>
            </a:endParaRPr>
          </a:p>
          <a:p>
            <a:pPr lvl="1" indent="-342900" eaLnBrk="1" hangingPunct="1">
              <a:lnSpc>
                <a:spcPct val="80000"/>
              </a:lnSpc>
              <a:defRPr/>
            </a:pPr>
            <a:r>
              <a:rPr lang="en-US" sz="1600" dirty="0">
                <a:solidFill>
                  <a:schemeClr val="tx1"/>
                </a:solidFill>
                <a:hlinkClick r:id="rId5"/>
              </a:rPr>
              <a:t>https://fafsa.ed.gov</a:t>
            </a:r>
            <a:r>
              <a:rPr lang="en-US" sz="1600" dirty="0">
                <a:solidFill>
                  <a:schemeClr val="tx1"/>
                </a:solidFill>
                <a:hlinkClick r:id="rId5"/>
              </a:rPr>
              <a:t>/</a:t>
            </a:r>
            <a:endParaRPr lang="en-US" sz="1600" dirty="0">
              <a:solidFill>
                <a:schemeClr val="tx1"/>
              </a:solidFill>
            </a:endParaRPr>
          </a:p>
          <a:p>
            <a:pPr lvl="1" indent="-342900" eaLnBrk="1" hangingPunct="1">
              <a:lnSpc>
                <a:spcPct val="80000"/>
              </a:lnSpc>
              <a:defRPr/>
            </a:pPr>
            <a:r>
              <a:rPr lang="en-US" sz="1600" dirty="0">
                <a:solidFill>
                  <a:schemeClr val="tx1"/>
                </a:solidFill>
              </a:rPr>
              <a:t>NJCU Federal School Code: 002613</a:t>
            </a:r>
          </a:p>
          <a:p>
            <a:pPr lvl="1" indent="-342900" eaLnBrk="1" hangingPunct="1">
              <a:lnSpc>
                <a:spcPct val="80000"/>
              </a:lnSpc>
              <a:buFont typeface="+mj-lt"/>
              <a:buAutoNum type="arabicPeriod"/>
              <a:defRPr/>
            </a:pPr>
            <a:endParaRPr lang="en-US" sz="1600" dirty="0">
              <a:solidFill>
                <a:schemeClr val="tx1"/>
              </a:solidFill>
            </a:endParaRPr>
          </a:p>
          <a:p>
            <a:pPr marL="457200" indent="-457200" eaLnBrk="1" hangingPunct="1">
              <a:lnSpc>
                <a:spcPct val="80000"/>
              </a:lnSpc>
              <a:buFont typeface="+mj-lt"/>
              <a:buAutoNum type="arabicPeriod"/>
              <a:defRPr/>
            </a:pPr>
            <a:r>
              <a:rPr lang="en-US" sz="2000" dirty="0">
                <a:solidFill>
                  <a:schemeClr val="tx1"/>
                </a:solidFill>
              </a:rPr>
              <a:t>Review your Student Aid Report (SAR</a:t>
            </a:r>
            <a:r>
              <a:rPr lang="en-US" sz="2000" dirty="0">
                <a:solidFill>
                  <a:schemeClr val="tx1"/>
                </a:solidFill>
              </a:rPr>
              <a:t>)</a:t>
            </a:r>
          </a:p>
          <a:p>
            <a:pPr marL="457200" indent="-457200" eaLnBrk="1" hangingPunct="1">
              <a:lnSpc>
                <a:spcPct val="80000"/>
              </a:lnSpc>
              <a:buFont typeface="+mj-lt"/>
              <a:buAutoNum type="arabicPeriod"/>
              <a:defRPr/>
            </a:pPr>
            <a:endParaRPr lang="en-US" sz="2000" dirty="0">
              <a:solidFill>
                <a:schemeClr val="tx1"/>
              </a:solidFill>
            </a:endParaRPr>
          </a:p>
          <a:p>
            <a:pPr marL="457200" indent="-457200" eaLnBrk="1" hangingPunct="1">
              <a:lnSpc>
                <a:spcPct val="80000"/>
              </a:lnSpc>
              <a:buFont typeface="+mj-lt"/>
              <a:buAutoNum type="arabicPeriod"/>
              <a:defRPr/>
            </a:pPr>
            <a:r>
              <a:rPr lang="en-US" sz="2000" dirty="0">
                <a:solidFill>
                  <a:schemeClr val="tx1"/>
                </a:solidFill>
              </a:rPr>
              <a:t>Review </a:t>
            </a:r>
            <a:r>
              <a:rPr lang="en-US" sz="2000" dirty="0">
                <a:solidFill>
                  <a:schemeClr val="tx1"/>
                </a:solidFill>
              </a:rPr>
              <a:t>your </a:t>
            </a:r>
            <a:r>
              <a:rPr lang="en-US" sz="2000" dirty="0">
                <a:solidFill>
                  <a:schemeClr val="tx1"/>
                </a:solidFill>
              </a:rPr>
              <a:t>Financial Aid Awards </a:t>
            </a:r>
            <a:r>
              <a:rPr lang="en-US" sz="2000" dirty="0">
                <a:solidFill>
                  <a:schemeClr val="tx1"/>
                </a:solidFill>
              </a:rPr>
              <a:t>package</a:t>
            </a:r>
          </a:p>
          <a:p>
            <a:pPr marL="457200" indent="-457200" eaLnBrk="1" hangingPunct="1">
              <a:lnSpc>
                <a:spcPct val="80000"/>
              </a:lnSpc>
              <a:buFont typeface="+mj-lt"/>
              <a:buAutoNum type="arabicPeriod"/>
              <a:defRPr/>
            </a:pPr>
            <a:endParaRPr lang="en-US" sz="2000" dirty="0">
              <a:solidFill>
                <a:schemeClr val="tx1"/>
              </a:solidFill>
            </a:endParaRPr>
          </a:p>
          <a:p>
            <a:pPr marL="457200" indent="-457200" eaLnBrk="1" hangingPunct="1">
              <a:lnSpc>
                <a:spcPct val="80000"/>
              </a:lnSpc>
              <a:buFont typeface="+mj-lt"/>
              <a:buAutoNum type="arabicPeriod"/>
              <a:defRPr/>
            </a:pPr>
            <a:r>
              <a:rPr lang="en-US" sz="2000" dirty="0">
                <a:solidFill>
                  <a:schemeClr val="tx1"/>
                </a:solidFill>
              </a:rPr>
              <a:t>Complete a Master Promissory Note &amp; Loan Entrance </a:t>
            </a:r>
            <a:r>
              <a:rPr lang="en-US" sz="2000" dirty="0">
                <a:solidFill>
                  <a:schemeClr val="tx1"/>
                </a:solidFill>
              </a:rPr>
              <a:t>Counseling</a:t>
            </a:r>
            <a:endParaRPr lang="en-US" kern="0" dirty="0">
              <a:solidFill>
                <a:srgbClr val="000000"/>
              </a:solidFill>
              <a:latin typeface="Palatino Linotype"/>
              <a:cs typeface="Arial" charset="0"/>
            </a:endParaRPr>
          </a:p>
          <a:p>
            <a:pPr marL="457200" indent="-457200" eaLnBrk="1" hangingPunct="1">
              <a:lnSpc>
                <a:spcPct val="80000"/>
              </a:lnSpc>
              <a:buFont typeface="+mj-lt"/>
              <a:buAutoNum type="arabicPeriod"/>
              <a:defRPr/>
            </a:pPr>
            <a:endParaRPr lang="en-US" kern="0" dirty="0">
              <a:solidFill>
                <a:srgbClr val="000000"/>
              </a:solidFill>
              <a:latin typeface="Palatino Linotype"/>
              <a:cs typeface="Arial" charset="0"/>
            </a:endParaRPr>
          </a:p>
          <a:p>
            <a:pPr marL="0" indent="0" algn="ctr" eaLnBrk="1" hangingPunct="1">
              <a:lnSpc>
                <a:spcPct val="80000"/>
              </a:lnSpc>
              <a:buNone/>
              <a:defRPr/>
            </a:pPr>
            <a:r>
              <a:rPr lang="en-US" sz="1800" dirty="0">
                <a:hlinkClick r:id="rId6"/>
              </a:rPr>
              <a:t>https://www.njcu.edu/admissions-aid/financial-aid/how-apply</a:t>
            </a:r>
            <a:endParaRPr lang="en-US" kern="0" dirty="0">
              <a:solidFill>
                <a:srgbClr val="000000"/>
              </a:solidFill>
              <a:latin typeface="Palatino Linotype"/>
              <a:cs typeface="Arial" charset="0"/>
            </a:endParaRPr>
          </a:p>
        </p:txBody>
      </p:sp>
    </p:spTree>
    <p:extLst>
      <p:ext uri="{BB962C8B-B14F-4D97-AF65-F5344CB8AC3E}">
        <p14:creationId xmlns:p14="http://schemas.microsoft.com/office/powerpoint/2010/main" val="263167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023589" y="281693"/>
            <a:ext cx="4795742" cy="1362075"/>
          </a:xfrm>
        </p:spPr>
        <p:txBody>
          <a:bodyPr>
            <a:normAutofit fontScale="90000"/>
          </a:bodyPr>
          <a:lstStyle/>
          <a:p>
            <a:r>
              <a:rPr lang="en-US" b="0" dirty="0" smtClean="0">
                <a:solidFill>
                  <a:schemeClr val="bg1"/>
                </a:solidFill>
              </a:rPr>
              <a:t>Financial aid</a:t>
            </a:r>
            <a:br>
              <a:rPr lang="en-US" b="0" dirty="0" smtClean="0">
                <a:solidFill>
                  <a:schemeClr val="bg1"/>
                </a:solidFill>
              </a:rPr>
            </a:br>
            <a:r>
              <a:rPr lang="en-US" b="0" dirty="0" smtClean="0">
                <a:solidFill>
                  <a:schemeClr val="bg1"/>
                </a:solidFill>
              </a:rPr>
              <a:t>NJ DREAMERS</a:t>
            </a:r>
            <a:endParaRPr lang="en-US" b="0" dirty="0">
              <a:solidFill>
                <a:schemeClr val="bg1"/>
              </a:solidFill>
            </a:endParaRPr>
          </a:p>
        </p:txBody>
      </p:sp>
      <p:sp>
        <p:nvSpPr>
          <p:cNvPr id="5" name="Content Placeholder 4"/>
          <p:cNvSpPr txBox="1">
            <a:spLocks/>
          </p:cNvSpPr>
          <p:nvPr/>
        </p:nvSpPr>
        <p:spPr>
          <a:xfrm>
            <a:off x="1810603" y="1987903"/>
            <a:ext cx="8557146" cy="452596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2600" dirty="0">
              <a:solidFill>
                <a:srgbClr val="000000"/>
              </a:solidFill>
              <a:latin typeface="Source Sans Pro"/>
            </a:endParaRPr>
          </a:p>
        </p:txBody>
      </p:sp>
      <p:sp>
        <p:nvSpPr>
          <p:cNvPr id="4" name="Rectangle 3"/>
          <p:cNvSpPr/>
          <p:nvPr/>
        </p:nvSpPr>
        <p:spPr>
          <a:xfrm>
            <a:off x="1919785" y="1925460"/>
            <a:ext cx="8543499" cy="5078313"/>
          </a:xfrm>
          <a:prstGeom prst="rect">
            <a:avLst/>
          </a:prstGeom>
        </p:spPr>
        <p:txBody>
          <a:bodyPr wrap="square">
            <a:spAutoFit/>
          </a:bodyPr>
          <a:lstStyle/>
          <a:p>
            <a:r>
              <a:rPr lang="en-US" b="1" dirty="0">
                <a:solidFill>
                  <a:srgbClr val="444444"/>
                </a:solidFill>
              </a:rPr>
              <a:t>The New Jersey Alternative Financial Aid Application allows NJ Dreamers enrolled in eligible New Jersey colleges and universities to apply for state financial aid</a:t>
            </a:r>
            <a:r>
              <a:rPr lang="en-US" b="1" dirty="0">
                <a:solidFill>
                  <a:srgbClr val="444444"/>
                </a:solidFill>
              </a:rPr>
              <a:t>.</a:t>
            </a:r>
          </a:p>
          <a:p>
            <a:endParaRPr lang="en-US" dirty="0">
              <a:solidFill>
                <a:srgbClr val="444444"/>
              </a:solidFill>
            </a:endParaRPr>
          </a:p>
          <a:p>
            <a:r>
              <a:rPr lang="en-US" b="1" dirty="0">
                <a:solidFill>
                  <a:srgbClr val="444444"/>
                </a:solidFill>
              </a:rPr>
              <a:t>Who should complete this application</a:t>
            </a:r>
            <a:r>
              <a:rPr lang="en-US" b="1" dirty="0">
                <a:solidFill>
                  <a:srgbClr val="444444"/>
                </a:solidFill>
              </a:rPr>
              <a:t>?</a:t>
            </a:r>
          </a:p>
          <a:p>
            <a:endParaRPr lang="en-US" dirty="0">
              <a:solidFill>
                <a:srgbClr val="444444"/>
              </a:solidFill>
            </a:endParaRPr>
          </a:p>
          <a:p>
            <a:r>
              <a:rPr lang="en-US" dirty="0">
                <a:solidFill>
                  <a:srgbClr val="444444"/>
                </a:solidFill>
              </a:rPr>
              <a:t>Complete this application if you are </a:t>
            </a:r>
            <a:r>
              <a:rPr lang="en-US" b="1" u="sng" dirty="0">
                <a:solidFill>
                  <a:srgbClr val="444444"/>
                </a:solidFill>
              </a:rPr>
              <a:t>not</a:t>
            </a:r>
            <a:r>
              <a:rPr lang="en-US" dirty="0">
                <a:solidFill>
                  <a:srgbClr val="444444"/>
                </a:solidFill>
              </a:rPr>
              <a:t> a United States citizen or eligible noncitizen and meet all of the following criteria;</a:t>
            </a:r>
          </a:p>
          <a:p>
            <a:pPr marL="285750" indent="-285750">
              <a:buFont typeface="Arial" panose="020B0604020202020204" pitchFamily="34" charset="0"/>
              <a:buChar char="•"/>
            </a:pPr>
            <a:r>
              <a:rPr lang="en-US" dirty="0">
                <a:solidFill>
                  <a:srgbClr val="444444"/>
                </a:solidFill>
              </a:rPr>
              <a:t>Attended a New Jersey high school for at least three (3) years</a:t>
            </a:r>
          </a:p>
          <a:p>
            <a:pPr marL="285750" indent="-285750">
              <a:buFont typeface="Arial" panose="020B0604020202020204" pitchFamily="34" charset="0"/>
              <a:buChar char="•"/>
            </a:pPr>
            <a:r>
              <a:rPr lang="en-US" dirty="0">
                <a:solidFill>
                  <a:srgbClr val="444444"/>
                </a:solidFill>
              </a:rPr>
              <a:t>Graduated from a New Jersey high school </a:t>
            </a:r>
            <a:r>
              <a:rPr lang="en-US" b="1" dirty="0">
                <a:solidFill>
                  <a:srgbClr val="444444"/>
                </a:solidFill>
              </a:rPr>
              <a:t>or</a:t>
            </a:r>
            <a:r>
              <a:rPr lang="en-US" dirty="0">
                <a:solidFill>
                  <a:srgbClr val="444444"/>
                </a:solidFill>
              </a:rPr>
              <a:t> received the equivalent of a high school diploma in New Jersey</a:t>
            </a:r>
          </a:p>
          <a:p>
            <a:pPr marL="285750" indent="-285750">
              <a:buFont typeface="Arial" panose="020B0604020202020204" pitchFamily="34" charset="0"/>
              <a:buChar char="•"/>
            </a:pPr>
            <a:r>
              <a:rPr lang="en-US" dirty="0">
                <a:solidFill>
                  <a:srgbClr val="444444"/>
                </a:solidFill>
              </a:rPr>
              <a:t>Registered for </a:t>
            </a:r>
            <a:r>
              <a:rPr lang="en-US" dirty="0">
                <a:solidFill>
                  <a:srgbClr val="663399"/>
                </a:solidFill>
                <a:hlinkClick r:id="rId3"/>
              </a:rPr>
              <a:t>Selective Service</a:t>
            </a:r>
            <a:r>
              <a:rPr lang="en-US" dirty="0">
                <a:solidFill>
                  <a:srgbClr val="444444"/>
                </a:solidFill>
              </a:rPr>
              <a:t> (male students only)</a:t>
            </a:r>
          </a:p>
          <a:p>
            <a:pPr marL="285750" indent="-285750">
              <a:buFont typeface="Arial" panose="020B0604020202020204" pitchFamily="34" charset="0"/>
              <a:buChar char="•"/>
            </a:pPr>
            <a:r>
              <a:rPr lang="en-US" dirty="0">
                <a:solidFill>
                  <a:srgbClr val="444444"/>
                </a:solidFill>
              </a:rPr>
              <a:t>Are able to file an affidavit stating that you have filed an application to legalize your immigration status </a:t>
            </a:r>
            <a:r>
              <a:rPr lang="en-US" b="1" dirty="0">
                <a:solidFill>
                  <a:srgbClr val="444444"/>
                </a:solidFill>
              </a:rPr>
              <a:t>or</a:t>
            </a:r>
            <a:r>
              <a:rPr lang="en-US" dirty="0">
                <a:solidFill>
                  <a:srgbClr val="444444"/>
                </a:solidFill>
              </a:rPr>
              <a:t> will file an application as soon as you are eligible to do </a:t>
            </a:r>
            <a:r>
              <a:rPr lang="en-US" dirty="0">
                <a:solidFill>
                  <a:srgbClr val="444444"/>
                </a:solidFill>
              </a:rPr>
              <a:t>so</a:t>
            </a:r>
          </a:p>
          <a:p>
            <a:pPr marL="285750" indent="-285750">
              <a:buFont typeface="Arial" panose="020B0604020202020204" pitchFamily="34" charset="0"/>
              <a:buChar char="•"/>
            </a:pPr>
            <a:endParaRPr lang="en-US" dirty="0">
              <a:solidFill>
                <a:srgbClr val="444444"/>
              </a:solidFill>
            </a:endParaRPr>
          </a:p>
          <a:p>
            <a:pPr algn="ctr"/>
            <a:r>
              <a:rPr lang="en-US" dirty="0">
                <a:hlinkClick r:id="rId4"/>
              </a:rPr>
              <a:t>https://</a:t>
            </a:r>
            <a:r>
              <a:rPr lang="en-US" dirty="0">
                <a:hlinkClick r:id="rId4"/>
              </a:rPr>
              <a:t>www.hesaa.org/Pages/NJAlternativeApplication.aspx</a:t>
            </a:r>
            <a:endParaRPr lang="en-US" dirty="0"/>
          </a:p>
          <a:p>
            <a:pPr algn="ctr"/>
            <a:r>
              <a:rPr lang="en-US" b="1" dirty="0">
                <a:solidFill>
                  <a:srgbClr val="FF0000"/>
                </a:solidFill>
              </a:rPr>
              <a:t>Deadline: September 15, 2021</a:t>
            </a:r>
          </a:p>
          <a:p>
            <a:endParaRPr lang="en-US" dirty="0"/>
          </a:p>
          <a:p>
            <a:pPr marL="285750" indent="-285750">
              <a:buFont typeface="Arial" panose="020B0604020202020204" pitchFamily="34" charset="0"/>
              <a:buChar char="•"/>
            </a:pPr>
            <a:endParaRPr lang="en-US" dirty="0">
              <a:solidFill>
                <a:srgbClr val="444444"/>
              </a:solidFill>
            </a:endParaRPr>
          </a:p>
        </p:txBody>
      </p:sp>
    </p:spTree>
    <p:extLst>
      <p:ext uri="{BB962C8B-B14F-4D97-AF65-F5344CB8AC3E}">
        <p14:creationId xmlns:p14="http://schemas.microsoft.com/office/powerpoint/2010/main" val="306082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1967948" y="971585"/>
            <a:ext cx="9760226" cy="4325034"/>
          </a:xfrm>
        </p:spPr>
        <p:txBody>
          <a:bodyPr>
            <a:normAutofit fontScale="92500" lnSpcReduction="10000"/>
          </a:bodyPr>
          <a:lstStyle/>
          <a:p>
            <a:pPr marL="0" indent="0">
              <a:buNone/>
            </a:pPr>
            <a:r>
              <a:rPr lang="en-US" dirty="0" smtClean="0"/>
              <a:t>Founded……………………………1927</a:t>
            </a:r>
          </a:p>
          <a:p>
            <a:pPr marL="0" indent="0">
              <a:buNone/>
            </a:pPr>
            <a:r>
              <a:rPr lang="en-US" dirty="0" smtClean="0"/>
              <a:t>Enrollment…………………………8,283</a:t>
            </a:r>
          </a:p>
          <a:p>
            <a:pPr marL="0" indent="0">
              <a:buNone/>
            </a:pPr>
            <a:r>
              <a:rPr lang="en-US" dirty="0" smtClean="0"/>
              <a:t>Average Class Size………………19 students</a:t>
            </a:r>
          </a:p>
          <a:p>
            <a:pPr marL="0" indent="0">
              <a:buNone/>
            </a:pPr>
            <a:r>
              <a:rPr lang="en-US" dirty="0" smtClean="0"/>
              <a:t>Campus Locations…………………Main Campus, Jersey City</a:t>
            </a:r>
          </a:p>
          <a:p>
            <a:pPr marL="0" indent="0">
              <a:buNone/>
            </a:pPr>
            <a:r>
              <a:rPr lang="en-US" dirty="0"/>
              <a:t>	</a:t>
            </a:r>
            <a:r>
              <a:rPr lang="en-US" dirty="0" smtClean="0"/>
              <a:t>		                 School of Business, </a:t>
            </a:r>
            <a:r>
              <a:rPr lang="en-US" dirty="0" err="1" smtClean="0"/>
              <a:t>Harborside</a:t>
            </a:r>
            <a:r>
              <a:rPr lang="en-US" dirty="0" smtClean="0"/>
              <a:t> JC</a:t>
            </a:r>
          </a:p>
          <a:p>
            <a:pPr marL="0" indent="0">
              <a:buNone/>
            </a:pPr>
            <a:r>
              <a:rPr lang="en-US" dirty="0"/>
              <a:t>	</a:t>
            </a:r>
            <a:r>
              <a:rPr lang="en-US" dirty="0" smtClean="0"/>
              <a:t>		</a:t>
            </a:r>
            <a:r>
              <a:rPr lang="en-US" dirty="0"/>
              <a:t> </a:t>
            </a:r>
            <a:r>
              <a:rPr lang="en-US" dirty="0" smtClean="0"/>
              <a:t>               Monmouth County, Wall Township</a:t>
            </a:r>
          </a:p>
          <a:p>
            <a:pPr marL="0" indent="0">
              <a:buNone/>
            </a:pPr>
            <a:r>
              <a:rPr lang="en-US" dirty="0"/>
              <a:t> </a:t>
            </a:r>
            <a:r>
              <a:rPr lang="en-US" dirty="0" smtClean="0"/>
              <a:t>			                Middlesex County, Middlesex CC</a:t>
            </a:r>
          </a:p>
          <a:p>
            <a:pPr marL="0" indent="0">
              <a:buNone/>
            </a:pPr>
            <a:endParaRPr lang="en-US" dirty="0" smtClean="0"/>
          </a:p>
          <a:p>
            <a:pPr marL="0" indent="0" algn="ctr">
              <a:buNone/>
            </a:pPr>
            <a:r>
              <a:rPr lang="en-US" dirty="0" smtClean="0"/>
              <a:t>47 Bachelor’s degree programs, 30 Master’s degree programs, and 2 Doctoral degree programs</a:t>
            </a:r>
          </a:p>
          <a:p>
            <a:endParaRPr lang="en-US" dirty="0"/>
          </a:p>
        </p:txBody>
      </p:sp>
      <p:sp>
        <p:nvSpPr>
          <p:cNvPr id="3" name="Rectangle 2"/>
          <p:cNvSpPr/>
          <p:nvPr/>
        </p:nvSpPr>
        <p:spPr>
          <a:xfrm>
            <a:off x="4257515" y="325254"/>
            <a:ext cx="3676969" cy="646331"/>
          </a:xfrm>
          <a:prstGeom prst="rect">
            <a:avLst/>
          </a:prstGeom>
        </p:spPr>
        <p:txBody>
          <a:bodyPr wrap="none">
            <a:spAutoFit/>
          </a:bodyPr>
          <a:lstStyle/>
          <a:p>
            <a:pPr algn="ctr"/>
            <a:r>
              <a:rPr lang="en-US" sz="3600" b="1" dirty="0" smtClean="0"/>
              <a:t>Get to Know NJCU</a:t>
            </a:r>
          </a:p>
        </p:txBody>
      </p:sp>
    </p:spTree>
    <p:extLst>
      <p:ext uri="{BB962C8B-B14F-4D97-AF65-F5344CB8AC3E}">
        <p14:creationId xmlns:p14="http://schemas.microsoft.com/office/powerpoint/2010/main" val="650899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615553"/>
          </a:xfrm>
          <a:prstGeom prst="rect">
            <a:avLst/>
          </a:prstGeom>
          <a:noFill/>
        </p:spPr>
        <p:txBody>
          <a:bodyPr wrap="square" rtlCol="0">
            <a:spAutoFit/>
          </a:bodyPr>
          <a:lstStyle/>
          <a:p>
            <a:r>
              <a:rPr lang="en-US" sz="3400" dirty="0">
                <a:solidFill>
                  <a:schemeClr val="bg1"/>
                </a:solidFill>
              </a:rPr>
              <a:t>Investing in Your Future</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0" name="Rectangle 9"/>
          <p:cNvSpPr/>
          <p:nvPr/>
        </p:nvSpPr>
        <p:spPr>
          <a:xfrm>
            <a:off x="1321097" y="1877552"/>
            <a:ext cx="8934309" cy="1015663"/>
          </a:xfrm>
          <a:prstGeom prst="rect">
            <a:avLst/>
          </a:prstGeom>
        </p:spPr>
        <p:txBody>
          <a:bodyPr wrap="square">
            <a:spAutoFit/>
          </a:bodyPr>
          <a:lstStyle/>
          <a:p>
            <a:pPr algn="ctr"/>
            <a:r>
              <a:rPr lang="en-US" sz="4000" dirty="0"/>
              <a:t>Avoid Common FAFSA Errors</a:t>
            </a:r>
            <a:endParaRPr lang="en-US" sz="2000" dirty="0"/>
          </a:p>
          <a:p>
            <a:pPr algn="ctr"/>
            <a:endParaRPr lang="en-US" sz="2000" dirty="0"/>
          </a:p>
        </p:txBody>
      </p:sp>
      <p:sp>
        <p:nvSpPr>
          <p:cNvPr id="9" name="TextBox 8"/>
          <p:cNvSpPr txBox="1"/>
          <p:nvPr/>
        </p:nvSpPr>
        <p:spPr>
          <a:xfrm>
            <a:off x="1747025" y="2561704"/>
            <a:ext cx="8798313" cy="4247317"/>
          </a:xfrm>
          <a:prstGeom prst="rect">
            <a:avLst/>
          </a:prstGeom>
          <a:noFill/>
        </p:spPr>
        <p:txBody>
          <a:bodyPr wrap="square" rtlCol="0">
            <a:spAutoFit/>
          </a:bodyPr>
          <a:lstStyle/>
          <a:p>
            <a:pPr marL="342900" indent="-342900">
              <a:buFont typeface="+mj-lt"/>
              <a:buAutoNum type="arabicPeriod"/>
            </a:pPr>
            <a:r>
              <a:rPr lang="en-US" dirty="0"/>
              <a:t>Leaving blank </a:t>
            </a:r>
            <a:r>
              <a:rPr lang="en-US" dirty="0"/>
              <a:t>fields</a:t>
            </a:r>
          </a:p>
          <a:p>
            <a:pPr marL="342900" indent="-342900">
              <a:buFont typeface="+mj-lt"/>
              <a:buAutoNum type="arabicPeriod"/>
            </a:pPr>
            <a:r>
              <a:rPr lang="en-US" dirty="0"/>
              <a:t>Listing </a:t>
            </a:r>
            <a:r>
              <a:rPr lang="en-US" dirty="0"/>
              <a:t>an incorrect Social Security Number or driver's license </a:t>
            </a:r>
            <a:r>
              <a:rPr lang="en-US" dirty="0"/>
              <a:t>number</a:t>
            </a:r>
          </a:p>
          <a:p>
            <a:pPr marL="342900" indent="-342900">
              <a:buFont typeface="+mj-lt"/>
              <a:buAutoNum type="arabicPeriod"/>
            </a:pPr>
            <a:r>
              <a:rPr lang="en-US" dirty="0"/>
              <a:t>Failing </a:t>
            </a:r>
            <a:r>
              <a:rPr lang="en-US" dirty="0"/>
              <a:t>to use your legal </a:t>
            </a:r>
            <a:r>
              <a:rPr lang="en-US" dirty="0"/>
              <a:t>name </a:t>
            </a:r>
          </a:p>
          <a:p>
            <a:pPr marL="342900" indent="-342900">
              <a:buFont typeface="+mj-lt"/>
              <a:buAutoNum type="arabicPeriod"/>
            </a:pPr>
            <a:r>
              <a:rPr lang="en-US" dirty="0"/>
              <a:t>Entering </a:t>
            </a:r>
            <a:r>
              <a:rPr lang="en-US" dirty="0"/>
              <a:t>the wrong </a:t>
            </a:r>
            <a:r>
              <a:rPr lang="en-US" dirty="0"/>
              <a:t>address </a:t>
            </a:r>
          </a:p>
          <a:p>
            <a:pPr marL="342900" indent="-342900">
              <a:buFont typeface="+mj-lt"/>
              <a:buAutoNum type="arabicPeriod"/>
            </a:pPr>
            <a:r>
              <a:rPr lang="en-US" dirty="0"/>
              <a:t>Entering </a:t>
            </a:r>
            <a:r>
              <a:rPr lang="en-US" dirty="0"/>
              <a:t>the wrong federal income tax paid </a:t>
            </a:r>
            <a:r>
              <a:rPr lang="en-US" dirty="0"/>
              <a:t>amount</a:t>
            </a:r>
          </a:p>
          <a:p>
            <a:pPr marL="342900" indent="-342900">
              <a:buFont typeface="+mj-lt"/>
              <a:buAutoNum type="arabicPeriod"/>
            </a:pPr>
            <a:r>
              <a:rPr lang="en-US" dirty="0"/>
              <a:t>Listing </a:t>
            </a:r>
            <a:r>
              <a:rPr lang="en-US" dirty="0"/>
              <a:t>Adjusted Gross Income (AGI) as equal to total income from </a:t>
            </a:r>
            <a:r>
              <a:rPr lang="en-US" dirty="0"/>
              <a:t>working</a:t>
            </a:r>
          </a:p>
          <a:p>
            <a:pPr marL="342900" indent="-342900">
              <a:buFont typeface="+mj-lt"/>
              <a:buAutoNum type="arabicPeriod"/>
            </a:pPr>
            <a:r>
              <a:rPr lang="en-US" dirty="0"/>
              <a:t>Incorrectly </a:t>
            </a:r>
            <a:r>
              <a:rPr lang="en-US" dirty="0"/>
              <a:t>filing income taxes as head of </a:t>
            </a:r>
            <a:r>
              <a:rPr lang="en-US" dirty="0"/>
              <a:t>household </a:t>
            </a:r>
          </a:p>
          <a:p>
            <a:pPr marL="342900" indent="-342900">
              <a:buFont typeface="+mj-lt"/>
              <a:buAutoNum type="arabicPeriod"/>
            </a:pPr>
            <a:r>
              <a:rPr lang="en-US" dirty="0"/>
              <a:t>Listing </a:t>
            </a:r>
            <a:r>
              <a:rPr lang="en-US" dirty="0"/>
              <a:t>marital status </a:t>
            </a:r>
            <a:r>
              <a:rPr lang="en-US" dirty="0"/>
              <a:t>incorrectly </a:t>
            </a:r>
            <a:endParaRPr lang="en-US" dirty="0"/>
          </a:p>
          <a:p>
            <a:pPr marL="342900" indent="-342900">
              <a:buFont typeface="+mj-lt"/>
              <a:buAutoNum type="arabicPeriod"/>
            </a:pPr>
            <a:r>
              <a:rPr lang="en-US" dirty="0"/>
              <a:t>Listing parent marital status </a:t>
            </a:r>
            <a:r>
              <a:rPr lang="en-US" dirty="0"/>
              <a:t>incorrectly</a:t>
            </a:r>
          </a:p>
          <a:p>
            <a:pPr marL="342900" indent="-342900">
              <a:buFont typeface="+mj-lt"/>
              <a:buAutoNum type="arabicPeriod"/>
            </a:pPr>
            <a:r>
              <a:rPr lang="en-US" dirty="0"/>
              <a:t>Failure </a:t>
            </a:r>
            <a:r>
              <a:rPr lang="en-US" dirty="0"/>
              <a:t>to list both parents if they live </a:t>
            </a:r>
            <a:r>
              <a:rPr lang="en-US" dirty="0"/>
              <a:t>together</a:t>
            </a:r>
            <a:endParaRPr lang="en-US" dirty="0"/>
          </a:p>
          <a:p>
            <a:pPr marL="342900" indent="-342900">
              <a:buFont typeface="+mj-lt"/>
              <a:buAutoNum type="arabicPeriod"/>
            </a:pPr>
            <a:r>
              <a:rPr lang="en-US" dirty="0"/>
              <a:t>Failure to report unborn </a:t>
            </a:r>
            <a:r>
              <a:rPr lang="en-US" dirty="0"/>
              <a:t>children</a:t>
            </a:r>
          </a:p>
          <a:p>
            <a:pPr marL="342900" indent="-342900">
              <a:buFont typeface="+mj-lt"/>
              <a:buAutoNum type="arabicPeriod"/>
            </a:pPr>
            <a:r>
              <a:rPr lang="en-US" dirty="0"/>
              <a:t>Failing </a:t>
            </a:r>
            <a:r>
              <a:rPr lang="en-US" dirty="0"/>
              <a:t>to count yourself as a </a:t>
            </a:r>
            <a:r>
              <a:rPr lang="en-US" dirty="0"/>
              <a:t>student</a:t>
            </a:r>
          </a:p>
          <a:p>
            <a:pPr marL="342900" indent="-342900">
              <a:buFont typeface="+mj-lt"/>
              <a:buAutoNum type="arabicPeriod"/>
            </a:pPr>
            <a:r>
              <a:rPr lang="en-US" dirty="0"/>
              <a:t>Failing </a:t>
            </a:r>
            <a:r>
              <a:rPr lang="en-US" dirty="0"/>
              <a:t>to register with Selective </a:t>
            </a:r>
            <a:r>
              <a:rPr lang="en-US" dirty="0"/>
              <a:t>Service</a:t>
            </a:r>
          </a:p>
          <a:p>
            <a:pPr marL="342900" indent="-342900">
              <a:buFont typeface="+mj-lt"/>
              <a:buAutoNum type="arabicPeriod"/>
            </a:pPr>
            <a:r>
              <a:rPr lang="en-US" dirty="0"/>
              <a:t>Forgetting </a:t>
            </a:r>
            <a:r>
              <a:rPr lang="en-US" dirty="0"/>
              <a:t>to list the </a:t>
            </a:r>
            <a:r>
              <a:rPr lang="en-US" dirty="0"/>
              <a:t>college</a:t>
            </a:r>
          </a:p>
          <a:p>
            <a:pPr marL="342900" indent="-342900">
              <a:buFont typeface="+mj-lt"/>
              <a:buAutoNum type="arabicPeriod"/>
            </a:pPr>
            <a:r>
              <a:rPr lang="en-US" dirty="0"/>
              <a:t>Forgetting </a:t>
            </a:r>
            <a:r>
              <a:rPr lang="en-US" dirty="0"/>
              <a:t>to sign and </a:t>
            </a:r>
            <a:r>
              <a:rPr lang="en-US" dirty="0"/>
              <a:t>date</a:t>
            </a:r>
            <a:endParaRPr lang="en-US" dirty="0"/>
          </a:p>
        </p:txBody>
      </p:sp>
    </p:spTree>
    <p:extLst>
      <p:ext uri="{BB962C8B-B14F-4D97-AF65-F5344CB8AC3E}">
        <p14:creationId xmlns:p14="http://schemas.microsoft.com/office/powerpoint/2010/main" val="2485119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023589" y="281693"/>
            <a:ext cx="4363356" cy="1362075"/>
          </a:xfrm>
        </p:spPr>
        <p:txBody>
          <a:bodyPr>
            <a:normAutofit fontScale="90000"/>
          </a:bodyPr>
          <a:lstStyle/>
          <a:p>
            <a:r>
              <a:rPr lang="en-US" b="0" dirty="0" smtClean="0">
                <a:solidFill>
                  <a:schemeClr val="bg1"/>
                </a:solidFill>
              </a:rPr>
              <a:t>NJ Debt Free promise grant</a:t>
            </a:r>
            <a:endParaRPr lang="en-US" b="0" dirty="0">
              <a:solidFill>
                <a:schemeClr val="bg1"/>
              </a:solidFill>
            </a:endParaRPr>
          </a:p>
        </p:txBody>
      </p:sp>
      <p:sp>
        <p:nvSpPr>
          <p:cNvPr id="5" name="Content Placeholder 4"/>
          <p:cNvSpPr txBox="1">
            <a:spLocks/>
          </p:cNvSpPr>
          <p:nvPr/>
        </p:nvSpPr>
        <p:spPr>
          <a:xfrm>
            <a:off x="2023589" y="1987903"/>
            <a:ext cx="8229600" cy="452596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p>
        </p:txBody>
      </p:sp>
      <p:sp>
        <p:nvSpPr>
          <p:cNvPr id="4" name="Rectangle 3"/>
          <p:cNvSpPr/>
          <p:nvPr/>
        </p:nvSpPr>
        <p:spPr>
          <a:xfrm>
            <a:off x="2126674" y="2339007"/>
            <a:ext cx="7554191" cy="2862322"/>
          </a:xfrm>
          <a:prstGeom prst="rect">
            <a:avLst/>
          </a:prstGeom>
        </p:spPr>
        <p:txBody>
          <a:bodyPr wrap="square">
            <a:spAutoFit/>
          </a:bodyPr>
          <a:lstStyle/>
          <a:p>
            <a:pPr marL="285750" indent="-285750">
              <a:buFont typeface="Arial" panose="020B0604020202020204" pitchFamily="34" charset="0"/>
              <a:buChar char="•"/>
            </a:pPr>
            <a:r>
              <a:rPr lang="en-US" sz="2000" dirty="0"/>
              <a:t>New Jersey residents who are admitted to NJCU from high school and attend full-time, with a family household income of $</a:t>
            </a:r>
            <a:r>
              <a:rPr lang="en-US" sz="2000" dirty="0"/>
              <a:t>65,000 </a:t>
            </a:r>
            <a:r>
              <a:rPr lang="en-US" sz="2000" dirty="0"/>
              <a:t>or less, will be offered a scholarship in lieu of having to take out a loan (after federal and state financial aid is awarded). </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To apply, students must be admitted to NJCU and submit the Free Application for Federal Student Aid (FAFSA) by </a:t>
            </a:r>
            <a:r>
              <a:rPr lang="en-US" sz="2000" b="1" dirty="0">
                <a:solidFill>
                  <a:srgbClr val="FF0000"/>
                </a:solidFill>
              </a:rPr>
              <a:t>March 1</a:t>
            </a:r>
            <a:r>
              <a:rPr lang="en-US" sz="2000" dirty="0"/>
              <a:t>. Students remain qualified for the program each year, if they submit a FAFSA, are in good academic standing, are full-time each semester.</a:t>
            </a:r>
          </a:p>
        </p:txBody>
      </p:sp>
    </p:spTree>
    <p:extLst>
      <p:ext uri="{BB962C8B-B14F-4D97-AF65-F5344CB8AC3E}">
        <p14:creationId xmlns:p14="http://schemas.microsoft.com/office/powerpoint/2010/main" val="3299876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981201" y="274638"/>
            <a:ext cx="4996543" cy="1143000"/>
          </a:xfrm>
        </p:spPr>
        <p:txBody>
          <a:bodyPr>
            <a:normAutofit/>
          </a:bodyPr>
          <a:lstStyle/>
          <a:p>
            <a:r>
              <a:rPr lang="en-US" dirty="0" smtClean="0">
                <a:solidFill>
                  <a:schemeClr val="bg1"/>
                </a:solidFill>
              </a:rPr>
              <a:t>Federal Direct Loans</a:t>
            </a:r>
            <a:endParaRPr lang="en-US" dirty="0">
              <a:solidFill>
                <a:schemeClr val="bg1"/>
              </a:solidFill>
            </a:endParaRPr>
          </a:p>
        </p:txBody>
      </p:sp>
      <p:sp>
        <p:nvSpPr>
          <p:cNvPr id="6" name="Content Placeholder 2"/>
          <p:cNvSpPr>
            <a:spLocks noGrp="1"/>
          </p:cNvSpPr>
          <p:nvPr>
            <p:ph idx="1"/>
          </p:nvPr>
        </p:nvSpPr>
        <p:spPr>
          <a:xfrm>
            <a:off x="1981200" y="2077873"/>
            <a:ext cx="8229600" cy="4525963"/>
          </a:xfrm>
        </p:spPr>
        <p:txBody>
          <a:bodyPr>
            <a:normAutofit/>
          </a:bodyPr>
          <a:lstStyle/>
          <a:p>
            <a:r>
              <a:rPr lang="en-US" dirty="0" smtClean="0"/>
              <a:t>Direct Subsidized Loan</a:t>
            </a:r>
          </a:p>
          <a:p>
            <a:pPr lvl="3"/>
            <a:r>
              <a:rPr lang="en-US" dirty="0" smtClean="0"/>
              <a:t>$3,500 to $5,500</a:t>
            </a:r>
          </a:p>
          <a:p>
            <a:pPr lvl="3"/>
            <a:r>
              <a:rPr lang="en-US" dirty="0" smtClean="0"/>
              <a:t>Current Fixed Interest Rate 2.75%</a:t>
            </a:r>
          </a:p>
          <a:p>
            <a:r>
              <a:rPr lang="en-US" dirty="0" smtClean="0"/>
              <a:t>Direct Unsubsidized Loan</a:t>
            </a:r>
          </a:p>
          <a:p>
            <a:pPr lvl="3"/>
            <a:r>
              <a:rPr lang="en-US" dirty="0" smtClean="0">
                <a:solidFill>
                  <a:prstClr val="black"/>
                </a:solidFill>
              </a:rPr>
              <a:t>$2,000 </a:t>
            </a:r>
            <a:r>
              <a:rPr lang="en-US" dirty="0">
                <a:solidFill>
                  <a:prstClr val="black"/>
                </a:solidFill>
              </a:rPr>
              <a:t>to </a:t>
            </a:r>
            <a:r>
              <a:rPr lang="en-US" dirty="0" smtClean="0">
                <a:solidFill>
                  <a:prstClr val="black"/>
                </a:solidFill>
              </a:rPr>
              <a:t>$7,000</a:t>
            </a:r>
            <a:endParaRPr lang="en-US" dirty="0">
              <a:solidFill>
                <a:prstClr val="black"/>
              </a:solidFill>
            </a:endParaRPr>
          </a:p>
          <a:p>
            <a:pPr lvl="3"/>
            <a:r>
              <a:rPr lang="en-US" dirty="0" smtClean="0">
                <a:solidFill>
                  <a:prstClr val="black"/>
                </a:solidFill>
              </a:rPr>
              <a:t>Current Fixed </a:t>
            </a:r>
            <a:r>
              <a:rPr lang="en-US" dirty="0">
                <a:solidFill>
                  <a:prstClr val="black"/>
                </a:solidFill>
              </a:rPr>
              <a:t>Interest </a:t>
            </a:r>
            <a:r>
              <a:rPr lang="en-US" dirty="0" smtClean="0">
                <a:solidFill>
                  <a:prstClr val="black"/>
                </a:solidFill>
              </a:rPr>
              <a:t>Rate 2.75%</a:t>
            </a:r>
            <a:endParaRPr lang="en-US" dirty="0">
              <a:solidFill>
                <a:prstClr val="black"/>
              </a:solidFill>
            </a:endParaRPr>
          </a:p>
          <a:p>
            <a:r>
              <a:rPr lang="en-US" dirty="0" smtClean="0"/>
              <a:t>Direct Parent Plus Loan</a:t>
            </a:r>
          </a:p>
          <a:p>
            <a:pPr lvl="3"/>
            <a:r>
              <a:rPr lang="en-US" dirty="0" smtClean="0"/>
              <a:t>Current Fixed Interest Rate 5.3%</a:t>
            </a:r>
          </a:p>
          <a:p>
            <a:pPr lvl="3"/>
            <a:r>
              <a:rPr lang="en-US" dirty="0"/>
              <a:t>Up to Cost of </a:t>
            </a:r>
            <a:r>
              <a:rPr lang="en-US" dirty="0" smtClean="0"/>
              <a:t>Attendance</a:t>
            </a:r>
          </a:p>
          <a:p>
            <a:pPr lvl="3"/>
            <a:endParaRPr lang="en-US" dirty="0" smtClean="0"/>
          </a:p>
        </p:txBody>
      </p:sp>
    </p:spTree>
    <p:extLst>
      <p:ext uri="{BB962C8B-B14F-4D97-AF65-F5344CB8AC3E}">
        <p14:creationId xmlns:p14="http://schemas.microsoft.com/office/powerpoint/2010/main" val="1838139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48691" y="370114"/>
            <a:ext cx="5329052" cy="1143000"/>
          </a:xfrm>
        </p:spPr>
        <p:txBody>
          <a:bodyPr>
            <a:normAutofit fontScale="90000"/>
          </a:bodyPr>
          <a:lstStyle/>
          <a:p>
            <a:r>
              <a:rPr lang="en-US" dirty="0" smtClean="0">
                <a:solidFill>
                  <a:schemeClr val="bg1"/>
                </a:solidFill>
              </a:rPr>
              <a:t>Federal and State Grants</a:t>
            </a:r>
            <a:endParaRPr lang="en-US" dirty="0">
              <a:solidFill>
                <a:schemeClr val="bg1"/>
              </a:solidFill>
            </a:endParaRPr>
          </a:p>
        </p:txBody>
      </p:sp>
      <p:sp>
        <p:nvSpPr>
          <p:cNvPr id="3" name="Content Placeholder 2"/>
          <p:cNvSpPr>
            <a:spLocks noGrp="1"/>
          </p:cNvSpPr>
          <p:nvPr>
            <p:ph idx="1"/>
          </p:nvPr>
        </p:nvSpPr>
        <p:spPr>
          <a:xfrm>
            <a:off x="1981200" y="1970314"/>
            <a:ext cx="8229600" cy="4430486"/>
          </a:xfrm>
        </p:spPr>
        <p:txBody>
          <a:bodyPr>
            <a:normAutofit lnSpcReduction="10000"/>
          </a:bodyPr>
          <a:lstStyle/>
          <a:p>
            <a:r>
              <a:rPr lang="en-US" dirty="0" smtClean="0"/>
              <a:t>Federal Pell Grant</a:t>
            </a:r>
            <a:endParaRPr lang="en-US" dirty="0"/>
          </a:p>
          <a:p>
            <a:pPr lvl="3"/>
            <a:r>
              <a:rPr lang="en-US" dirty="0" smtClean="0"/>
              <a:t>Up to $6,345</a:t>
            </a:r>
          </a:p>
          <a:p>
            <a:r>
              <a:rPr lang="en-US" dirty="0" smtClean="0"/>
              <a:t>Tuition Aid Grant</a:t>
            </a:r>
            <a:endParaRPr lang="en-US" dirty="0"/>
          </a:p>
          <a:p>
            <a:pPr lvl="3"/>
            <a:r>
              <a:rPr lang="en-US" dirty="0" smtClean="0">
                <a:solidFill>
                  <a:prstClr val="black"/>
                </a:solidFill>
              </a:rPr>
              <a:t>Up to $6,874</a:t>
            </a:r>
            <a:endParaRPr lang="en-US" dirty="0">
              <a:solidFill>
                <a:prstClr val="black"/>
              </a:solidFill>
            </a:endParaRPr>
          </a:p>
          <a:p>
            <a:r>
              <a:rPr lang="en-US" dirty="0" smtClean="0"/>
              <a:t>Federal Supplemental  Education Grant</a:t>
            </a:r>
          </a:p>
          <a:p>
            <a:pPr lvl="3"/>
            <a:r>
              <a:rPr lang="en-US" dirty="0" smtClean="0"/>
              <a:t>$400 to $</a:t>
            </a:r>
            <a:r>
              <a:rPr lang="en-US" dirty="0" smtClean="0"/>
              <a:t>600</a:t>
            </a:r>
          </a:p>
          <a:p>
            <a:r>
              <a:rPr lang="en-US" dirty="0" smtClean="0"/>
              <a:t>NJ Stars II</a:t>
            </a:r>
            <a:endParaRPr lang="en-US" dirty="0"/>
          </a:p>
          <a:p>
            <a:pPr lvl="3"/>
            <a:r>
              <a:rPr lang="en-US" dirty="0" smtClean="0"/>
              <a:t>Up  to $2,500</a:t>
            </a:r>
            <a:endParaRPr lang="en-US" dirty="0"/>
          </a:p>
          <a:p>
            <a:pPr lvl="3"/>
            <a:endParaRPr lang="en-US" dirty="0" smtClean="0"/>
          </a:p>
          <a:p>
            <a:r>
              <a:rPr lang="en-US" dirty="0" smtClean="0"/>
              <a:t>Educational Opportunity Fund (EOF)</a:t>
            </a:r>
            <a:endParaRPr lang="en-US" dirty="0"/>
          </a:p>
          <a:p>
            <a:pPr lvl="3"/>
            <a:r>
              <a:rPr lang="en-US" dirty="0" smtClean="0"/>
              <a:t>$1,300 commuting students</a:t>
            </a:r>
            <a:endParaRPr lang="en-US" dirty="0"/>
          </a:p>
          <a:p>
            <a:pPr lvl="3"/>
            <a:r>
              <a:rPr lang="en-US" dirty="0" smtClean="0"/>
              <a:t>$1,550 dormitory students</a:t>
            </a:r>
            <a:endParaRPr lang="en-US" dirty="0"/>
          </a:p>
          <a:p>
            <a:endParaRPr lang="en-US" sz="1600" dirty="0"/>
          </a:p>
        </p:txBody>
      </p:sp>
    </p:spTree>
    <p:extLst>
      <p:ext uri="{BB962C8B-B14F-4D97-AF65-F5344CB8AC3E}">
        <p14:creationId xmlns:p14="http://schemas.microsoft.com/office/powerpoint/2010/main" val="1831642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60022" cy="6858000"/>
          </a:xfrm>
          <a:prstGeom prst="rect">
            <a:avLst/>
          </a:prstGeom>
        </p:spPr>
      </p:pic>
      <p:sp>
        <p:nvSpPr>
          <p:cNvPr id="3" name="Rectangle 2"/>
          <p:cNvSpPr/>
          <p:nvPr/>
        </p:nvSpPr>
        <p:spPr>
          <a:xfrm>
            <a:off x="2658532" y="335845"/>
            <a:ext cx="7408106" cy="646331"/>
          </a:xfrm>
          <a:prstGeom prst="rect">
            <a:avLst/>
          </a:prstGeom>
        </p:spPr>
        <p:txBody>
          <a:bodyPr wrap="square">
            <a:spAutoFit/>
          </a:bodyPr>
          <a:lstStyle/>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pic>
        <p:nvPicPr>
          <p:cNvPr id="2050"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48" y="335845"/>
            <a:ext cx="8269356" cy="5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838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658532" y="335845"/>
            <a:ext cx="7408106" cy="6186309"/>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Please visit </a:t>
            </a:r>
            <a:r>
              <a:rPr lang="en-US" sz="2400" b="1" dirty="0" smtClean="0">
                <a:solidFill>
                  <a:srgbClr val="00B050"/>
                </a:solidFill>
                <a:latin typeface="Times New Roman" panose="02020603050405020304" pitchFamily="18" charset="0"/>
                <a:cs typeface="Times New Roman" panose="02020603050405020304" pitchFamily="18" charset="0"/>
              </a:rPr>
              <a:t>NJCU.EDU</a:t>
            </a:r>
          </a:p>
          <a:p>
            <a:pPr algn="ctr"/>
            <a:r>
              <a:rPr lang="en-US" sz="2400" b="1" dirty="0" smtClean="0">
                <a:latin typeface="Times New Roman" panose="02020603050405020304" pitchFamily="18" charset="0"/>
                <a:cs typeface="Times New Roman" panose="02020603050405020304" pitchFamily="18" charset="0"/>
              </a:rPr>
              <a:t>For more information</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Contact: </a:t>
            </a:r>
          </a:p>
          <a:p>
            <a:pPr algn="ctr"/>
            <a:r>
              <a:rPr lang="en-US" sz="2400" b="1" dirty="0">
                <a:latin typeface="Times New Roman" panose="02020603050405020304" pitchFamily="18" charset="0"/>
                <a:cs typeface="Times New Roman" panose="02020603050405020304" pitchFamily="18" charset="0"/>
                <a:hlinkClick r:id="rId4"/>
              </a:rPr>
              <a:t>Undergraduate Admissions</a:t>
            </a:r>
          </a:p>
          <a:p>
            <a:pPr algn="ctr"/>
            <a:r>
              <a:rPr lang="en-US" sz="2400" b="1" dirty="0">
                <a:latin typeface="Times New Roman" panose="02020603050405020304" pitchFamily="18" charset="0"/>
                <a:cs typeface="Times New Roman" panose="02020603050405020304" pitchFamily="18" charset="0"/>
              </a:rPr>
              <a:t>admissions@njcu.edu</a:t>
            </a:r>
          </a:p>
          <a:p>
            <a:pPr algn="ctr"/>
            <a:r>
              <a:rPr lang="en-US" sz="2400" b="1" dirty="0">
                <a:latin typeface="Times New Roman" panose="02020603050405020304" pitchFamily="18" charset="0"/>
                <a:cs typeface="Times New Roman" panose="02020603050405020304" pitchFamily="18" charset="0"/>
              </a:rPr>
              <a:t>Text: </a:t>
            </a:r>
            <a:r>
              <a:rPr lang="en-US" sz="2400" b="1" dirty="0" smtClean="0">
                <a:latin typeface="Times New Roman" panose="02020603050405020304" pitchFamily="18" charset="0"/>
                <a:cs typeface="Times New Roman" panose="02020603050405020304" pitchFamily="18" charset="0"/>
              </a:rPr>
              <a:t>201-800-6855</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Financial Aid Office</a:t>
            </a:r>
          </a:p>
          <a:p>
            <a:pPr algn="ctr"/>
            <a:r>
              <a:rPr lang="en-US" sz="2400" b="1" dirty="0" smtClean="0">
                <a:latin typeface="Times New Roman" panose="02020603050405020304" pitchFamily="18" charset="0"/>
                <a:cs typeface="Times New Roman" panose="02020603050405020304" pitchFamily="18" charset="0"/>
                <a:hlinkClick r:id="rId5"/>
              </a:rPr>
              <a:t>financialaid@njcu.edu</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Phone: 201-471-6079</a:t>
            </a: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EOF/OSP</a:t>
            </a:r>
          </a:p>
          <a:p>
            <a:pPr algn="ctr"/>
            <a:r>
              <a:rPr lang="en-US" sz="2400" b="1" dirty="0" smtClean="0">
                <a:latin typeface="Times New Roman" panose="02020603050405020304" pitchFamily="18" charset="0"/>
                <a:cs typeface="Times New Roman" panose="02020603050405020304" pitchFamily="18" charset="0"/>
                <a:hlinkClick r:id="rId6"/>
              </a:rPr>
              <a:t>osp@njcu.edu</a:t>
            </a: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Phone: 201-200-3355</a:t>
            </a: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847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JCU Template Sampl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a:ln>
            <a:solidFill>
              <a:schemeClr val="tx1"/>
            </a:solidFill>
          </a:ln>
        </p:spPr>
      </p:pic>
      <p:sp>
        <p:nvSpPr>
          <p:cNvPr id="2" name="Rectangle 1"/>
          <p:cNvSpPr/>
          <p:nvPr/>
        </p:nvSpPr>
        <p:spPr>
          <a:xfrm>
            <a:off x="1981200" y="3105835"/>
            <a:ext cx="6400800" cy="369332"/>
          </a:xfrm>
          <a:prstGeom prst="rect">
            <a:avLst/>
          </a:prstGeom>
        </p:spPr>
        <p:txBody>
          <a:bodyPr wrap="square">
            <a:spAutoFit/>
          </a:bodyPr>
          <a:lstStyle/>
          <a:p>
            <a:endParaRPr lang="en-US" dirty="0"/>
          </a:p>
        </p:txBody>
      </p:sp>
      <p:sp>
        <p:nvSpPr>
          <p:cNvPr id="3" name="TextBox 2"/>
          <p:cNvSpPr txBox="1"/>
          <p:nvPr/>
        </p:nvSpPr>
        <p:spPr>
          <a:xfrm>
            <a:off x="2209800" y="614031"/>
            <a:ext cx="4412974" cy="615553"/>
          </a:xfrm>
          <a:prstGeom prst="rect">
            <a:avLst/>
          </a:prstGeom>
          <a:noFill/>
        </p:spPr>
        <p:txBody>
          <a:bodyPr wrap="square" rtlCol="0">
            <a:spAutoFit/>
          </a:bodyPr>
          <a:lstStyle/>
          <a:p>
            <a:r>
              <a:rPr lang="en-US" sz="3400" dirty="0">
                <a:solidFill>
                  <a:schemeClr val="bg1"/>
                </a:solidFill>
              </a:rPr>
              <a:t>Investing in Your Future</a:t>
            </a:r>
            <a:endParaRPr lang="en-US" sz="3400" dirty="0">
              <a:solidFill>
                <a:schemeClr val="bg1"/>
              </a:solidFill>
            </a:endParaRPr>
          </a:p>
        </p:txBody>
      </p:sp>
      <p:sp>
        <p:nvSpPr>
          <p:cNvPr id="5" name="Rectangle 4"/>
          <p:cNvSpPr/>
          <p:nvPr/>
        </p:nvSpPr>
        <p:spPr>
          <a:xfrm>
            <a:off x="1981201" y="2375452"/>
            <a:ext cx="7991061" cy="369332"/>
          </a:xfrm>
          <a:prstGeom prst="rect">
            <a:avLst/>
          </a:prstGeom>
        </p:spPr>
        <p:txBody>
          <a:bodyPr wrap="square">
            <a:spAutoFit/>
          </a:bodyPr>
          <a:lstStyle/>
          <a:p>
            <a:endParaRPr lang="en-US" dirty="0"/>
          </a:p>
        </p:txBody>
      </p:sp>
      <p:sp>
        <p:nvSpPr>
          <p:cNvPr id="6" name="Rectangle 5"/>
          <p:cNvSpPr/>
          <p:nvPr/>
        </p:nvSpPr>
        <p:spPr>
          <a:xfrm>
            <a:off x="2289313" y="2007704"/>
            <a:ext cx="6927574"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Rectangle 6"/>
          <p:cNvSpPr/>
          <p:nvPr/>
        </p:nvSpPr>
        <p:spPr>
          <a:xfrm>
            <a:off x="2289314" y="2192371"/>
            <a:ext cx="7533860"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8" name="Rectangle 7"/>
          <p:cNvSpPr/>
          <p:nvPr/>
        </p:nvSpPr>
        <p:spPr>
          <a:xfrm>
            <a:off x="2289313" y="2007704"/>
            <a:ext cx="7225748" cy="369332"/>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13" name="Title 1"/>
          <p:cNvSpPr>
            <a:spLocks noGrp="1"/>
          </p:cNvSpPr>
          <p:nvPr>
            <p:ph type="title"/>
          </p:nvPr>
        </p:nvSpPr>
        <p:spPr>
          <a:xfrm>
            <a:off x="1787387" y="3178713"/>
            <a:ext cx="8229600" cy="1143000"/>
          </a:xfrm>
        </p:spPr>
        <p:txBody>
          <a:bodyPr>
            <a:noAutofit/>
          </a:bodyPr>
          <a:lstStyle/>
          <a:p>
            <a:pPr algn="ctr"/>
            <a:r>
              <a:rPr lang="en-US" sz="3600" dirty="0"/>
              <a:t>Thank </a:t>
            </a:r>
            <a:r>
              <a:rPr lang="en-US" sz="3600" dirty="0" smtClean="0"/>
              <a:t>You for Joining us Today!</a:t>
            </a:r>
            <a:r>
              <a:rPr lang="en-US" sz="3600" dirty="0"/>
              <a:t/>
            </a:r>
            <a:br>
              <a:rPr lang="en-US" sz="3600" dirty="0"/>
            </a:br>
            <a:endParaRPr lang="en-US" sz="3600" dirty="0"/>
          </a:p>
        </p:txBody>
      </p:sp>
    </p:spTree>
    <p:extLst>
      <p:ext uri="{BB962C8B-B14F-4D97-AF65-F5344CB8AC3E}">
        <p14:creationId xmlns:p14="http://schemas.microsoft.com/office/powerpoint/2010/main" val="55906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1981200" y="1296839"/>
            <a:ext cx="8229600" cy="3999780"/>
          </a:xfrm>
        </p:spPr>
        <p:txBody>
          <a:bodyPr>
            <a:normAutofit/>
          </a:bodyPr>
          <a:lstStyle/>
          <a:p>
            <a:pPr marL="0" indent="0">
              <a:buNone/>
            </a:pPr>
            <a:r>
              <a:rPr lang="en-US" dirty="0" smtClean="0"/>
              <a:t>#1 - </a:t>
            </a:r>
            <a:r>
              <a:rPr lang="en-US" i="1" dirty="0" smtClean="0"/>
              <a:t>US News &amp; World Report</a:t>
            </a:r>
            <a:r>
              <a:rPr lang="en-US" dirty="0" smtClean="0"/>
              <a:t>: </a:t>
            </a:r>
          </a:p>
          <a:p>
            <a:pPr marL="0" indent="0">
              <a:buNone/>
            </a:pPr>
            <a:r>
              <a:rPr lang="en-US" dirty="0" smtClean="0"/>
              <a:t>	Best Public School in NJ for Ethnic Diversity</a:t>
            </a:r>
          </a:p>
          <a:p>
            <a:pPr marL="0" indent="0">
              <a:buNone/>
            </a:pPr>
            <a:r>
              <a:rPr lang="en-US" dirty="0" smtClean="0"/>
              <a:t>#1 - Nursejournal.com: </a:t>
            </a:r>
          </a:p>
          <a:p>
            <a:pPr marL="0" indent="0">
              <a:buNone/>
            </a:pPr>
            <a:r>
              <a:rPr lang="en-US" dirty="0" smtClean="0"/>
              <a:t>		The Best RN to BSN Nursing Program</a:t>
            </a:r>
          </a:p>
          <a:p>
            <a:pPr marL="0" indent="0">
              <a:buNone/>
            </a:pPr>
            <a:r>
              <a:rPr lang="en-US" dirty="0" smtClean="0"/>
              <a:t>#2 - Schools.com: Best Colleges in New Jersey</a:t>
            </a:r>
          </a:p>
          <a:p>
            <a:pPr marL="0" indent="0">
              <a:buNone/>
            </a:pPr>
            <a:r>
              <a:rPr lang="en-US" dirty="0" smtClean="0"/>
              <a:t>#7 - </a:t>
            </a:r>
            <a:r>
              <a:rPr lang="en-US" i="1" dirty="0" smtClean="0"/>
              <a:t>Washington Monthly</a:t>
            </a:r>
            <a:r>
              <a:rPr lang="en-US" dirty="0" smtClean="0"/>
              <a:t>: </a:t>
            </a:r>
          </a:p>
          <a:p>
            <a:pPr marL="0" indent="0">
              <a:buNone/>
            </a:pPr>
            <a:r>
              <a:rPr lang="en-US" dirty="0" smtClean="0"/>
              <a:t>		“Best Bang for the Buck” in the Northeast</a:t>
            </a:r>
          </a:p>
          <a:p>
            <a:pPr marL="0" indent="0">
              <a:buNone/>
            </a:pPr>
            <a:endParaRPr lang="en-US" dirty="0"/>
          </a:p>
        </p:txBody>
      </p:sp>
      <p:sp>
        <p:nvSpPr>
          <p:cNvPr id="3" name="Rectangle 2"/>
          <p:cNvSpPr/>
          <p:nvPr/>
        </p:nvSpPr>
        <p:spPr>
          <a:xfrm>
            <a:off x="4589015" y="325254"/>
            <a:ext cx="3013966" cy="646331"/>
          </a:xfrm>
          <a:prstGeom prst="rect">
            <a:avLst/>
          </a:prstGeom>
        </p:spPr>
        <p:txBody>
          <a:bodyPr wrap="none">
            <a:spAutoFit/>
          </a:bodyPr>
          <a:lstStyle/>
          <a:p>
            <a:pPr algn="ctr"/>
            <a:r>
              <a:rPr lang="en-US" sz="3600" b="1" dirty="0" smtClean="0"/>
              <a:t>NJCU Rankings</a:t>
            </a:r>
          </a:p>
        </p:txBody>
      </p:sp>
    </p:spTree>
    <p:extLst>
      <p:ext uri="{BB962C8B-B14F-4D97-AF65-F5344CB8AC3E}">
        <p14:creationId xmlns:p14="http://schemas.microsoft.com/office/powerpoint/2010/main" val="41046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796504" y="325254"/>
            <a:ext cx="4599016" cy="646331"/>
          </a:xfrm>
          <a:prstGeom prst="rect">
            <a:avLst/>
          </a:prstGeom>
        </p:spPr>
        <p:txBody>
          <a:bodyPr wrap="none">
            <a:spAutoFit/>
          </a:bodyPr>
          <a:lstStyle/>
          <a:p>
            <a:pPr algn="ctr"/>
            <a:r>
              <a:rPr lang="en-US" sz="3600" b="1" dirty="0" smtClean="0"/>
              <a:t>NJCU Academic Majors</a:t>
            </a:r>
          </a:p>
        </p:txBody>
      </p:sp>
      <p:sp>
        <p:nvSpPr>
          <p:cNvPr id="7" name="Rectangle 6"/>
          <p:cNvSpPr/>
          <p:nvPr/>
        </p:nvSpPr>
        <p:spPr>
          <a:xfrm>
            <a:off x="1734334" y="1439353"/>
            <a:ext cx="3532610" cy="3650358"/>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Accounting</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Art</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Biology</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Chemistry</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Computer Science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Criminal Justice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Early Childhood Education</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Earth and Environmental Science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Economics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Elementary &amp;</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Secondary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084843" y="1439353"/>
            <a:ext cx="2752279" cy="3650358"/>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English</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Finance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Fire Science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History</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Management</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Marketing</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Mathematics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Media Arts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Modern Languages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Music, Dance and Theater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746071" y="1439353"/>
            <a:ext cx="3012980" cy="3267048"/>
          </a:xfrm>
          <a:prstGeom prst="rect">
            <a:avLst/>
          </a:prstGeom>
        </p:spPr>
        <p:txBody>
          <a:bodyPr wrap="square">
            <a:spAutoFit/>
          </a:bodyPr>
          <a:lstStyle/>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Nursing*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Philosophy and Religion</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Physics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Political Science</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Professional Security Studies</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Psychology</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Sociology and Anthropology</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Special Education</a:t>
            </a:r>
          </a:p>
          <a:p>
            <a:r>
              <a:rPr lang="en-US" sz="1600" dirty="0">
                <a:latin typeface="Calibri" panose="020F0502020204030204" pitchFamily="34" charset="0"/>
                <a:ea typeface="Calibri" panose="020F0502020204030204" pitchFamily="34" charset="0"/>
                <a:cs typeface="Times New Roman" panose="02020603050405020304" pitchFamily="18" charset="0"/>
              </a:rPr>
              <a:t>Women’s and Gender Studies</a:t>
            </a:r>
            <a:endParaRPr lang="en-US" sz="1600" dirty="0"/>
          </a:p>
        </p:txBody>
      </p:sp>
      <p:sp>
        <p:nvSpPr>
          <p:cNvPr id="10" name="TextBox 9"/>
          <p:cNvSpPr txBox="1"/>
          <p:nvPr/>
        </p:nvSpPr>
        <p:spPr>
          <a:xfrm>
            <a:off x="7837122" y="5320535"/>
            <a:ext cx="2500428" cy="307777"/>
          </a:xfrm>
          <a:prstGeom prst="rect">
            <a:avLst/>
          </a:prstGeom>
          <a:noFill/>
        </p:spPr>
        <p:txBody>
          <a:bodyPr wrap="none" rtlCol="0">
            <a:spAutoFit/>
          </a:bodyPr>
          <a:lstStyle/>
          <a:p>
            <a:r>
              <a:rPr lang="en-US" sz="1400" dirty="0" smtClean="0"/>
              <a:t>*Nursing requires an RN degree</a:t>
            </a:r>
            <a:endParaRPr lang="en-US" sz="1400" dirty="0"/>
          </a:p>
        </p:txBody>
      </p:sp>
      <p:sp>
        <p:nvSpPr>
          <p:cNvPr id="11" name="TextBox 10"/>
          <p:cNvSpPr txBox="1"/>
          <p:nvPr/>
        </p:nvSpPr>
        <p:spPr>
          <a:xfrm>
            <a:off x="1734334" y="5274368"/>
            <a:ext cx="3062120" cy="400110"/>
          </a:xfrm>
          <a:prstGeom prst="rect">
            <a:avLst/>
          </a:prstGeom>
          <a:noFill/>
        </p:spPr>
        <p:txBody>
          <a:bodyPr wrap="none" rtlCol="0">
            <a:spAutoFit/>
          </a:bodyPr>
          <a:lstStyle/>
          <a:p>
            <a:r>
              <a:rPr lang="en-US" sz="2000" b="1" dirty="0" smtClean="0"/>
              <a:t>+ Over 40 Minor Programs!</a:t>
            </a:r>
            <a:endParaRPr lang="en-US" sz="2000" b="1" dirty="0"/>
          </a:p>
        </p:txBody>
      </p:sp>
    </p:spTree>
    <p:extLst>
      <p:ext uri="{BB962C8B-B14F-4D97-AF65-F5344CB8AC3E}">
        <p14:creationId xmlns:p14="http://schemas.microsoft.com/office/powerpoint/2010/main" val="45037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64213"/>
            <a:ext cx="12192000" cy="993775"/>
          </a:xfrm>
          <a:custGeom>
            <a:avLst/>
            <a:gdLst/>
            <a:ahLst/>
            <a:cxnLst/>
            <a:rect l="l" t="t" r="r" b="b"/>
            <a:pathLst>
              <a:path w="9144000" h="993775">
                <a:moveTo>
                  <a:pt x="0" y="993787"/>
                </a:moveTo>
                <a:lnTo>
                  <a:pt x="9144000" y="993787"/>
                </a:lnTo>
                <a:lnTo>
                  <a:pt x="9144000" y="0"/>
                </a:lnTo>
                <a:lnTo>
                  <a:pt x="0" y="0"/>
                </a:lnTo>
                <a:lnTo>
                  <a:pt x="0" y="993787"/>
                </a:lnTo>
                <a:close/>
              </a:path>
            </a:pathLst>
          </a:custGeom>
          <a:solidFill>
            <a:srgbClr val="00806A"/>
          </a:solidFill>
        </p:spPr>
        <p:txBody>
          <a:bodyPr wrap="square" lIns="0" tIns="0" rIns="0" bIns="0" rtlCol="0"/>
          <a:lstStyle/>
          <a:p>
            <a:endParaRPr dirty="0">
              <a:solidFill>
                <a:prstClr val="black"/>
              </a:solidFill>
            </a:endParaRPr>
          </a:p>
        </p:txBody>
      </p:sp>
      <p:sp>
        <p:nvSpPr>
          <p:cNvPr id="3" name="object 3"/>
          <p:cNvSpPr/>
          <p:nvPr/>
        </p:nvSpPr>
        <p:spPr>
          <a:xfrm>
            <a:off x="0" y="5819129"/>
            <a:ext cx="12192000" cy="45719"/>
          </a:xfrm>
          <a:custGeom>
            <a:avLst/>
            <a:gdLst/>
            <a:ahLst/>
            <a:cxnLst/>
            <a:rect l="l" t="t" r="r" b="b"/>
            <a:pathLst>
              <a:path w="9144000" h="43814">
                <a:moveTo>
                  <a:pt x="0" y="43815"/>
                </a:moveTo>
                <a:lnTo>
                  <a:pt x="9144000" y="43815"/>
                </a:lnTo>
                <a:lnTo>
                  <a:pt x="9144000" y="0"/>
                </a:lnTo>
                <a:lnTo>
                  <a:pt x="0" y="0"/>
                </a:lnTo>
                <a:lnTo>
                  <a:pt x="0" y="43815"/>
                </a:lnTo>
                <a:close/>
              </a:path>
            </a:pathLst>
          </a:custGeom>
          <a:solidFill>
            <a:srgbClr val="FBA000"/>
          </a:solidFill>
        </p:spPr>
        <p:txBody>
          <a:bodyPr wrap="square" lIns="0" tIns="0" rIns="0" bIns="0" rtlCol="0"/>
          <a:lstStyle/>
          <a:p>
            <a:endParaRPr dirty="0">
              <a:solidFill>
                <a:prstClr val="black"/>
              </a:solidFill>
            </a:endParaRPr>
          </a:p>
        </p:txBody>
      </p:sp>
      <p:sp>
        <p:nvSpPr>
          <p:cNvPr id="7" name="object 7"/>
          <p:cNvSpPr/>
          <p:nvPr/>
        </p:nvSpPr>
        <p:spPr>
          <a:xfrm>
            <a:off x="486252" y="5986201"/>
            <a:ext cx="2883174" cy="768728"/>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pic>
        <p:nvPicPr>
          <p:cNvPr id="17" name="Content Placeholder 5" descr="nj-counties_clr_map.gif"/>
          <p:cNvPicPr>
            <a:picLocks noChangeAspect="1"/>
          </p:cNvPicPr>
          <p:nvPr/>
        </p:nvPicPr>
        <p:blipFill>
          <a:blip r:embed="rId4" cstate="print"/>
          <a:stretch>
            <a:fillRect/>
          </a:stretch>
        </p:blipFill>
        <p:spPr>
          <a:xfrm>
            <a:off x="1921626" y="410913"/>
            <a:ext cx="2895600" cy="5288767"/>
          </a:xfrm>
          <a:prstGeom prst="rect">
            <a:avLst/>
          </a:prstGeom>
        </p:spPr>
      </p:pic>
      <p:sp>
        <p:nvSpPr>
          <p:cNvPr id="12" name="Left Arrow 11"/>
          <p:cNvSpPr/>
          <p:nvPr/>
        </p:nvSpPr>
        <p:spPr>
          <a:xfrm>
            <a:off x="4817227" y="1394517"/>
            <a:ext cx="4281747" cy="7131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5-Point Star 14"/>
          <p:cNvSpPr/>
          <p:nvPr/>
        </p:nvSpPr>
        <p:spPr>
          <a:xfrm>
            <a:off x="4368717" y="2888405"/>
            <a:ext cx="200827" cy="16106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5-Point Star 25"/>
          <p:cNvSpPr/>
          <p:nvPr/>
        </p:nvSpPr>
        <p:spPr>
          <a:xfrm>
            <a:off x="4310872" y="1734205"/>
            <a:ext cx="200827" cy="16106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5-Point Star 26"/>
          <p:cNvSpPr/>
          <p:nvPr/>
        </p:nvSpPr>
        <p:spPr>
          <a:xfrm>
            <a:off x="3943728" y="2266006"/>
            <a:ext cx="200827" cy="16106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5264727" y="1554004"/>
            <a:ext cx="4031674" cy="369332"/>
          </a:xfrm>
          <a:prstGeom prst="rect">
            <a:avLst/>
          </a:prstGeom>
          <a:noFill/>
        </p:spPr>
        <p:txBody>
          <a:bodyPr wrap="square" rtlCol="0">
            <a:spAutoFit/>
          </a:bodyPr>
          <a:lstStyle/>
          <a:p>
            <a:r>
              <a:rPr lang="en-US" dirty="0">
                <a:solidFill>
                  <a:prstClr val="black"/>
                </a:solidFill>
              </a:rPr>
              <a:t>Main Campus &amp; Harborside, </a:t>
            </a:r>
            <a:r>
              <a:rPr lang="en-US" dirty="0">
                <a:solidFill>
                  <a:prstClr val="white"/>
                </a:solidFill>
              </a:rPr>
              <a:t>Jersey City</a:t>
            </a:r>
          </a:p>
        </p:txBody>
      </p:sp>
      <p:sp>
        <p:nvSpPr>
          <p:cNvPr id="31" name="Left Arrow 30"/>
          <p:cNvSpPr/>
          <p:nvPr/>
        </p:nvSpPr>
        <p:spPr>
          <a:xfrm>
            <a:off x="4607877" y="2628147"/>
            <a:ext cx="3328847" cy="7131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5019244" y="2815600"/>
            <a:ext cx="3049191" cy="369332"/>
          </a:xfrm>
          <a:prstGeom prst="rect">
            <a:avLst/>
          </a:prstGeom>
          <a:noFill/>
        </p:spPr>
        <p:txBody>
          <a:bodyPr wrap="square" rtlCol="0">
            <a:spAutoFit/>
          </a:bodyPr>
          <a:lstStyle/>
          <a:p>
            <a:r>
              <a:rPr lang="en-US" dirty="0">
                <a:solidFill>
                  <a:prstClr val="black"/>
                </a:solidFill>
              </a:rPr>
              <a:t>Monmouth, </a:t>
            </a:r>
            <a:r>
              <a:rPr lang="en-US" dirty="0">
                <a:solidFill>
                  <a:prstClr val="white"/>
                </a:solidFill>
              </a:rPr>
              <a:t>Wall Township </a:t>
            </a:r>
          </a:p>
        </p:txBody>
      </p:sp>
      <p:sp>
        <p:nvSpPr>
          <p:cNvPr id="33" name="Left Arrow 32"/>
          <p:cNvSpPr/>
          <p:nvPr/>
        </p:nvSpPr>
        <p:spPr>
          <a:xfrm>
            <a:off x="4199714" y="1995685"/>
            <a:ext cx="3364546" cy="71314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a:off x="4852297" y="2170723"/>
            <a:ext cx="3015673" cy="369332"/>
          </a:xfrm>
          <a:prstGeom prst="rect">
            <a:avLst/>
          </a:prstGeom>
          <a:noFill/>
        </p:spPr>
        <p:txBody>
          <a:bodyPr wrap="square" rtlCol="0">
            <a:spAutoFit/>
          </a:bodyPr>
          <a:lstStyle/>
          <a:p>
            <a:r>
              <a:rPr lang="en-US" dirty="0">
                <a:solidFill>
                  <a:prstClr val="black"/>
                </a:solidFill>
              </a:rPr>
              <a:t>Middlesex, </a:t>
            </a:r>
            <a:r>
              <a:rPr lang="en-US" dirty="0">
                <a:solidFill>
                  <a:prstClr val="white"/>
                </a:solidFill>
              </a:rPr>
              <a:t>Edison</a:t>
            </a:r>
            <a:r>
              <a:rPr lang="en-US" dirty="0">
                <a:solidFill>
                  <a:prstClr val="black"/>
                </a:solidFill>
              </a:rPr>
              <a:t> </a:t>
            </a:r>
          </a:p>
        </p:txBody>
      </p:sp>
      <p:sp>
        <p:nvSpPr>
          <p:cNvPr id="9" name="TextBox 8"/>
          <p:cNvSpPr txBox="1"/>
          <p:nvPr/>
        </p:nvSpPr>
        <p:spPr>
          <a:xfrm>
            <a:off x="5175755" y="483763"/>
            <a:ext cx="5521937" cy="646331"/>
          </a:xfrm>
          <a:prstGeom prst="rect">
            <a:avLst/>
          </a:prstGeom>
          <a:noFill/>
        </p:spPr>
        <p:txBody>
          <a:bodyPr wrap="square" rtlCol="0">
            <a:spAutoFit/>
          </a:bodyPr>
          <a:lstStyle/>
          <a:p>
            <a:r>
              <a:rPr lang="en-US" sz="3600" dirty="0">
                <a:solidFill>
                  <a:prstClr val="black"/>
                </a:solidFill>
              </a:rPr>
              <a:t>Expanding our Footprint </a:t>
            </a:r>
          </a:p>
        </p:txBody>
      </p:sp>
    </p:spTree>
    <p:extLst>
      <p:ext uri="{BB962C8B-B14F-4D97-AF65-F5344CB8AC3E}">
        <p14:creationId xmlns:p14="http://schemas.microsoft.com/office/powerpoint/2010/main" val="2846339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31" grpId="0" animBg="1"/>
      <p:bldP spid="24" grpId="0"/>
      <p:bldP spid="3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Campus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50355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Building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191" y="1825625"/>
            <a:ext cx="8666922" cy="4351338"/>
          </a:xfrm>
        </p:spPr>
      </p:pic>
    </p:spTree>
    <p:extLst>
      <p:ext uri="{BB962C8B-B14F-4D97-AF65-F5344CB8AC3E}">
        <p14:creationId xmlns:p14="http://schemas.microsoft.com/office/powerpoint/2010/main" val="158814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of Business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78" y="2663687"/>
            <a:ext cx="5425714" cy="30413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792" y="2663687"/>
            <a:ext cx="5451008" cy="3041374"/>
          </a:xfrm>
          <a:prstGeom prst="rect">
            <a:avLst/>
          </a:prstGeom>
        </p:spPr>
      </p:pic>
    </p:spTree>
    <p:extLst>
      <p:ext uri="{BB962C8B-B14F-4D97-AF65-F5344CB8AC3E}">
        <p14:creationId xmlns:p14="http://schemas.microsoft.com/office/powerpoint/2010/main" val="363365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Campus Village Residence Hall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211" y="1825625"/>
            <a:ext cx="8281578" cy="4351338"/>
          </a:xfrm>
        </p:spPr>
      </p:pic>
    </p:spTree>
    <p:extLst>
      <p:ext uri="{BB962C8B-B14F-4D97-AF65-F5344CB8AC3E}">
        <p14:creationId xmlns:p14="http://schemas.microsoft.com/office/powerpoint/2010/main" val="2292700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879</Words>
  <Application>Microsoft Office PowerPoint</Application>
  <PresentationFormat>Widescreen</PresentationFormat>
  <Paragraphs>231</Paragraphs>
  <Slides>26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Baskerville Old Face</vt:lpstr>
      <vt:lpstr>Calibri</vt:lpstr>
      <vt:lpstr>Calibri Light</vt:lpstr>
      <vt:lpstr>Geneva</vt:lpstr>
      <vt:lpstr>Georgia</vt:lpstr>
      <vt:lpstr>Palatino Linotype</vt:lpstr>
      <vt:lpstr>Proxima Nova</vt:lpstr>
      <vt:lpstr>Source Sans Pro</vt:lpstr>
      <vt:lpstr>Times New Roman</vt:lpstr>
      <vt:lpstr>ヒラギノ角ゴ Pro W3</vt:lpstr>
      <vt:lpstr>Office Theme</vt:lpstr>
      <vt:lpstr>PowerPoint Presentation</vt:lpstr>
      <vt:lpstr>PowerPoint Presentation</vt:lpstr>
      <vt:lpstr>PowerPoint Presentation</vt:lpstr>
      <vt:lpstr>PowerPoint Presentation</vt:lpstr>
      <vt:lpstr>PowerPoint Presentation</vt:lpstr>
      <vt:lpstr>Main Campus</vt:lpstr>
      <vt:lpstr>Science Building</vt:lpstr>
      <vt:lpstr>School of Business</vt:lpstr>
      <vt:lpstr>West Campus Village Residence Hall</vt:lpstr>
      <vt:lpstr>West Campus Village</vt:lpstr>
      <vt:lpstr>PowerPoint Presentation</vt:lpstr>
      <vt:lpstr>PowerPoint Presentation</vt:lpstr>
      <vt:lpstr>Financing Your Education</vt:lpstr>
      <vt:lpstr>Important Dates</vt:lpstr>
      <vt:lpstr> Tuition and Fees</vt:lpstr>
      <vt:lpstr>2020-2021 Dormitory Costs (per semester)</vt:lpstr>
      <vt:lpstr>PowerPoint Presentation</vt:lpstr>
      <vt:lpstr>PowerPoint Presentation</vt:lpstr>
      <vt:lpstr>Financial aid NJ DREAMERS</vt:lpstr>
      <vt:lpstr>PowerPoint Presentation</vt:lpstr>
      <vt:lpstr>NJ Debt Free promise grant</vt:lpstr>
      <vt:lpstr>Federal Direct Loans</vt:lpstr>
      <vt:lpstr>Federal and State Grants</vt:lpstr>
      <vt:lpstr>PowerPoint Presentation</vt:lpstr>
      <vt:lpstr>PowerPoint Presentation</vt:lpstr>
      <vt:lpstr>Thank You for Joining us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Lambert</dc:creator>
  <cp:lastModifiedBy>Jose Balda</cp:lastModifiedBy>
  <cp:revision>59</cp:revision>
  <dcterms:created xsi:type="dcterms:W3CDTF">2018-03-14T15:36:20Z</dcterms:created>
  <dcterms:modified xsi:type="dcterms:W3CDTF">2020-10-01T19:40:40Z</dcterms:modified>
</cp:coreProperties>
</file>