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1" r:id="rId2"/>
    <p:sldId id="256" r:id="rId3"/>
    <p:sldId id="257" r:id="rId4"/>
    <p:sldId id="258" r:id="rId5"/>
    <p:sldId id="259" r:id="rId6"/>
    <p:sldId id="260" r:id="rId7"/>
    <p:sldId id="264" r:id="rId8"/>
    <p:sldId id="263"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F73360E-CE8A-45C0-B7BA-AFEAF46BD1C6}">
          <p14:sldIdLst>
            <p14:sldId id="261"/>
            <p14:sldId id="256"/>
            <p14:sldId id="257"/>
            <p14:sldId id="258"/>
            <p14:sldId id="259"/>
            <p14:sldId id="260"/>
            <p14:sldId id="264"/>
            <p14:sldId id="263"/>
            <p14:sldId id="26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ECE985C-9C85-4FA4-A154-91BB1AD0033D}" type="datetimeFigureOut">
              <a:rPr lang="en-US" smtClean="0"/>
              <a:pPr/>
              <a:t>9/20/2015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C54F880-CD37-406E-AD9D-5EC9B96F3E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CE985C-9C85-4FA4-A154-91BB1AD0033D}" type="datetimeFigureOut">
              <a:rPr lang="en-US" smtClean="0"/>
              <a:pPr/>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4F880-CD37-406E-AD9D-5EC9B96F3E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CE985C-9C85-4FA4-A154-91BB1AD0033D}" type="datetimeFigureOut">
              <a:rPr lang="en-US" smtClean="0"/>
              <a:pPr/>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4F880-CD37-406E-AD9D-5EC9B96F3E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ECE985C-9C85-4FA4-A154-91BB1AD0033D}" type="datetimeFigureOut">
              <a:rPr lang="en-US" smtClean="0"/>
              <a:pPr/>
              <a:t>9/20/2015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3C54F880-CD37-406E-AD9D-5EC9B96F3E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ECE985C-9C85-4FA4-A154-91BB1AD0033D}" type="datetimeFigureOut">
              <a:rPr lang="en-US" smtClean="0"/>
              <a:pPr/>
              <a:t>9/20/2015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3C54F880-CD37-406E-AD9D-5EC9B96F3E8F}"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ECE985C-9C85-4FA4-A154-91BB1AD0033D}" type="datetimeFigureOut">
              <a:rPr lang="en-US" smtClean="0"/>
              <a:pPr/>
              <a:t>9/20/2015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3C54F880-CD37-406E-AD9D-5EC9B96F3E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ECE985C-9C85-4FA4-A154-91BB1AD0033D}" type="datetimeFigureOut">
              <a:rPr lang="en-US" smtClean="0"/>
              <a:pPr/>
              <a:t>9/20/2015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3C54F880-CD37-406E-AD9D-5EC9B96F3E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CE985C-9C85-4FA4-A154-91BB1AD0033D}" type="datetimeFigureOut">
              <a:rPr lang="en-US" smtClean="0"/>
              <a:pPr/>
              <a:t>9/20/2015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54F880-CD37-406E-AD9D-5EC9B96F3E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ECE985C-9C85-4FA4-A154-91BB1AD0033D}" type="datetimeFigureOut">
              <a:rPr lang="en-US" smtClean="0"/>
              <a:pPr/>
              <a:t>9/20/2015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3C54F880-CD37-406E-AD9D-5EC9B96F3E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4ECE985C-9C85-4FA4-A154-91BB1AD0033D}" type="datetimeFigureOut">
              <a:rPr lang="en-US" smtClean="0"/>
              <a:pPr/>
              <a:t>9/20/2015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3C54F880-CD37-406E-AD9D-5EC9B96F3E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4ECE985C-9C85-4FA4-A154-91BB1AD0033D}" type="datetimeFigureOut">
              <a:rPr lang="en-US" smtClean="0"/>
              <a:pPr/>
              <a:t>9/20/2015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3C54F880-CD37-406E-AD9D-5EC9B96F3E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ECE985C-9C85-4FA4-A154-91BB1AD0033D}" type="datetimeFigureOut">
              <a:rPr lang="en-US" smtClean="0"/>
              <a:pPr/>
              <a:t>9/20/2015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C54F880-CD37-406E-AD9D-5EC9B96F3E8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idx="1"/>
          </p:nvPr>
        </p:nvSpPr>
        <p:spPr/>
        <p:txBody>
          <a:bodyPr/>
          <a:lstStyle/>
          <a:p>
            <a:r>
              <a:rPr lang="en-US" dirty="0" smtClean="0"/>
              <a:t>Write topic and clincher sentences for this two paragraph paper:</a:t>
            </a:r>
          </a:p>
          <a:p>
            <a:pPr lvl="1"/>
            <a:r>
              <a:rPr lang="en-US" dirty="0" smtClean="0"/>
              <a:t>Topic: The United States is the best place to live.</a:t>
            </a:r>
          </a:p>
          <a:p>
            <a:pPr lvl="1"/>
            <a:r>
              <a:rPr lang="en-US" dirty="0" smtClean="0"/>
              <a:t>Paragraph 1: Freedom</a:t>
            </a:r>
          </a:p>
          <a:p>
            <a:pPr lvl="1"/>
            <a:r>
              <a:rPr lang="en-US" dirty="0" smtClean="0"/>
              <a:t>Paragraph 2: Opportunity for citizens</a:t>
            </a:r>
          </a:p>
        </p:txBody>
      </p:sp>
    </p:spTree>
    <p:extLst>
      <p:ext uri="{BB962C8B-B14F-4D97-AF65-F5344CB8AC3E}">
        <p14:creationId xmlns:p14="http://schemas.microsoft.com/office/powerpoint/2010/main" val="3297500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Using Quotes</a:t>
            </a:r>
            <a:endParaRPr lang="en-US" dirty="0"/>
          </a:p>
        </p:txBody>
      </p:sp>
      <p:sp>
        <p:nvSpPr>
          <p:cNvPr id="5" name="Content Placeholder 4"/>
          <p:cNvSpPr>
            <a:spLocks noGrp="1"/>
          </p:cNvSpPr>
          <p:nvPr>
            <p:ph idx="1"/>
          </p:nvPr>
        </p:nvSpPr>
        <p:spPr/>
        <p:txBody>
          <a:bodyPr/>
          <a:lstStyle/>
          <a:p>
            <a:r>
              <a:rPr lang="en-US" dirty="0" smtClean="0"/>
              <a:t>What </a:t>
            </a:r>
            <a:r>
              <a:rPr lang="en-US" dirty="0"/>
              <a:t>is your paragraph about, and/or what is it trying to prove?</a:t>
            </a:r>
          </a:p>
          <a:p>
            <a:pPr lvl="0"/>
            <a:r>
              <a:rPr lang="en-US" i="1" dirty="0"/>
              <a:t>Example:</a:t>
            </a:r>
            <a:r>
              <a:rPr lang="en-US" dirty="0"/>
              <a:t> My paragraph is trying to prove that Walter </a:t>
            </a:r>
            <a:r>
              <a:rPr lang="en-US" dirty="0" err="1"/>
              <a:t>Mitty</a:t>
            </a:r>
            <a:r>
              <a:rPr lang="en-US" dirty="0"/>
              <a:t> is a round character.</a:t>
            </a:r>
          </a:p>
          <a:p>
            <a:endParaRPr lang="en-US" dirty="0"/>
          </a:p>
        </p:txBody>
      </p:sp>
    </p:spTree>
    <p:extLst>
      <p:ext uri="{BB962C8B-B14F-4D97-AF65-F5344CB8AC3E}">
        <p14:creationId xmlns:p14="http://schemas.microsoft.com/office/powerpoint/2010/main" val="3958654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Quotes</a:t>
            </a:r>
            <a:endParaRPr lang="en-US" dirty="0"/>
          </a:p>
        </p:txBody>
      </p:sp>
      <p:sp>
        <p:nvSpPr>
          <p:cNvPr id="3" name="Content Placeholder 2"/>
          <p:cNvSpPr>
            <a:spLocks noGrp="1"/>
          </p:cNvSpPr>
          <p:nvPr>
            <p:ph idx="1"/>
          </p:nvPr>
        </p:nvSpPr>
        <p:spPr/>
        <p:txBody>
          <a:bodyPr/>
          <a:lstStyle/>
          <a:p>
            <a:r>
              <a:rPr lang="en-US" dirty="0"/>
              <a:t>Find a quote that is relevant to your argument.</a:t>
            </a:r>
          </a:p>
          <a:p>
            <a:pPr lvl="0"/>
            <a:r>
              <a:rPr lang="en-US" i="1" dirty="0"/>
              <a:t>Example:</a:t>
            </a:r>
            <a:r>
              <a:rPr lang="en-US" dirty="0"/>
              <a:t> </a:t>
            </a:r>
            <a:r>
              <a:rPr lang="en-US" b="1" dirty="0"/>
              <a:t>“I was thinking…does it ever occur to you that I am thinking?”</a:t>
            </a:r>
            <a:endParaRPr lang="en-US" dirty="0"/>
          </a:p>
          <a:p>
            <a:endParaRPr lang="en-US" dirty="0"/>
          </a:p>
        </p:txBody>
      </p:sp>
    </p:spTree>
    <p:extLst>
      <p:ext uri="{BB962C8B-B14F-4D97-AF65-F5344CB8AC3E}">
        <p14:creationId xmlns:p14="http://schemas.microsoft.com/office/powerpoint/2010/main" val="883523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Quotes</a:t>
            </a:r>
            <a:endParaRPr lang="en-US" dirty="0"/>
          </a:p>
        </p:txBody>
      </p:sp>
      <p:sp>
        <p:nvSpPr>
          <p:cNvPr id="3" name="Content Placeholder 2"/>
          <p:cNvSpPr>
            <a:spLocks noGrp="1"/>
          </p:cNvSpPr>
          <p:nvPr>
            <p:ph idx="1"/>
          </p:nvPr>
        </p:nvSpPr>
        <p:spPr/>
        <p:txBody>
          <a:bodyPr/>
          <a:lstStyle/>
          <a:p>
            <a:r>
              <a:rPr lang="en-US" dirty="0"/>
              <a:t>Place the quote strategically into your essay.</a:t>
            </a:r>
          </a:p>
          <a:p>
            <a:pPr lvl="1"/>
            <a:r>
              <a:rPr lang="en-US" dirty="0"/>
              <a:t>Not where the topic sentence should be</a:t>
            </a:r>
          </a:p>
          <a:p>
            <a:pPr lvl="1"/>
            <a:r>
              <a:rPr lang="en-US" dirty="0"/>
              <a:t>Not where the clincher sentence should be</a:t>
            </a:r>
          </a:p>
          <a:p>
            <a:pPr lvl="1"/>
            <a:r>
              <a:rPr lang="en-US" dirty="0"/>
              <a:t>Not the sentence before the clincher sentence</a:t>
            </a:r>
          </a:p>
          <a:p>
            <a:endParaRPr lang="en-US" dirty="0"/>
          </a:p>
        </p:txBody>
      </p:sp>
    </p:spTree>
    <p:extLst>
      <p:ext uri="{BB962C8B-B14F-4D97-AF65-F5344CB8AC3E}">
        <p14:creationId xmlns:p14="http://schemas.microsoft.com/office/powerpoint/2010/main" val="633622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Quotes</a:t>
            </a:r>
            <a:endParaRPr lang="en-US" dirty="0"/>
          </a:p>
        </p:txBody>
      </p:sp>
      <p:sp>
        <p:nvSpPr>
          <p:cNvPr id="3" name="Content Placeholder 2"/>
          <p:cNvSpPr>
            <a:spLocks noGrp="1"/>
          </p:cNvSpPr>
          <p:nvPr>
            <p:ph idx="1"/>
          </p:nvPr>
        </p:nvSpPr>
        <p:spPr/>
        <p:txBody>
          <a:bodyPr/>
          <a:lstStyle/>
          <a:p>
            <a:r>
              <a:rPr lang="en-US" dirty="0"/>
              <a:t>Explain the context of the quote before you use it.</a:t>
            </a:r>
          </a:p>
          <a:p>
            <a:pPr lvl="1"/>
            <a:r>
              <a:rPr lang="en-US" i="1" dirty="0"/>
              <a:t>Example:</a:t>
            </a:r>
            <a:r>
              <a:rPr lang="en-US" dirty="0"/>
              <a:t>  </a:t>
            </a:r>
            <a:r>
              <a:rPr lang="en-US" b="1" dirty="0"/>
              <a:t>When </a:t>
            </a:r>
            <a:r>
              <a:rPr lang="en-US" b="1" dirty="0" err="1"/>
              <a:t>Mitty’s</a:t>
            </a:r>
            <a:r>
              <a:rPr lang="en-US" b="1" dirty="0"/>
              <a:t> wife nags him upon her return from the hairdressers, </a:t>
            </a:r>
            <a:r>
              <a:rPr lang="en-US" b="1" dirty="0" err="1"/>
              <a:t>Mitty</a:t>
            </a:r>
            <a:r>
              <a:rPr lang="en-US" b="1" dirty="0"/>
              <a:t> defends himself by saying</a:t>
            </a:r>
            <a:r>
              <a:rPr lang="en-US" dirty="0"/>
              <a:t>, “I was thinking…does it ever occur to you that I am thinking?”</a:t>
            </a:r>
          </a:p>
          <a:p>
            <a:endParaRPr lang="en-US" dirty="0"/>
          </a:p>
        </p:txBody>
      </p:sp>
    </p:spTree>
    <p:extLst>
      <p:ext uri="{BB962C8B-B14F-4D97-AF65-F5344CB8AC3E}">
        <p14:creationId xmlns:p14="http://schemas.microsoft.com/office/powerpoint/2010/main" val="728852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After you use the quote, explain HOW this quote helps support your argument.</a:t>
            </a:r>
          </a:p>
          <a:p>
            <a:pPr lvl="1"/>
            <a:r>
              <a:rPr lang="en-US" dirty="0"/>
              <a:t>Remember our argument is about how Walter </a:t>
            </a:r>
            <a:r>
              <a:rPr lang="en-US" dirty="0" err="1"/>
              <a:t>Mitty</a:t>
            </a:r>
            <a:r>
              <a:rPr lang="en-US" dirty="0"/>
              <a:t> is a round character.</a:t>
            </a:r>
          </a:p>
          <a:p>
            <a:pPr lvl="1"/>
            <a:r>
              <a:rPr lang="en-US" i="1" dirty="0"/>
              <a:t>Example:</a:t>
            </a:r>
            <a:r>
              <a:rPr lang="en-US" dirty="0"/>
              <a:t> When </a:t>
            </a:r>
            <a:r>
              <a:rPr lang="en-US" dirty="0" err="1"/>
              <a:t>Mitty’s</a:t>
            </a:r>
            <a:r>
              <a:rPr lang="en-US" dirty="0"/>
              <a:t> wife nags him upon her return from the hairdressers, </a:t>
            </a:r>
            <a:r>
              <a:rPr lang="en-US" dirty="0" err="1"/>
              <a:t>Mitty</a:t>
            </a:r>
            <a:r>
              <a:rPr lang="en-US" dirty="0"/>
              <a:t> defends himself by saying, “I was thinking…does it ever occur to you that I am thinking?” </a:t>
            </a:r>
            <a:r>
              <a:rPr lang="en-US" b="1" dirty="0"/>
              <a:t>This shows he is a </a:t>
            </a:r>
            <a:r>
              <a:rPr lang="en-US" b="1" u="sng" dirty="0"/>
              <a:t>round character</a:t>
            </a:r>
            <a:r>
              <a:rPr lang="en-US" b="1" dirty="0"/>
              <a:t> because he is capable of thinking complex thoughts, and furthermore, it shows that he is an individual with his own thoughts who is not just a mere pawn of his wife.</a:t>
            </a:r>
            <a:endParaRPr lang="en-US" dirty="0"/>
          </a:p>
          <a:p>
            <a:endParaRPr lang="en-US" dirty="0"/>
          </a:p>
        </p:txBody>
      </p:sp>
    </p:spTree>
    <p:extLst>
      <p:ext uri="{BB962C8B-B14F-4D97-AF65-F5344CB8AC3E}">
        <p14:creationId xmlns:p14="http://schemas.microsoft.com/office/powerpoint/2010/main" val="1594226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Prompt:</a:t>
            </a:r>
          </a:p>
          <a:p>
            <a:pPr lvl="1"/>
            <a:r>
              <a:rPr lang="en-US" dirty="0" smtClean="0"/>
              <a:t>Argue whether or not Montresor feels remorse/guilt at the end of the story.</a:t>
            </a:r>
          </a:p>
          <a:p>
            <a:r>
              <a:rPr lang="en-US" dirty="0" smtClean="0"/>
              <a:t>Example:</a:t>
            </a:r>
          </a:p>
          <a:p>
            <a:pPr lvl="1"/>
            <a:r>
              <a:rPr lang="en-US" dirty="0">
                <a:solidFill>
                  <a:srgbClr val="FF0000"/>
                </a:solidFill>
              </a:rPr>
              <a:t>Right after describing how Fortunato did not reply any longer, leaving only the sound of bells as Montresor is finishing the job, Montresor explains to his audience</a:t>
            </a:r>
            <a:r>
              <a:rPr lang="en-US" dirty="0"/>
              <a:t>, </a:t>
            </a:r>
            <a:r>
              <a:rPr lang="en-US" dirty="0">
                <a:solidFill>
                  <a:schemeClr val="accent6">
                    <a:lumMod val="40000"/>
                    <a:lumOff val="60000"/>
                  </a:schemeClr>
                </a:solidFill>
              </a:rPr>
              <a:t>“my heart grew sick – on account of the dampness of the catacombs.”  </a:t>
            </a:r>
            <a:r>
              <a:rPr lang="en-US" b="1" dirty="0"/>
              <a:t>Based on the preceding events, he is clearly perturbed by the act itself, even using the word “heart” instead of “stomach”, indicating it is not a matter of mental or physical wellness but instead an act of moral wellness, something dampness could not cause. Also, it is clear that he unconsciously reveals this to the reader but realizes his blunder and the necessity to conceal his true feelings to ensure he is punishing with impunity (remorse on his part would mean the punishment is not with impunity), so he quickly, as shown by the dash, creates an excuse to try to amend the damage that he is accidentally does.</a:t>
            </a:r>
          </a:p>
          <a:p>
            <a:pPr lvl="1"/>
            <a:endParaRPr lang="en-US" dirty="0"/>
          </a:p>
        </p:txBody>
      </p:sp>
    </p:spTree>
    <p:extLst>
      <p:ext uri="{BB962C8B-B14F-4D97-AF65-F5344CB8AC3E}">
        <p14:creationId xmlns:p14="http://schemas.microsoft.com/office/powerpoint/2010/main" val="333403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a body paragraph, I will not start a sentence with a  quote.</a:t>
            </a:r>
            <a:endParaRPr lang="en-US" dirty="0"/>
          </a:p>
        </p:txBody>
      </p:sp>
    </p:spTree>
    <p:extLst>
      <p:ext uri="{BB962C8B-B14F-4D97-AF65-F5344CB8AC3E}">
        <p14:creationId xmlns:p14="http://schemas.microsoft.com/office/powerpoint/2010/main" val="3151417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Edit Your Paper + Magi Paragraph</a:t>
            </a:r>
            <a:endParaRPr lang="en-US"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r>
              <a:rPr lang="en-US" dirty="0" smtClean="0"/>
              <a:t>Check your quotes.</a:t>
            </a:r>
          </a:p>
          <a:p>
            <a:r>
              <a:rPr lang="en-US" dirty="0" smtClean="0"/>
              <a:t>Edit anything that is wrong.</a:t>
            </a:r>
          </a:p>
          <a:p>
            <a:pPr lvl="1"/>
            <a:r>
              <a:rPr lang="en-US" dirty="0" smtClean="0"/>
              <a:t>Give context</a:t>
            </a:r>
          </a:p>
          <a:p>
            <a:pPr lvl="1"/>
            <a:r>
              <a:rPr lang="en-US" dirty="0" smtClean="0"/>
              <a:t>Quote is relevant to your point</a:t>
            </a:r>
          </a:p>
          <a:p>
            <a:pPr lvl="1"/>
            <a:r>
              <a:rPr lang="en-US" dirty="0" smtClean="0"/>
              <a:t>Explain how the quote proves the point of your paragraph (this should correlate to your topic sentence)</a:t>
            </a:r>
          </a:p>
          <a:p>
            <a:r>
              <a:rPr lang="en-US" dirty="0" smtClean="0"/>
              <a:t>WORK INDEPENDENTLY!!! NO TALKING!</a:t>
            </a:r>
          </a:p>
          <a:p>
            <a:r>
              <a:rPr lang="en-US" b="1" dirty="0" smtClean="0"/>
              <a:t>When complete:</a:t>
            </a:r>
          </a:p>
          <a:p>
            <a:pPr lvl="1"/>
            <a:r>
              <a:rPr lang="en-US" dirty="0" smtClean="0"/>
              <a:t>Write a 6-10 sentence paragraph that answers the question and includes:</a:t>
            </a:r>
          </a:p>
          <a:p>
            <a:pPr lvl="2"/>
            <a:r>
              <a:rPr lang="en-US" dirty="0" smtClean="0"/>
              <a:t>What is the theme of “The Gift of the Magi”? </a:t>
            </a:r>
            <a:r>
              <a:rPr lang="en-US" b="1" dirty="0" smtClean="0"/>
              <a:t>(5 Points)</a:t>
            </a:r>
          </a:p>
          <a:p>
            <a:pPr lvl="2"/>
            <a:r>
              <a:rPr lang="en-US" dirty="0" smtClean="0"/>
              <a:t>Topic Sentence </a:t>
            </a:r>
            <a:r>
              <a:rPr lang="en-US" b="1" dirty="0" smtClean="0"/>
              <a:t>(5 Points)</a:t>
            </a:r>
          </a:p>
          <a:p>
            <a:pPr lvl="2"/>
            <a:r>
              <a:rPr lang="en-US" dirty="0" smtClean="0"/>
              <a:t>Clincher Sentence </a:t>
            </a:r>
            <a:r>
              <a:rPr lang="en-US" b="1" dirty="0" smtClean="0"/>
              <a:t>(5 Points)</a:t>
            </a:r>
          </a:p>
          <a:p>
            <a:pPr lvl="2"/>
            <a:r>
              <a:rPr lang="en-US" dirty="0" smtClean="0"/>
              <a:t>Quote with context given before and an explanation after as to how it proves the point of your paragraph. </a:t>
            </a:r>
            <a:r>
              <a:rPr lang="en-US" b="1" dirty="0" smtClean="0"/>
              <a:t>(5 Points)</a:t>
            </a:r>
          </a:p>
          <a:p>
            <a:pPr lvl="2"/>
            <a:r>
              <a:rPr lang="en-US" dirty="0" smtClean="0"/>
              <a:t>NO I, YOU, WE, OUR, ME, ETC.</a:t>
            </a:r>
          </a:p>
          <a:p>
            <a:pPr lvl="2"/>
            <a:endParaRPr lang="en-US" dirty="0" smtClean="0"/>
          </a:p>
        </p:txBody>
      </p:sp>
    </p:spTree>
    <p:extLst>
      <p:ext uri="{BB962C8B-B14F-4D97-AF65-F5344CB8AC3E}">
        <p14:creationId xmlns:p14="http://schemas.microsoft.com/office/powerpoint/2010/main" val="40438550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496</TotalTime>
  <Words>610</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Verve</vt:lpstr>
      <vt:lpstr>Do Now</vt:lpstr>
      <vt:lpstr>Using Quotes</vt:lpstr>
      <vt:lpstr>Using Quotes</vt:lpstr>
      <vt:lpstr>Using Quotes</vt:lpstr>
      <vt:lpstr>Using Quotes</vt:lpstr>
      <vt:lpstr>Using Quotes</vt:lpstr>
      <vt:lpstr>Another Example</vt:lpstr>
      <vt:lpstr>PowerPoint Presentation</vt:lpstr>
      <vt:lpstr>Edit Your Paper + Magi Paragraph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Mark Davis</dc:creator>
  <cp:lastModifiedBy>Mark Davis</cp:lastModifiedBy>
  <cp:revision>8</cp:revision>
  <dcterms:created xsi:type="dcterms:W3CDTF">2010-09-23T03:34:25Z</dcterms:created>
  <dcterms:modified xsi:type="dcterms:W3CDTF">2015-09-21T01:11:48Z</dcterms:modified>
</cp:coreProperties>
</file>