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56617D-BDEB-4608-BBFC-91D36FA33B90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ED6F187-FB84-4DE1-BB4E-D4B44A56CF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" TargetMode="External"/><Relationship Id="rId2" Type="http://schemas.openxmlformats.org/officeDocument/2006/relationships/hyperlink" Target="http://www.parcconline.org/about-parc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central.collegeboard.com/apc/public/repository/AP_LatinCED_Effective_Fall_2012_lkd.pdf" TargetMode="External"/><Relationship Id="rId4" Type="http://schemas.openxmlformats.org/officeDocument/2006/relationships/hyperlink" Target="http://www.actfl.org/news/reports/alignment-the-national-standards-learning-languages-the-common-core-state-standar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Latin Supports </a:t>
            </a:r>
            <a:br>
              <a:rPr lang="en-US" dirty="0" smtClean="0"/>
            </a:br>
            <a:r>
              <a:rPr lang="en-US" dirty="0" smtClean="0"/>
              <a:t>the Common 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7772400" cy="91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Amy Mullay</a:t>
            </a:r>
          </a:p>
          <a:p>
            <a:r>
              <a:rPr lang="en-US" dirty="0" smtClean="0"/>
              <a:t>Latin Teacher</a:t>
            </a:r>
          </a:p>
          <a:p>
            <a:r>
              <a:rPr lang="en-US" dirty="0" smtClean="0"/>
              <a:t>North Hunterdon H.S.</a:t>
            </a:r>
          </a:p>
          <a:p>
            <a:r>
              <a:rPr lang="en-US" dirty="0" smtClean="0"/>
              <a:t>Annandale, NJ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– Standard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 words and phrases as they are used in a text, including determining technical, connotative, and figurative meanings, and analyze how specific word choices shape meaning or 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– Standard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how point of view or purpose shapes the content and style of a text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 – Vergil’s purpose</a:t>
            </a:r>
          </a:p>
          <a:p>
            <a:r>
              <a:rPr lang="en-US" dirty="0" smtClean="0"/>
              <a:t>Caesar’s point of view</a:t>
            </a:r>
          </a:p>
          <a:p>
            <a:r>
              <a:rPr lang="en-US" dirty="0" smtClean="0"/>
              <a:t>Cicero’s 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8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– Standard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how two or more texts address similar themes or topics in order to build knowledge or to compare the approaches the authors take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– Standard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comprehend complex literary and informational texts independently and proficiently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Any text – any level can have comprehension questions which facilitate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– Standards 1 and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arguments to support claims in an analysis of substantive topics or texts using valid reasoning and relevant and sufficient evidence</a:t>
            </a:r>
          </a:p>
          <a:p>
            <a:r>
              <a:rPr lang="en-US" dirty="0" smtClean="0"/>
              <a:t>Draw evidence from literary or informational texts to support analysis, reflection, and research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 comparative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2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– Standard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narratives to develop real or imagined experiences or events using effective technique, well-chosen details, and well-structured even sequences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Story writing in Latin I, II or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– Standards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Conventions of Standard English</a:t>
            </a:r>
            <a:endParaRPr lang="en-US" b="1" dirty="0" smtClean="0"/>
          </a:p>
          <a:p>
            <a:r>
              <a:rPr lang="en-US" dirty="0" smtClean="0"/>
              <a:t>Demonstrate command of the conventions of standard English grammar and usage when writing or speaking</a:t>
            </a:r>
          </a:p>
          <a:p>
            <a:r>
              <a:rPr lang="en-US" dirty="0" smtClean="0"/>
              <a:t>Demonstrate command of the conventions of standard English capitalization, punctuation, and spelling when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– Standard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Knowledge of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Apply knowledge of language to understand how language functions in different contexts, to make effective choices for meaning or style, and to comprehend more fully when reading or listening.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– Standard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Vocabulary Acquisition and Use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Determine or clarify the meaning of unknown and multiple-meaning words and phrases by using context clues, analyzing meaningful word parts, and consulting general and specialized reference materials, as appropriate.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7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– Standard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Demonstrate understanding of figurative language, word relationships, and nuances in word meanings.</a:t>
            </a:r>
          </a:p>
        </p:txBody>
      </p:sp>
    </p:spTree>
    <p:extLst>
      <p:ext uri="{BB962C8B-B14F-4D97-AF65-F5344CB8AC3E}">
        <p14:creationId xmlns:p14="http://schemas.microsoft.com/office/powerpoint/2010/main" val="41136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how Latin inherently supports the Common Core/ELA standards</a:t>
            </a:r>
          </a:p>
          <a:p>
            <a:r>
              <a:rPr lang="en-US" dirty="0" smtClean="0"/>
              <a:t>To give examples of activities that easily inculcate the skills assessed by PARCC</a:t>
            </a:r>
          </a:p>
          <a:p>
            <a:r>
              <a:rPr lang="en-US" dirty="0" smtClean="0"/>
              <a:t>To brainstorm and share activities that support the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– Standard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Acquire and use accurately a range of general academic and domain-specific words and phrases sufficient for reading, writing, speaking and listening; demonstrate independence in gathering vocabulary knowledge when encountering an unknown term important to comprehension or expression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how Latin supports the Common Core ELA standards is an excellent way to justify keeping Latin programs in schools when it could possibly be cut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http://www.parcconline.org/about-parcc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3"/>
              </a:rPr>
              <a:t>http://www.corestandards.org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i="1" dirty="0" smtClean="0"/>
              <a:t>Alignment of the National Standards for Learning Languages with the Common Core </a:t>
            </a:r>
            <a:r>
              <a:rPr lang="en-US" sz="2000" i="1" dirty="0"/>
              <a:t>State Standards</a:t>
            </a:r>
            <a:r>
              <a:rPr lang="en-US" sz="2000" dirty="0"/>
              <a:t>  -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www.actfl.org/news/reports/alignment-the-national-standards-learning-languages-the-common-core-state-standards</a:t>
            </a:r>
            <a:r>
              <a:rPr lang="en-US" sz="2000" dirty="0" smtClean="0"/>
              <a:t> </a:t>
            </a:r>
          </a:p>
          <a:p>
            <a:r>
              <a:rPr lang="en-US" sz="2000" i="1" dirty="0" smtClean="0"/>
              <a:t>AP Latin Curriculum Framework</a:t>
            </a:r>
            <a:r>
              <a:rPr lang="en-US" sz="2000" dirty="0"/>
              <a:t> 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apcentral.collegeboard.com/apc/public/repository/AP_LatinCED_Effective_Fall_2012_lkd.pdf</a:t>
            </a:r>
            <a:r>
              <a:rPr lang="en-US" sz="2000" dirty="0" smtClean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798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PARCC/Common Core State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PARCC was adopted by 18 states and District of Columbia</a:t>
            </a:r>
          </a:p>
          <a:p>
            <a:r>
              <a:rPr lang="en-US" dirty="0" smtClean="0"/>
              <a:t>Common Core has been adopted by 45 states and the District of Columbia </a:t>
            </a:r>
          </a:p>
          <a:p>
            <a:r>
              <a:rPr lang="en-US" dirty="0" smtClean="0"/>
              <a:t>Provides a common set of standards</a:t>
            </a:r>
          </a:p>
          <a:p>
            <a:r>
              <a:rPr lang="en-US" dirty="0" smtClean="0"/>
              <a:t>Keys in on measuring student progress and growth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smtClean="0"/>
              <a:t>				  			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0453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24400"/>
            <a:ext cx="8488680" cy="1112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it affects us as Latin Teachers?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7448"/>
            <a:ext cx="8336280" cy="4187952"/>
          </a:xfrm>
        </p:spPr>
        <p:txBody>
          <a:bodyPr/>
          <a:lstStyle/>
          <a:p>
            <a:r>
              <a:rPr lang="en-US" dirty="0" smtClean="0"/>
              <a:t>If you are in one of the Common Core states, you may have the ELA standards as part of your evaluation or district goals.</a:t>
            </a:r>
          </a:p>
          <a:p>
            <a:r>
              <a:rPr lang="en-US" dirty="0" smtClean="0"/>
              <a:t>If you are in one of the PARCC states, the students will be tested </a:t>
            </a:r>
            <a:r>
              <a:rPr lang="en-US" b="1" u="sng" dirty="0" smtClean="0"/>
              <a:t>next year </a:t>
            </a:r>
            <a:r>
              <a:rPr lang="en-US" dirty="0" smtClean="0"/>
              <a:t>on these standards – </a:t>
            </a:r>
          </a:p>
          <a:p>
            <a:r>
              <a:rPr lang="en-US" b="1" u="sng" dirty="0" smtClean="0"/>
              <a:t>How can we assist the students in attaining these skills?</a:t>
            </a:r>
          </a:p>
        </p:txBody>
      </p:sp>
    </p:spTree>
    <p:extLst>
      <p:ext uri="{BB962C8B-B14F-4D97-AF65-F5344CB8AC3E}">
        <p14:creationId xmlns:p14="http://schemas.microsoft.com/office/powerpoint/2010/main" val="35512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it isn’t as scary as it sounds?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Latin programs that have an AP class already practice many of the ELA skills because they are necessary to complete the tasks of the AP exam.</a:t>
            </a:r>
          </a:p>
          <a:p>
            <a:r>
              <a:rPr lang="en-US" dirty="0" smtClean="0"/>
              <a:t>Because </a:t>
            </a:r>
            <a:r>
              <a:rPr lang="en-US" dirty="0"/>
              <a:t>of the nature of the language and its </a:t>
            </a:r>
            <a:r>
              <a:rPr lang="en-US" dirty="0" smtClean="0"/>
              <a:t>acquisition, many of the ELA standards are fundamental to Latin.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can be as simple as having our students answer in complete sentences in Latin I or as complex as an analytical essay in AP.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876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Reading, Writing,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988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Common Core/ELA standards have separate standards for Reading, Writing, Speaking and Listening, and Language.</a:t>
            </a:r>
          </a:p>
          <a:p>
            <a:r>
              <a:rPr lang="en-US" dirty="0" smtClean="0"/>
              <a:t>The Common Core has suggested that students read more informational texts – 70% should be non-fiction/informational and 30% should be fictional – </a:t>
            </a:r>
          </a:p>
          <a:p>
            <a:r>
              <a:rPr lang="en-US" i="1" dirty="0" smtClean="0"/>
              <a:t>The Aeneid </a:t>
            </a:r>
            <a:r>
              <a:rPr lang="en-US" dirty="0" smtClean="0"/>
              <a:t>is part of the fictional component but </a:t>
            </a:r>
            <a:r>
              <a:rPr lang="en-US" i="1" dirty="0" smtClean="0"/>
              <a:t>De Bello </a:t>
            </a:r>
            <a:r>
              <a:rPr lang="en-US" i="1" dirty="0" err="1" smtClean="0"/>
              <a:t>Gallico</a:t>
            </a:r>
            <a:r>
              <a:rPr lang="en-US" i="1" dirty="0" smtClean="0"/>
              <a:t> </a:t>
            </a:r>
            <a:r>
              <a:rPr lang="en-US" dirty="0" smtClean="0"/>
              <a:t>could be considered informational to some degree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Reading</a:t>
            </a:r>
            <a:r>
              <a:rPr lang="en-US" dirty="0" smtClean="0"/>
              <a:t>, </a:t>
            </a:r>
            <a:r>
              <a:rPr lang="en-US" b="1" dirty="0" smtClean="0"/>
              <a:t>Writing</a:t>
            </a:r>
            <a:r>
              <a:rPr lang="en-US" dirty="0" smtClean="0"/>
              <a:t> and </a:t>
            </a:r>
            <a:r>
              <a:rPr lang="en-US" b="1" dirty="0" smtClean="0"/>
              <a:t>Language</a:t>
            </a:r>
            <a:r>
              <a:rPr lang="en-US" dirty="0" smtClean="0"/>
              <a:t> standards are already part of Latin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8183880" cy="1051560"/>
          </a:xfrm>
        </p:spPr>
        <p:txBody>
          <a:bodyPr/>
          <a:lstStyle/>
          <a:p>
            <a:r>
              <a:rPr lang="en-US" dirty="0" smtClean="0"/>
              <a:t>Reading – Standard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Read closely to determine what the text says explicitly and to make logical inferences from it; cite specific textual evidence when writing or speaking to support conclusions drawn from the text.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Translation at any level can assist with close reading</a:t>
            </a:r>
          </a:p>
          <a:p>
            <a:pPr marL="0" indent="0">
              <a:buNone/>
            </a:pPr>
            <a:r>
              <a:rPr lang="en-US" dirty="0" smtClean="0"/>
              <a:t>Comprehension questions which require textual support can support conclusions 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– Standard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Determine central ideas or themes of a text and analyze their development; summarize key supporting details and ideas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/>
              <a:t>In upper levels, any extended text can be used – Cicero’s </a:t>
            </a:r>
            <a:r>
              <a:rPr lang="en-US" sz="2200" i="1" dirty="0" smtClean="0"/>
              <a:t>In </a:t>
            </a:r>
            <a:r>
              <a:rPr lang="en-US" sz="2200" i="1" dirty="0" err="1" smtClean="0"/>
              <a:t>Catilinam</a:t>
            </a:r>
            <a:endParaRPr lang="en-US" sz="2200" i="1" dirty="0" smtClean="0"/>
          </a:p>
          <a:p>
            <a:pPr marL="0" indent="0">
              <a:buNone/>
            </a:pPr>
            <a:endParaRPr lang="en-US" sz="2200" i="1" dirty="0" smtClean="0"/>
          </a:p>
          <a:p>
            <a:pPr marL="0" indent="0">
              <a:buNone/>
            </a:pPr>
            <a:r>
              <a:rPr lang="en-US" sz="2200" dirty="0" smtClean="0"/>
              <a:t>This coincides with the </a:t>
            </a:r>
            <a:r>
              <a:rPr lang="en-US" sz="2200" i="1" dirty="0" smtClean="0"/>
              <a:t>AP Latin Curriculum Framework</a:t>
            </a:r>
            <a:r>
              <a:rPr lang="en-US" sz="2200" dirty="0" smtClean="0"/>
              <a:t>’s 7 themes -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971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– Standard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Analyze how and why individuals, events, or ideas develop and interact over the course of a text</a:t>
            </a:r>
          </a:p>
          <a:p>
            <a:endParaRPr lang="en-US" dirty="0"/>
          </a:p>
          <a:p>
            <a:r>
              <a:rPr lang="en-US" dirty="0" smtClean="0"/>
              <a:t>AP – Aeneas’ development as a leader</a:t>
            </a:r>
          </a:p>
          <a:p>
            <a:r>
              <a:rPr lang="en-US" dirty="0" smtClean="0"/>
              <a:t>Interaction of Aeneas with Venus, Dido,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Interaction of Caesar with his generals</a:t>
            </a:r>
          </a:p>
          <a:p>
            <a:r>
              <a:rPr lang="en-US" i="1" dirty="0" smtClean="0"/>
              <a:t>Ecce Romani </a:t>
            </a:r>
            <a:r>
              <a:rPr lang="en-US" dirty="0" smtClean="0"/>
              <a:t>– related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8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235</TotalTime>
  <Words>919</Words>
  <Application>Microsoft Office PowerPoint</Application>
  <PresentationFormat>On-screen Show (4:3)</PresentationFormat>
  <Paragraphs>104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How Latin Supports  the Common Core</vt:lpstr>
      <vt:lpstr>Goals</vt:lpstr>
      <vt:lpstr>PARCC/Common Core State Standards</vt:lpstr>
      <vt:lpstr>How it affects us as Latin Teachers?</vt:lpstr>
      <vt:lpstr>Why it isn’t as scary as it sounds?</vt:lpstr>
      <vt:lpstr>Reading, Writing, and Language</vt:lpstr>
      <vt:lpstr>Reading – Standard 1</vt:lpstr>
      <vt:lpstr>Reading – Standard 2</vt:lpstr>
      <vt:lpstr>Reading – Standard 3</vt:lpstr>
      <vt:lpstr>Reading – Standard 4</vt:lpstr>
      <vt:lpstr>Reading – Standard 6</vt:lpstr>
      <vt:lpstr>Reading – Standard 9</vt:lpstr>
      <vt:lpstr>Reading – Standard 10</vt:lpstr>
      <vt:lpstr>Writing – Standards 1 and 9</vt:lpstr>
      <vt:lpstr>Writing – Standard 3</vt:lpstr>
      <vt:lpstr>Language – Standards 1 &amp; 2</vt:lpstr>
      <vt:lpstr>Language – Standard 3</vt:lpstr>
      <vt:lpstr>Language – Standard 4</vt:lpstr>
      <vt:lpstr>Language – Standard 5</vt:lpstr>
      <vt:lpstr>Language – Standard 6</vt:lpstr>
      <vt:lpstr>Conclusion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Latin Supports  the Common Core</dc:title>
  <dc:creator>Administrator</dc:creator>
  <cp:lastModifiedBy>Administrator</cp:lastModifiedBy>
  <cp:revision>27</cp:revision>
  <dcterms:created xsi:type="dcterms:W3CDTF">2013-11-12T13:45:38Z</dcterms:created>
  <dcterms:modified xsi:type="dcterms:W3CDTF">2013-11-18T01:47:59Z</dcterms:modified>
</cp:coreProperties>
</file>