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5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AC17-0889-4DB5-9337-02B81BBE7ECA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76CC31-1221-4A7F-9AB6-B5F80C2DB68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AC17-0889-4DB5-9337-02B81BBE7ECA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CC31-1221-4A7F-9AB6-B5F80C2DB6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AC17-0889-4DB5-9337-02B81BBE7ECA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CC31-1221-4A7F-9AB6-B5F80C2DB6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168AC17-0889-4DB5-9337-02B81BBE7ECA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A76CC31-1221-4A7F-9AB6-B5F80C2DB686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AC17-0889-4DB5-9337-02B81BBE7ECA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CC31-1221-4A7F-9AB6-B5F80C2DB68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AC17-0889-4DB5-9337-02B81BBE7ECA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CC31-1221-4A7F-9AB6-B5F80C2DB68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CC31-1221-4A7F-9AB6-B5F80C2DB68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AC17-0889-4DB5-9337-02B81BBE7ECA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AC17-0889-4DB5-9337-02B81BBE7ECA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CC31-1221-4A7F-9AB6-B5F80C2DB68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AC17-0889-4DB5-9337-02B81BBE7ECA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CC31-1221-4A7F-9AB6-B5F80C2DB6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168AC17-0889-4DB5-9337-02B81BBE7ECA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A76CC31-1221-4A7F-9AB6-B5F80C2DB68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AC17-0889-4DB5-9337-02B81BBE7ECA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76CC31-1221-4A7F-9AB6-B5F80C2DB68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168AC17-0889-4DB5-9337-02B81BBE7ECA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A76CC31-1221-4A7F-9AB6-B5F80C2DB68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Chapter 15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 smtClean="0"/>
              <a:t>Renaissance &amp; Reformation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4959927"/>
            <a:ext cx="7916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An outpouring of creativity that began in the 1300’s and changed the course of Western Civilization.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59170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Martin Luther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Monk – search for salvation</a:t>
            </a:r>
          </a:p>
          <a:p>
            <a:pPr lvl="1"/>
            <a:r>
              <a:rPr lang="en-US" dirty="0" smtClean="0"/>
              <a:t>Revelation: good deeds don’t matter</a:t>
            </a:r>
          </a:p>
          <a:p>
            <a:pPr lvl="1"/>
            <a:r>
              <a:rPr lang="en-US" dirty="0" smtClean="0"/>
              <a:t>Inner faith in God only thing that matters</a:t>
            </a:r>
          </a:p>
          <a:p>
            <a:pPr lvl="1"/>
            <a:r>
              <a:rPr lang="en-US" dirty="0" smtClean="0"/>
              <a:t>“Justification by grace through faith”</a:t>
            </a:r>
          </a:p>
          <a:p>
            <a:r>
              <a:rPr lang="en-US" dirty="0" smtClean="0"/>
              <a:t>95 Theses – 1517</a:t>
            </a:r>
          </a:p>
          <a:p>
            <a:pPr lvl="1"/>
            <a:r>
              <a:rPr lang="en-US" dirty="0" smtClean="0"/>
              <a:t>Public challenge of indulgences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618" y="2362200"/>
            <a:ext cx="4589414" cy="2999509"/>
          </a:xfrm>
        </p:spPr>
      </p:pic>
    </p:spTree>
    <p:extLst>
      <p:ext uri="{BB962C8B-B14F-4D97-AF65-F5344CB8AC3E}">
        <p14:creationId xmlns:p14="http://schemas.microsoft.com/office/powerpoint/2010/main" val="188911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Major issues with the Church</a:t>
            </a:r>
          </a:p>
          <a:p>
            <a:pPr lvl="1"/>
            <a:r>
              <a:rPr lang="en-US" dirty="0" smtClean="0"/>
              <a:t>Bible is sole religious authority</a:t>
            </a:r>
          </a:p>
          <a:p>
            <a:pPr lvl="1"/>
            <a:r>
              <a:rPr lang="en-US" dirty="0" smtClean="0"/>
              <a:t>Ceremonies could not make up for sins</a:t>
            </a:r>
          </a:p>
          <a:p>
            <a:pPr lvl="1"/>
            <a:r>
              <a:rPr lang="en-US" dirty="0" smtClean="0"/>
              <a:t>Popes &amp; Bishops could not tell people what to believe</a:t>
            </a:r>
          </a:p>
          <a:p>
            <a:pPr lvl="1"/>
            <a:r>
              <a:rPr lang="en-US" dirty="0" smtClean="0"/>
              <a:t>Priests no role in salvation</a:t>
            </a:r>
          </a:p>
          <a:p>
            <a:r>
              <a:rPr lang="en-US" dirty="0" smtClean="0"/>
              <a:t>1521 Pope Leo X declares Luther a heretic</a:t>
            </a:r>
          </a:p>
          <a:p>
            <a:pPr lvl="1"/>
            <a:r>
              <a:rPr lang="en-US" dirty="0" smtClean="0"/>
              <a:t>Excommunicated</a:t>
            </a:r>
          </a:p>
          <a:p>
            <a:r>
              <a:rPr lang="en-US" dirty="0" smtClean="0"/>
              <a:t>Charles V (</a:t>
            </a:r>
            <a:r>
              <a:rPr lang="en-US" dirty="0" err="1" smtClean="0"/>
              <a:t>HREmp</a:t>
            </a:r>
            <a:r>
              <a:rPr lang="en-US" dirty="0" smtClean="0"/>
              <a:t>) – Imperial Diet</a:t>
            </a:r>
          </a:p>
          <a:p>
            <a:pPr lvl="1"/>
            <a:r>
              <a:rPr lang="en-US" dirty="0" smtClean="0"/>
              <a:t>Diet of Worms: Luther an outlaw </a:t>
            </a:r>
          </a:p>
          <a:p>
            <a:pPr lvl="1"/>
            <a:r>
              <a:rPr lang="en-US" dirty="0" smtClean="0"/>
              <a:t>Banned printing and sale of works</a:t>
            </a:r>
          </a:p>
          <a:p>
            <a:r>
              <a:rPr lang="en-US" dirty="0" smtClean="0"/>
              <a:t>Frederick the Wise (Elector of Saxony)</a:t>
            </a:r>
          </a:p>
          <a:p>
            <a:pPr lvl="1"/>
            <a:r>
              <a:rPr lang="en-US" dirty="0" smtClean="0"/>
              <a:t>Hides Luther</a:t>
            </a:r>
          </a:p>
          <a:p>
            <a:pPr lvl="1"/>
            <a:r>
              <a:rPr lang="en-US" dirty="0" smtClean="0"/>
              <a:t>Translates Bible to German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 From the Church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43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Protestantism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52400" y="1524000"/>
            <a:ext cx="4364736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Spread quickly – German princes </a:t>
            </a:r>
            <a:r>
              <a:rPr lang="en-US" dirty="0" err="1" smtClean="0"/>
              <a:t>est</a:t>
            </a:r>
            <a:r>
              <a:rPr lang="en-US" dirty="0" smtClean="0"/>
              <a:t> Lutheran states</a:t>
            </a:r>
          </a:p>
          <a:p>
            <a:pPr lvl="1"/>
            <a:r>
              <a:rPr lang="en-US" dirty="0" smtClean="0"/>
              <a:t>Charles V: 1546 sent armies against Protestant princes</a:t>
            </a:r>
          </a:p>
          <a:p>
            <a:r>
              <a:rPr lang="en-US" dirty="0" smtClean="0"/>
              <a:t>Peace of </a:t>
            </a:r>
            <a:r>
              <a:rPr lang="en-US" dirty="0" err="1" smtClean="0"/>
              <a:t>Augsberg</a:t>
            </a:r>
            <a:r>
              <a:rPr lang="en-US" dirty="0" smtClean="0"/>
              <a:t> 1555:</a:t>
            </a:r>
          </a:p>
          <a:p>
            <a:pPr lvl="1"/>
            <a:r>
              <a:rPr lang="en-US" dirty="0" smtClean="0"/>
              <a:t>German rulers could establish any religion for their state</a:t>
            </a:r>
          </a:p>
          <a:p>
            <a:pPr lvl="1"/>
            <a:r>
              <a:rPr lang="en-US" dirty="0" smtClean="0"/>
              <a:t>Subjects didn’t like it they could move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528" y="1481539"/>
            <a:ext cx="4319672" cy="3965237"/>
          </a:xfrm>
        </p:spPr>
      </p:pic>
    </p:spTree>
    <p:extLst>
      <p:ext uri="{BB962C8B-B14F-4D97-AF65-F5344CB8AC3E}">
        <p14:creationId xmlns:p14="http://schemas.microsoft.com/office/powerpoint/2010/main" val="68211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Religions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1524000"/>
            <a:ext cx="45720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Sects: new religious groups – no organized churches</a:t>
            </a:r>
          </a:p>
          <a:p>
            <a:pPr lvl="1"/>
            <a:r>
              <a:rPr lang="en-US" dirty="0" smtClean="0"/>
              <a:t>No authority, discipline, membership or rules</a:t>
            </a:r>
          </a:p>
          <a:p>
            <a:pPr lvl="1"/>
            <a:r>
              <a:rPr lang="en-US" dirty="0" smtClean="0"/>
              <a:t>Gathering of like minded individuals w/preacher</a:t>
            </a:r>
          </a:p>
          <a:p>
            <a:r>
              <a:rPr lang="en-US" dirty="0" smtClean="0"/>
              <a:t>Anglican Church – England Henry VIII</a:t>
            </a:r>
          </a:p>
          <a:p>
            <a:pPr lvl="1"/>
            <a:r>
              <a:rPr lang="en-US" dirty="0" smtClean="0"/>
              <a:t>England leaves church b/c Henry wants a divorce</a:t>
            </a:r>
          </a:p>
          <a:p>
            <a:pPr lvl="1"/>
            <a:r>
              <a:rPr lang="en-US" dirty="0" smtClean="0"/>
              <a:t>Leave wife (Catherine of Aragon) for lady in waiting (Anne Boleyn)</a:t>
            </a:r>
          </a:p>
          <a:p>
            <a:pPr lvl="1"/>
            <a:r>
              <a:rPr lang="en-US" dirty="0" smtClean="0"/>
              <a:t>Parliament passes new church of England – king as the head</a:t>
            </a:r>
          </a:p>
          <a:p>
            <a:pPr lvl="1"/>
            <a:r>
              <a:rPr lang="en-US" dirty="0" smtClean="0"/>
              <a:t>Married 6 times – 1 son Edward VI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143000"/>
            <a:ext cx="3962400" cy="4715256"/>
          </a:xfrm>
        </p:spPr>
      </p:pic>
    </p:spTree>
    <p:extLst>
      <p:ext uri="{BB962C8B-B14F-4D97-AF65-F5344CB8AC3E}">
        <p14:creationId xmlns:p14="http://schemas.microsoft.com/office/powerpoint/2010/main" val="126046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Calvinism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524000"/>
            <a:ext cx="4364736" cy="5181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John Calvin – Switzerland</a:t>
            </a:r>
          </a:p>
          <a:p>
            <a:pPr lvl="1"/>
            <a:r>
              <a:rPr lang="en-US" dirty="0" smtClean="0"/>
              <a:t>1536 – </a:t>
            </a:r>
            <a:r>
              <a:rPr lang="en-US" i="1" dirty="0" smtClean="0"/>
              <a:t>The Institutes of the Christian Religion</a:t>
            </a:r>
          </a:p>
          <a:p>
            <a:pPr lvl="1"/>
            <a:r>
              <a:rPr lang="en-US" dirty="0" smtClean="0"/>
              <a:t>Faith in the Bible</a:t>
            </a:r>
          </a:p>
          <a:p>
            <a:pPr lvl="1"/>
            <a:r>
              <a:rPr lang="en-US" dirty="0" smtClean="0"/>
              <a:t>Predestination – God already decided who will be saved</a:t>
            </a:r>
          </a:p>
          <a:p>
            <a:pPr lvl="1"/>
            <a:r>
              <a:rPr lang="en-US" dirty="0" smtClean="0"/>
              <a:t>“The elect” – community followed highest moral standards</a:t>
            </a:r>
          </a:p>
          <a:p>
            <a:pPr lvl="1"/>
            <a:r>
              <a:rPr lang="en-US" dirty="0" smtClean="0"/>
              <a:t>Geneva – theocracy: gov’t ruled by religious w/god’s authority</a:t>
            </a:r>
          </a:p>
          <a:p>
            <a:pPr lvl="1"/>
            <a:r>
              <a:rPr lang="en-US" dirty="0" smtClean="0"/>
              <a:t>Outlaw on Vices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052" y="1752600"/>
            <a:ext cx="4452863" cy="3595687"/>
          </a:xfrm>
        </p:spPr>
      </p:pic>
    </p:spTree>
    <p:extLst>
      <p:ext uri="{BB962C8B-B14F-4D97-AF65-F5344CB8AC3E}">
        <p14:creationId xmlns:p14="http://schemas.microsoft.com/office/powerpoint/2010/main" val="16887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Spread of Calvinism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419600" cy="5105400"/>
          </a:xfrm>
        </p:spPr>
        <p:txBody>
          <a:bodyPr>
            <a:normAutofit/>
          </a:bodyPr>
          <a:lstStyle/>
          <a:p>
            <a:r>
              <a:rPr lang="en-US" dirty="0" err="1" smtClean="0"/>
              <a:t>Hugenot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French nobility that converted to Calvinism</a:t>
            </a:r>
          </a:p>
          <a:p>
            <a:pPr lvl="1"/>
            <a:r>
              <a:rPr lang="en-US" dirty="0" smtClean="0"/>
              <a:t>1/3 became Calvinists</a:t>
            </a:r>
          </a:p>
          <a:p>
            <a:r>
              <a:rPr lang="en-US" dirty="0" smtClean="0"/>
              <a:t>Civil War – </a:t>
            </a:r>
            <a:r>
              <a:rPr lang="en-US" dirty="0" err="1" smtClean="0"/>
              <a:t>Hugenots</a:t>
            </a:r>
            <a:r>
              <a:rPr lang="en-US" dirty="0" smtClean="0"/>
              <a:t> vs. Catholics 1562</a:t>
            </a:r>
          </a:p>
          <a:p>
            <a:pPr lvl="1"/>
            <a:r>
              <a:rPr lang="en-US" dirty="0" smtClean="0"/>
              <a:t>1598 Henry IV – Edicts of Nantes</a:t>
            </a:r>
          </a:p>
          <a:p>
            <a:pPr lvl="1"/>
            <a:r>
              <a:rPr lang="en-US" dirty="0" smtClean="0"/>
              <a:t>Freedom of worship / political rights</a:t>
            </a:r>
          </a:p>
          <a:p>
            <a:pPr lvl="1"/>
            <a:r>
              <a:rPr lang="en-US" dirty="0" smtClean="0"/>
              <a:t>Puritanism – form of Calvinism</a:t>
            </a:r>
          </a:p>
          <a:p>
            <a:pPr lvl="1"/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834" y="1524000"/>
            <a:ext cx="3341969" cy="4572000"/>
          </a:xfrm>
        </p:spPr>
      </p:pic>
    </p:spTree>
    <p:extLst>
      <p:ext uri="{BB962C8B-B14F-4D97-AF65-F5344CB8AC3E}">
        <p14:creationId xmlns:p14="http://schemas.microsoft.com/office/powerpoint/2010/main" val="198159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Counter-Reformation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524000"/>
            <a:ext cx="4440936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Counter (Catholic) Reformation</a:t>
            </a:r>
          </a:p>
          <a:p>
            <a:pPr lvl="1"/>
            <a:r>
              <a:rPr lang="en-US" dirty="0" smtClean="0"/>
              <a:t>Attempt to return the church to emphasizing spirituality</a:t>
            </a:r>
          </a:p>
          <a:p>
            <a:pPr lvl="1"/>
            <a:r>
              <a:rPr lang="en-US" dirty="0" smtClean="0"/>
              <a:t>Clarify church doctrine</a:t>
            </a:r>
          </a:p>
          <a:p>
            <a:pPr lvl="1"/>
            <a:r>
              <a:rPr lang="en-US" dirty="0" smtClean="0"/>
              <a:t>Campaign to stop Protestantism</a:t>
            </a:r>
          </a:p>
          <a:p>
            <a:r>
              <a:rPr lang="en-US" dirty="0" smtClean="0"/>
              <a:t>Pope Paul III 1534-1549</a:t>
            </a:r>
          </a:p>
          <a:p>
            <a:pPr lvl="1"/>
            <a:r>
              <a:rPr lang="en-US" dirty="0" smtClean="0"/>
              <a:t>Inquisition – question “heretics” </a:t>
            </a:r>
          </a:p>
          <a:p>
            <a:pPr lvl="1"/>
            <a:r>
              <a:rPr lang="en-US" dirty="0" smtClean="0"/>
              <a:t>Keep Catholics in the church</a:t>
            </a:r>
          </a:p>
          <a:p>
            <a:r>
              <a:rPr lang="en-US" dirty="0" smtClean="0"/>
              <a:t>Pope Paul IV</a:t>
            </a:r>
          </a:p>
          <a:p>
            <a:pPr lvl="1"/>
            <a:r>
              <a:rPr lang="en-US" i="1" dirty="0" smtClean="0"/>
              <a:t>Index of Forbidden Books</a:t>
            </a:r>
          </a:p>
          <a:p>
            <a:pPr lvl="1"/>
            <a:r>
              <a:rPr lang="en-US" dirty="0" smtClean="0"/>
              <a:t>Books that were harmful to faith and morals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080853"/>
            <a:ext cx="4201319" cy="3329347"/>
          </a:xfrm>
        </p:spPr>
      </p:pic>
    </p:spTree>
    <p:extLst>
      <p:ext uri="{BB962C8B-B14F-4D97-AF65-F5344CB8AC3E}">
        <p14:creationId xmlns:p14="http://schemas.microsoft.com/office/powerpoint/2010/main" val="64800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Council of Trent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4517136" cy="5181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1545 Church Leaders meet in Trent</a:t>
            </a:r>
          </a:p>
          <a:p>
            <a:pPr lvl="1"/>
            <a:r>
              <a:rPr lang="en-US" dirty="0" smtClean="0"/>
              <a:t>Met during 3 periods from 1545 – 1563</a:t>
            </a:r>
          </a:p>
          <a:p>
            <a:pPr lvl="1"/>
            <a:r>
              <a:rPr lang="en-US" dirty="0" smtClean="0"/>
              <a:t>End abuses of indulgences</a:t>
            </a:r>
          </a:p>
          <a:p>
            <a:pPr lvl="1"/>
            <a:r>
              <a:rPr lang="en-US" dirty="0" smtClean="0"/>
              <a:t>Discipline within the clergy</a:t>
            </a:r>
          </a:p>
          <a:p>
            <a:pPr lvl="1"/>
            <a:r>
              <a:rPr lang="en-US" dirty="0" smtClean="0"/>
              <a:t>Emphasized the need for ceremonies</a:t>
            </a:r>
          </a:p>
          <a:p>
            <a:pPr lvl="1"/>
            <a:r>
              <a:rPr lang="en-US" dirty="0" smtClean="0"/>
              <a:t>People must depend on priests b/c God grants forgiveness through the church</a:t>
            </a:r>
          </a:p>
          <a:p>
            <a:pPr lvl="1"/>
            <a:r>
              <a:rPr lang="en-US" dirty="0" smtClean="0"/>
              <a:t>Salvation comes from ceremonies &amp; faith</a:t>
            </a:r>
          </a:p>
          <a:p>
            <a:pPr lvl="1"/>
            <a:r>
              <a:rPr lang="en-US" dirty="0" smtClean="0"/>
              <a:t>Every person has free will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81200"/>
            <a:ext cx="4181626" cy="3373178"/>
          </a:xfrm>
        </p:spPr>
      </p:pic>
    </p:spTree>
    <p:extLst>
      <p:ext uri="{BB962C8B-B14F-4D97-AF65-F5344CB8AC3E}">
        <p14:creationId xmlns:p14="http://schemas.microsoft.com/office/powerpoint/2010/main" val="283312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Soldiers of the Counter-Reformation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524000"/>
            <a:ext cx="4364736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Society of Jesus (Jesuits)</a:t>
            </a:r>
          </a:p>
          <a:p>
            <a:pPr lvl="1"/>
            <a:r>
              <a:rPr lang="en-US" dirty="0" smtClean="0"/>
              <a:t>Ignatius de Loyola – founder 1534</a:t>
            </a:r>
          </a:p>
          <a:p>
            <a:pPr lvl="1"/>
            <a:r>
              <a:rPr lang="en-US" dirty="0" smtClean="0"/>
              <a:t>1540 Pope Paul III recognizes Jesuits as an official order</a:t>
            </a:r>
          </a:p>
          <a:p>
            <a:pPr lvl="1"/>
            <a:r>
              <a:rPr lang="en-US" dirty="0" smtClean="0"/>
              <a:t>Followers Vows: chastity, poverty &amp; obedience to the pope</a:t>
            </a:r>
          </a:p>
          <a:p>
            <a:pPr lvl="1"/>
            <a:r>
              <a:rPr lang="en-US" dirty="0" smtClean="0"/>
              <a:t>Most effective in spreading Catholicism</a:t>
            </a:r>
          </a:p>
          <a:p>
            <a:pPr lvl="1"/>
            <a:r>
              <a:rPr lang="en-US" dirty="0" smtClean="0"/>
              <a:t>Stressed education</a:t>
            </a:r>
          </a:p>
          <a:p>
            <a:pPr lvl="1"/>
            <a:r>
              <a:rPr lang="en-US" dirty="0" smtClean="0"/>
              <a:t>Combined humanist values w/Catholic doctrine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019" y="1524000"/>
            <a:ext cx="3403600" cy="4572000"/>
          </a:xfrm>
        </p:spPr>
      </p:pic>
    </p:spTree>
    <p:extLst>
      <p:ext uri="{BB962C8B-B14F-4D97-AF65-F5344CB8AC3E}">
        <p14:creationId xmlns:p14="http://schemas.microsoft.com/office/powerpoint/2010/main" val="243759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Religious Upheavals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4440936" cy="5181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1530’s – mid 1600’s</a:t>
            </a:r>
          </a:p>
          <a:p>
            <a:pPr lvl="1"/>
            <a:r>
              <a:rPr lang="en-US" dirty="0" smtClean="0"/>
              <a:t>Religious wars in France, Germany, Netherlands &amp; Switzerland</a:t>
            </a:r>
          </a:p>
          <a:p>
            <a:r>
              <a:rPr lang="en-US" dirty="0" smtClean="0"/>
              <a:t>Interest in Education</a:t>
            </a:r>
          </a:p>
          <a:p>
            <a:pPr lvl="1"/>
            <a:r>
              <a:rPr lang="en-US" dirty="0" smtClean="0"/>
              <a:t>Jesuits worked to strengthen faith in school</a:t>
            </a:r>
          </a:p>
          <a:p>
            <a:pPr lvl="1"/>
            <a:r>
              <a:rPr lang="en-US" dirty="0" smtClean="0"/>
              <a:t>Protestants believed people found the Christian faith by studying the bible</a:t>
            </a:r>
          </a:p>
          <a:p>
            <a:pPr lvl="1"/>
            <a:r>
              <a:rPr lang="en-US" dirty="0" smtClean="0"/>
              <a:t>Reading and literacy become important</a:t>
            </a:r>
          </a:p>
          <a:p>
            <a:r>
              <a:rPr lang="en-US" dirty="0" err="1" smtClean="0"/>
              <a:t>Gov’tal</a:t>
            </a:r>
            <a:r>
              <a:rPr lang="en-US" dirty="0" smtClean="0"/>
              <a:t> Power Increases</a:t>
            </a:r>
          </a:p>
          <a:p>
            <a:pPr lvl="1"/>
            <a:r>
              <a:rPr lang="en-US" dirty="0" smtClean="0"/>
              <a:t>Gov’ts, like England, took responsibility for church leadership</a:t>
            </a:r>
          </a:p>
          <a:p>
            <a:pPr lvl="1"/>
            <a:r>
              <a:rPr lang="en-US" dirty="0" smtClean="0"/>
              <a:t>Papal powers decreased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619" y="2057400"/>
            <a:ext cx="5080000" cy="4038600"/>
          </a:xfrm>
        </p:spPr>
      </p:pic>
    </p:spTree>
    <p:extLst>
      <p:ext uri="{BB962C8B-B14F-4D97-AF65-F5344CB8AC3E}">
        <p14:creationId xmlns:p14="http://schemas.microsoft.com/office/powerpoint/2010/main" val="428276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81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Rebirth of thought</a:t>
            </a:r>
          </a:p>
          <a:p>
            <a:pPr lvl="1"/>
            <a:r>
              <a:rPr lang="en-US" dirty="0" smtClean="0"/>
              <a:t>Ancient Greek &amp; Roman traditions &amp; teachings</a:t>
            </a:r>
          </a:p>
          <a:p>
            <a:pPr lvl="1"/>
            <a:r>
              <a:rPr lang="en-US" dirty="0" smtClean="0"/>
              <a:t>Architecture, science &amp; medicine</a:t>
            </a:r>
          </a:p>
          <a:p>
            <a:pPr lvl="1"/>
            <a:r>
              <a:rPr lang="en-US" dirty="0" smtClean="0"/>
              <a:t>Education, Philosophy </a:t>
            </a:r>
            <a:r>
              <a:rPr lang="en-US" smtClean="0"/>
              <a:t>&amp; Gov’t - (Humanities)</a:t>
            </a:r>
            <a:endParaRPr lang="en-US" dirty="0" smtClean="0"/>
          </a:p>
          <a:p>
            <a:pPr lvl="1"/>
            <a:r>
              <a:rPr lang="en-US" dirty="0" smtClean="0"/>
              <a:t>Art &amp; Literature</a:t>
            </a:r>
          </a:p>
          <a:p>
            <a:r>
              <a:rPr lang="en-US" dirty="0" smtClean="0"/>
              <a:t>How do you think?</a:t>
            </a:r>
          </a:p>
          <a:p>
            <a:pPr lvl="1"/>
            <a:r>
              <a:rPr lang="en-US" dirty="0" smtClean="0"/>
              <a:t>Critical approach – question everything!</a:t>
            </a:r>
          </a:p>
          <a:p>
            <a:pPr lvl="1"/>
            <a:r>
              <a:rPr lang="en-US" dirty="0" smtClean="0"/>
              <a:t>Why the humanities are important (grammar, lit &amp; </a:t>
            </a:r>
            <a:r>
              <a:rPr lang="en-US" dirty="0" err="1" smtClean="0"/>
              <a:t>hist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How do we get better?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Clash of Science &amp; Religion</a:t>
            </a:r>
          </a:p>
          <a:p>
            <a:pPr lvl="1"/>
            <a:r>
              <a:rPr lang="en-US" dirty="0" smtClean="0"/>
              <a:t>Catholic Church dominated</a:t>
            </a:r>
          </a:p>
          <a:p>
            <a:pPr lvl="1"/>
            <a:r>
              <a:rPr lang="en-US" dirty="0" smtClean="0"/>
              <a:t>More people learned the greater the conflict b/w science &amp; religion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was the Renaissance???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92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did it start?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Italy 1300’s</a:t>
            </a:r>
          </a:p>
          <a:p>
            <a:pPr lvl="1"/>
            <a:r>
              <a:rPr lang="en-US" dirty="0" smtClean="0"/>
              <a:t>Why </a:t>
            </a:r>
            <a:r>
              <a:rPr lang="en-US" dirty="0"/>
              <a:t>I</a:t>
            </a:r>
            <a:r>
              <a:rPr lang="en-US" dirty="0" smtClean="0"/>
              <a:t>taly?</a:t>
            </a:r>
          </a:p>
          <a:p>
            <a:pPr lvl="1"/>
            <a:r>
              <a:rPr lang="en-US" dirty="0" smtClean="0"/>
              <a:t>Ancient ruins reminded Italians of greatness</a:t>
            </a:r>
          </a:p>
          <a:p>
            <a:pPr lvl="1"/>
            <a:r>
              <a:rPr lang="en-US" dirty="0" smtClean="0"/>
              <a:t>New cultures means new information</a:t>
            </a:r>
          </a:p>
          <a:p>
            <a:pPr lvl="2"/>
            <a:r>
              <a:rPr lang="en-US" dirty="0" smtClean="0"/>
              <a:t>Asia, Africa &amp; the Byzantine</a:t>
            </a:r>
          </a:p>
          <a:p>
            <a:pPr lvl="1"/>
            <a:r>
              <a:rPr lang="en-US" dirty="0" smtClean="0"/>
              <a:t>Thirst for knowledge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809" y="1524000"/>
            <a:ext cx="3208020" cy="4572000"/>
          </a:xfrm>
        </p:spPr>
      </p:pic>
    </p:spTree>
    <p:extLst>
      <p:ext uri="{BB962C8B-B14F-4D97-AF65-F5344CB8AC3E}">
        <p14:creationId xmlns:p14="http://schemas.microsoft.com/office/powerpoint/2010/main" val="135760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Influence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Trade &amp; Industry</a:t>
            </a:r>
          </a:p>
          <a:p>
            <a:pPr lvl="1"/>
            <a:r>
              <a:rPr lang="en-US" dirty="0" smtClean="0"/>
              <a:t>Florence, Milan, Naples, Rome &amp; Venice</a:t>
            </a:r>
          </a:p>
          <a:p>
            <a:pPr lvl="1"/>
            <a:r>
              <a:rPr lang="en-US" dirty="0" smtClean="0"/>
              <a:t>Citizens were wealthy and educated</a:t>
            </a:r>
          </a:p>
          <a:p>
            <a:pPr lvl="1"/>
            <a:r>
              <a:rPr lang="en-US" dirty="0" smtClean="0"/>
              <a:t>Merchants &amp; bankers</a:t>
            </a:r>
          </a:p>
          <a:p>
            <a:pPr lvl="1"/>
            <a:r>
              <a:rPr lang="en-US" dirty="0" smtClean="0"/>
              <a:t>Wealthy became patrons of the Arts</a:t>
            </a:r>
          </a:p>
          <a:p>
            <a:pPr lvl="1"/>
            <a:r>
              <a:rPr lang="en-US" dirty="0" smtClean="0"/>
              <a:t>Wealthy should provide for artists – educate everyone</a:t>
            </a:r>
          </a:p>
          <a:p>
            <a:pPr lvl="1"/>
            <a:r>
              <a:rPr lang="en-US" dirty="0" smtClean="0"/>
              <a:t>Pay artists </a:t>
            </a:r>
          </a:p>
          <a:p>
            <a:pPr lvl="1"/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86305"/>
            <a:ext cx="4059238" cy="3247390"/>
          </a:xfrm>
        </p:spPr>
      </p:pic>
    </p:spTree>
    <p:extLst>
      <p:ext uri="{BB962C8B-B14F-4D97-AF65-F5344CB8AC3E}">
        <p14:creationId xmlns:p14="http://schemas.microsoft.com/office/powerpoint/2010/main" val="320581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Renaissance Thought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387436" y="3411682"/>
            <a:ext cx="2008909" cy="18634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Renaissance Thought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914400" y="2743200"/>
            <a:ext cx="2112818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Admiration for Individual Achievement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914400" y="4665518"/>
            <a:ext cx="19050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Supporting the Arts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3387437" y="1447800"/>
            <a:ext cx="2008908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Education Important/Critical Approach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5715000" y="2694708"/>
            <a:ext cx="1960418" cy="13023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Should Lead a Meaningful Life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6227618" y="4627418"/>
            <a:ext cx="1544782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Belief in Human Dignity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667000" y="3657600"/>
            <a:ext cx="720436" cy="3394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438400" y="4665518"/>
            <a:ext cx="949036" cy="3636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381500" y="2743200"/>
            <a:ext cx="10390" cy="6026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5396345" y="3657600"/>
            <a:ext cx="471055" cy="1697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5396345" y="4665518"/>
            <a:ext cx="831273" cy="3636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250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304800"/>
            <a:ext cx="8229600" cy="1219200"/>
          </a:xfrm>
        </p:spPr>
        <p:txBody>
          <a:bodyPr/>
          <a:lstStyle/>
          <a:p>
            <a:r>
              <a:rPr lang="en-US" dirty="0" smtClean="0"/>
              <a:t>Renaissance Art &amp; Artists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524000"/>
            <a:ext cx="42672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Medieval vs. Renaissance</a:t>
            </a:r>
          </a:p>
          <a:p>
            <a:pPr lvl="1"/>
            <a:r>
              <a:rPr lang="en-US" dirty="0" smtClean="0"/>
              <a:t>Perspective: brought realism to paintings</a:t>
            </a:r>
          </a:p>
          <a:p>
            <a:pPr lvl="1"/>
            <a:r>
              <a:rPr lang="en-US" dirty="0" smtClean="0"/>
              <a:t>Depth on canvas – distance</a:t>
            </a:r>
          </a:p>
          <a:p>
            <a:r>
              <a:rPr lang="en-US" dirty="0" smtClean="0"/>
              <a:t>Da Vinci – 1452-1519</a:t>
            </a:r>
          </a:p>
          <a:p>
            <a:pPr lvl="1"/>
            <a:r>
              <a:rPr lang="en-US" dirty="0" smtClean="0"/>
              <a:t>Architect, engineer, painter, sculptor &amp; scientist</a:t>
            </a:r>
          </a:p>
          <a:p>
            <a:pPr lvl="1"/>
            <a:r>
              <a:rPr lang="en-US" dirty="0" smtClean="0"/>
              <a:t>Science helped his painting</a:t>
            </a:r>
          </a:p>
          <a:p>
            <a:pPr lvl="1"/>
            <a:r>
              <a:rPr lang="en-US" i="1" dirty="0" smtClean="0"/>
              <a:t>Last Supper &amp; Mona Lisa</a:t>
            </a:r>
            <a:endParaRPr lang="en-US" i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914400"/>
            <a:ext cx="2937164" cy="288563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057250"/>
            <a:ext cx="4114800" cy="240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10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1219200"/>
          </a:xfrm>
        </p:spPr>
        <p:txBody>
          <a:bodyPr/>
          <a:lstStyle/>
          <a:p>
            <a:r>
              <a:rPr lang="en-US" dirty="0" smtClean="0"/>
              <a:t>Northern Renaissance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1295400"/>
            <a:ext cx="4059936" cy="4572000"/>
          </a:xfrm>
        </p:spPr>
        <p:txBody>
          <a:bodyPr/>
          <a:lstStyle/>
          <a:p>
            <a:r>
              <a:rPr lang="en-US" dirty="0" smtClean="0"/>
              <a:t>Johannes Gutenberg – 1450</a:t>
            </a:r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printing press (Mainz, Germany)</a:t>
            </a:r>
          </a:p>
          <a:p>
            <a:pPr lvl="1"/>
            <a:r>
              <a:rPr lang="en-US" dirty="0" smtClean="0"/>
              <a:t>Used to print books – 1</a:t>
            </a:r>
            <a:r>
              <a:rPr lang="en-US" baseline="30000" dirty="0" smtClean="0"/>
              <a:t>st</a:t>
            </a:r>
            <a:r>
              <a:rPr lang="en-US" dirty="0" smtClean="0"/>
              <a:t> was Bible</a:t>
            </a:r>
          </a:p>
          <a:p>
            <a:pPr lvl="1"/>
            <a:r>
              <a:rPr lang="en-US" dirty="0" smtClean="0"/>
              <a:t>1475 used all over Europe – spread humanist ideas</a:t>
            </a:r>
          </a:p>
          <a:p>
            <a:pPr lvl="1"/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931737"/>
            <a:ext cx="3887788" cy="2683711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733800"/>
            <a:ext cx="2400300" cy="276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69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Reformation:  religious revolution in western Europe </a:t>
            </a:r>
          </a:p>
          <a:p>
            <a:pPr lvl="1"/>
            <a:r>
              <a:rPr lang="en-US" dirty="0" smtClean="0"/>
              <a:t>Income &gt; salvation</a:t>
            </a:r>
          </a:p>
          <a:p>
            <a:pPr lvl="1"/>
            <a:r>
              <a:rPr lang="en-US" dirty="0" smtClean="0"/>
              <a:t>Popes are warriors &amp; politicians</a:t>
            </a:r>
          </a:p>
          <a:p>
            <a:pPr lvl="1"/>
            <a:r>
              <a:rPr lang="en-US" dirty="0" smtClean="0"/>
              <a:t>Vices took precedence over morality</a:t>
            </a:r>
          </a:p>
          <a:p>
            <a:r>
              <a:rPr lang="en-US" dirty="0" smtClean="0"/>
              <a:t>Humanists response:</a:t>
            </a:r>
          </a:p>
          <a:p>
            <a:pPr lvl="1"/>
            <a:r>
              <a:rPr lang="en-US" dirty="0" smtClean="0"/>
              <a:t>Withdraw and rebuild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Era of Reform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82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Beginnings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Break – Germany</a:t>
            </a:r>
          </a:p>
          <a:p>
            <a:pPr lvl="1"/>
            <a:r>
              <a:rPr lang="en-US" dirty="0" smtClean="0"/>
              <a:t>Core of HRE – 300 independent states</a:t>
            </a:r>
          </a:p>
          <a:p>
            <a:pPr lvl="1"/>
            <a:r>
              <a:rPr lang="en-US" dirty="0" smtClean="0"/>
              <a:t>Vatican sent Johann Tetzel to raise $$</a:t>
            </a:r>
          </a:p>
          <a:p>
            <a:r>
              <a:rPr lang="en-US" dirty="0" smtClean="0"/>
              <a:t>Indulgences: pardons for punishment from sin</a:t>
            </a:r>
          </a:p>
          <a:p>
            <a:pPr lvl="1"/>
            <a:r>
              <a:rPr lang="en-US" dirty="0" smtClean="0"/>
              <a:t>Originally a reward</a:t>
            </a:r>
          </a:p>
          <a:p>
            <a:pPr lvl="1"/>
            <a:r>
              <a:rPr lang="en-US" dirty="0" smtClean="0"/>
              <a:t>German states: no restriction to sale of indulgences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981200"/>
            <a:ext cx="4337418" cy="3057525"/>
          </a:xfrm>
        </p:spPr>
      </p:pic>
    </p:spTree>
    <p:extLst>
      <p:ext uri="{BB962C8B-B14F-4D97-AF65-F5344CB8AC3E}">
        <p14:creationId xmlns:p14="http://schemas.microsoft.com/office/powerpoint/2010/main" val="100715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7306</TotalTime>
  <Words>867</Words>
  <Application>Microsoft Office PowerPoint</Application>
  <PresentationFormat>On-screen Show (4:3)</PresentationFormat>
  <Paragraphs>155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Paper</vt:lpstr>
      <vt:lpstr>Renaissance &amp; Reformation</vt:lpstr>
      <vt:lpstr>What was the Renaissance???</vt:lpstr>
      <vt:lpstr>Where did it start?</vt:lpstr>
      <vt:lpstr>Economic Influence</vt:lpstr>
      <vt:lpstr>Renaissance Thought</vt:lpstr>
      <vt:lpstr>Renaissance Art &amp; Artists</vt:lpstr>
      <vt:lpstr>Northern Renaissance</vt:lpstr>
      <vt:lpstr>Era of Reform</vt:lpstr>
      <vt:lpstr>New Beginnings</vt:lpstr>
      <vt:lpstr>Martin Luther</vt:lpstr>
      <vt:lpstr>Break From the Church</vt:lpstr>
      <vt:lpstr>Protestantism</vt:lpstr>
      <vt:lpstr>New Religions</vt:lpstr>
      <vt:lpstr>Calvinism</vt:lpstr>
      <vt:lpstr>The Spread of Calvinism</vt:lpstr>
      <vt:lpstr>The Counter-Reformation</vt:lpstr>
      <vt:lpstr>Council of Trent</vt:lpstr>
      <vt:lpstr>Soldiers of the Counter-Reformation</vt:lpstr>
      <vt:lpstr>Results of Religious Upheavals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Renaissance &amp; Reformation</dc:title>
  <dc:creator>Administrator</dc:creator>
  <cp:lastModifiedBy>Administrator</cp:lastModifiedBy>
  <cp:revision>35</cp:revision>
  <dcterms:created xsi:type="dcterms:W3CDTF">2012-10-04T14:52:51Z</dcterms:created>
  <dcterms:modified xsi:type="dcterms:W3CDTF">2013-10-14T17:11:55Z</dcterms:modified>
</cp:coreProperties>
</file>