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7"/>
  </p:handoutMasterIdLst>
  <p:sldIdLst>
    <p:sldId id="256" r:id="rId2"/>
    <p:sldId id="258" r:id="rId3"/>
    <p:sldId id="257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959DA-260D-48C2-99ED-F435721AAD3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F8000AE-B146-4C71-B55C-8926B4FA057B}">
      <dgm:prSet phldrT="[Text]" custT="1"/>
      <dgm:spPr/>
      <dgm:t>
        <a:bodyPr/>
        <a:lstStyle/>
        <a:p>
          <a:r>
            <a:rPr lang="en-US" sz="1600" u="sng" dirty="0" smtClean="0"/>
            <a:t>1500-1600</a:t>
          </a:r>
        </a:p>
        <a:p>
          <a:r>
            <a:rPr lang="en-US" sz="1600" dirty="0" smtClean="0"/>
            <a:t>-Renaissance </a:t>
          </a:r>
        </a:p>
        <a:p>
          <a:r>
            <a:rPr lang="en-US" sz="1600" dirty="0" smtClean="0"/>
            <a:t>-Reformation</a:t>
          </a:r>
        </a:p>
        <a:p>
          <a:r>
            <a:rPr lang="en-US" sz="1600" dirty="0" smtClean="0"/>
            <a:t>-Scientific Revolution</a:t>
          </a:r>
        </a:p>
        <a:p>
          <a:r>
            <a:rPr lang="en-US" sz="1600" dirty="0" smtClean="0"/>
            <a:t>-Exploration</a:t>
          </a:r>
        </a:p>
        <a:p>
          <a:r>
            <a:rPr lang="en-US" sz="1600" dirty="0" smtClean="0"/>
            <a:t>-Absolutism</a:t>
          </a:r>
        </a:p>
        <a:p>
          <a:r>
            <a:rPr lang="en-US" sz="1600" dirty="0" smtClean="0"/>
            <a:t>-Spain World Power</a:t>
          </a:r>
        </a:p>
        <a:p>
          <a:endParaRPr lang="en-US" sz="800" dirty="0"/>
        </a:p>
      </dgm:t>
    </dgm:pt>
    <dgm:pt modelId="{B17649EF-B2ED-4CE0-A50B-C3C9699F9419}" type="parTrans" cxnId="{CE888D03-50EC-43A3-9B67-D6916576300F}">
      <dgm:prSet/>
      <dgm:spPr/>
      <dgm:t>
        <a:bodyPr/>
        <a:lstStyle/>
        <a:p>
          <a:endParaRPr lang="en-US"/>
        </a:p>
      </dgm:t>
    </dgm:pt>
    <dgm:pt modelId="{4BF6FDF5-5A3E-4265-AF07-2C141D294DE3}" type="sibTrans" cxnId="{CE888D03-50EC-43A3-9B67-D6916576300F}">
      <dgm:prSet/>
      <dgm:spPr/>
      <dgm:t>
        <a:bodyPr/>
        <a:lstStyle/>
        <a:p>
          <a:endParaRPr lang="en-US"/>
        </a:p>
      </dgm:t>
    </dgm:pt>
    <dgm:pt modelId="{F15ADB39-5F7A-4059-82AE-B80BFCD8C996}">
      <dgm:prSet phldrT="[Text]" custT="1"/>
      <dgm:spPr/>
      <dgm:t>
        <a:bodyPr/>
        <a:lstStyle/>
        <a:p>
          <a:r>
            <a:rPr lang="en-US" sz="1600" u="sng" dirty="0" smtClean="0"/>
            <a:t>1600-1700</a:t>
          </a:r>
        </a:p>
        <a:p>
          <a:r>
            <a:rPr lang="en-US" sz="1600" dirty="0" smtClean="0"/>
            <a:t>-Colonization of New World</a:t>
          </a:r>
        </a:p>
        <a:p>
          <a:r>
            <a:rPr lang="en-US" sz="1600" dirty="0" smtClean="0"/>
            <a:t>-Mercantilism</a:t>
          </a:r>
        </a:p>
        <a:p>
          <a:r>
            <a:rPr lang="en-US" sz="1600" dirty="0" smtClean="0"/>
            <a:t>-Industrial Revolution Begins</a:t>
          </a:r>
        </a:p>
        <a:p>
          <a:r>
            <a:rPr lang="en-US" sz="1600" dirty="0" smtClean="0"/>
            <a:t>-Absolutism</a:t>
          </a:r>
        </a:p>
        <a:p>
          <a:r>
            <a:rPr lang="en-US" sz="1600" dirty="0" smtClean="0"/>
            <a:t>-England World Power</a:t>
          </a:r>
        </a:p>
        <a:p>
          <a:r>
            <a:rPr lang="en-US" sz="1600" dirty="0" smtClean="0"/>
            <a:t>-English  Civil War</a:t>
          </a:r>
          <a:endParaRPr lang="en-US" sz="1600" dirty="0"/>
        </a:p>
      </dgm:t>
    </dgm:pt>
    <dgm:pt modelId="{DCCDAB77-65B2-49E9-BB3F-F5C565C01DAF}" type="parTrans" cxnId="{57D341F6-FD7A-4776-BC93-DD61A82BFB1D}">
      <dgm:prSet/>
      <dgm:spPr/>
      <dgm:t>
        <a:bodyPr/>
        <a:lstStyle/>
        <a:p>
          <a:endParaRPr lang="en-US"/>
        </a:p>
      </dgm:t>
    </dgm:pt>
    <dgm:pt modelId="{360D4120-5399-45F5-B90C-DDFB8E26C0CD}" type="sibTrans" cxnId="{57D341F6-FD7A-4776-BC93-DD61A82BFB1D}">
      <dgm:prSet/>
      <dgm:spPr/>
      <dgm:t>
        <a:bodyPr/>
        <a:lstStyle/>
        <a:p>
          <a:endParaRPr lang="en-US"/>
        </a:p>
      </dgm:t>
    </dgm:pt>
    <dgm:pt modelId="{F7FC028F-1B1E-4972-A370-1B23D36D3317}">
      <dgm:prSet phldrT="[Text]" custT="1"/>
      <dgm:spPr/>
      <dgm:t>
        <a:bodyPr/>
        <a:lstStyle/>
        <a:p>
          <a:r>
            <a:rPr lang="en-US" sz="1600" u="sng" dirty="0" smtClean="0"/>
            <a:t>1700-1800</a:t>
          </a:r>
        </a:p>
        <a:p>
          <a:r>
            <a:rPr lang="en-US" sz="1600" dirty="0" smtClean="0"/>
            <a:t>-Age of Enlightenment</a:t>
          </a:r>
        </a:p>
        <a:p>
          <a:r>
            <a:rPr lang="en-US" sz="1600" dirty="0" smtClean="0"/>
            <a:t>-American Revolution</a:t>
          </a:r>
        </a:p>
        <a:p>
          <a:r>
            <a:rPr lang="en-US" sz="1600" dirty="0" smtClean="0"/>
            <a:t>-French Revolution</a:t>
          </a:r>
          <a:endParaRPr lang="en-US" sz="1600" dirty="0"/>
        </a:p>
      </dgm:t>
    </dgm:pt>
    <dgm:pt modelId="{EA88E8EA-3EDA-4AF2-AED6-5F4A850CD861}" type="parTrans" cxnId="{E5295449-8B5C-4650-9EC5-F8329E435852}">
      <dgm:prSet/>
      <dgm:spPr/>
      <dgm:t>
        <a:bodyPr/>
        <a:lstStyle/>
        <a:p>
          <a:endParaRPr lang="en-US"/>
        </a:p>
      </dgm:t>
    </dgm:pt>
    <dgm:pt modelId="{987E86C8-E97F-4A4E-A001-74628347B71F}" type="sibTrans" cxnId="{E5295449-8B5C-4650-9EC5-F8329E435852}">
      <dgm:prSet/>
      <dgm:spPr/>
      <dgm:t>
        <a:bodyPr/>
        <a:lstStyle/>
        <a:p>
          <a:endParaRPr lang="en-US"/>
        </a:p>
      </dgm:t>
    </dgm:pt>
    <dgm:pt modelId="{8565B5E3-1132-4A0D-845C-8BFE2251070E}">
      <dgm:prSet custT="1"/>
      <dgm:spPr/>
      <dgm:t>
        <a:bodyPr/>
        <a:lstStyle/>
        <a:p>
          <a:r>
            <a:rPr lang="en-US" sz="1600" u="sng" dirty="0" smtClean="0"/>
            <a:t>1800-1900</a:t>
          </a:r>
        </a:p>
        <a:p>
          <a:r>
            <a:rPr lang="en-US" sz="1600" dirty="0" smtClean="0"/>
            <a:t>-Age of Napoleon</a:t>
          </a:r>
        </a:p>
        <a:p>
          <a:r>
            <a:rPr lang="en-US" sz="1600" dirty="0" smtClean="0"/>
            <a:t>-Congress of Vienna</a:t>
          </a:r>
        </a:p>
        <a:p>
          <a:r>
            <a:rPr lang="en-US" sz="1600" dirty="0" smtClean="0"/>
            <a:t>-Life Centered Around Factory System</a:t>
          </a:r>
        </a:p>
        <a:p>
          <a:r>
            <a:rPr lang="en-US" sz="1600" dirty="0" smtClean="0"/>
            <a:t>-Rise of Capitalism and Socialism</a:t>
          </a:r>
        </a:p>
        <a:p>
          <a:r>
            <a:rPr lang="en-US" sz="1600" dirty="0" smtClean="0"/>
            <a:t>-Rise of Nationalism</a:t>
          </a:r>
        </a:p>
        <a:p>
          <a:r>
            <a:rPr lang="en-US" sz="1600" dirty="0" smtClean="0"/>
            <a:t>-Rise of Imperialism</a:t>
          </a:r>
        </a:p>
        <a:p>
          <a:endParaRPr lang="en-US" sz="1600" dirty="0"/>
        </a:p>
      </dgm:t>
    </dgm:pt>
    <dgm:pt modelId="{4E92D17A-920D-4E0F-800B-8CF5EF33C23D}" type="parTrans" cxnId="{B52111F1-60BC-4A9F-AC0C-A06E39518995}">
      <dgm:prSet/>
      <dgm:spPr/>
      <dgm:t>
        <a:bodyPr/>
        <a:lstStyle/>
        <a:p>
          <a:endParaRPr lang="en-US"/>
        </a:p>
      </dgm:t>
    </dgm:pt>
    <dgm:pt modelId="{4E68035A-CBE5-4A3D-A012-390E030FBF7A}" type="sibTrans" cxnId="{B52111F1-60BC-4A9F-AC0C-A06E39518995}">
      <dgm:prSet/>
      <dgm:spPr/>
      <dgm:t>
        <a:bodyPr/>
        <a:lstStyle/>
        <a:p>
          <a:endParaRPr lang="en-US"/>
        </a:p>
      </dgm:t>
    </dgm:pt>
    <dgm:pt modelId="{8061883C-8BCC-4171-A498-977B115DD3EC}">
      <dgm:prSet custT="1"/>
      <dgm:spPr/>
      <dgm:t>
        <a:bodyPr/>
        <a:lstStyle/>
        <a:p>
          <a:r>
            <a:rPr lang="en-US" sz="1600" u="sng" dirty="0" smtClean="0"/>
            <a:t>1900-2000</a:t>
          </a:r>
          <a:endParaRPr lang="en-US" sz="1600" u="none" dirty="0" smtClean="0"/>
        </a:p>
        <a:p>
          <a:r>
            <a:rPr lang="en-US" sz="1600" u="none" dirty="0" smtClean="0"/>
            <a:t>-WWI</a:t>
          </a:r>
        </a:p>
        <a:p>
          <a:r>
            <a:rPr lang="en-US" sz="1600" u="none" dirty="0" smtClean="0"/>
            <a:t>-WWII</a:t>
          </a:r>
        </a:p>
        <a:p>
          <a:r>
            <a:rPr lang="en-US" sz="1600" u="none" dirty="0" smtClean="0"/>
            <a:t>-Cold War</a:t>
          </a:r>
        </a:p>
        <a:p>
          <a:r>
            <a:rPr lang="en-US" sz="1600" u="none" dirty="0" smtClean="0"/>
            <a:t>-Nat. Movements Worldwide</a:t>
          </a:r>
        </a:p>
        <a:p>
          <a:r>
            <a:rPr lang="en-US" sz="1600" u="none" dirty="0" smtClean="0"/>
            <a:t>-1</a:t>
          </a:r>
          <a:r>
            <a:rPr lang="en-US" sz="1600" u="none" baseline="30000" dirty="0" smtClean="0"/>
            <a:t>st</a:t>
          </a:r>
          <a:r>
            <a:rPr lang="en-US" sz="1600" u="none" dirty="0" smtClean="0"/>
            <a:t> Gulf War</a:t>
          </a:r>
        </a:p>
        <a:p>
          <a:endParaRPr lang="en-US" sz="1400" dirty="0"/>
        </a:p>
      </dgm:t>
    </dgm:pt>
    <dgm:pt modelId="{B9C6768B-96B3-424B-A1D8-2AC0A6331063}" type="parTrans" cxnId="{51599019-6A0E-4417-B404-0B03A6C8E37D}">
      <dgm:prSet/>
      <dgm:spPr/>
      <dgm:t>
        <a:bodyPr/>
        <a:lstStyle/>
        <a:p>
          <a:endParaRPr lang="en-US"/>
        </a:p>
      </dgm:t>
    </dgm:pt>
    <dgm:pt modelId="{FDD9CE7E-3B1F-4084-9598-04A5F47FA09C}" type="sibTrans" cxnId="{51599019-6A0E-4417-B404-0B03A6C8E37D}">
      <dgm:prSet/>
      <dgm:spPr/>
      <dgm:t>
        <a:bodyPr/>
        <a:lstStyle/>
        <a:p>
          <a:endParaRPr lang="en-US"/>
        </a:p>
      </dgm:t>
    </dgm:pt>
    <dgm:pt modelId="{2F0281FD-D341-441C-982C-B306C5A43BB6}" type="pres">
      <dgm:prSet presAssocID="{154959DA-260D-48C2-99ED-F435721AAD30}" presName="CompostProcess" presStyleCnt="0">
        <dgm:presLayoutVars>
          <dgm:dir/>
          <dgm:resizeHandles val="exact"/>
        </dgm:presLayoutVars>
      </dgm:prSet>
      <dgm:spPr/>
    </dgm:pt>
    <dgm:pt modelId="{90E762B7-FF1D-4430-8003-35FF54055EA0}" type="pres">
      <dgm:prSet presAssocID="{154959DA-260D-48C2-99ED-F435721AAD30}" presName="arrow" presStyleLbl="bgShp" presStyleIdx="0" presStyleCnt="1"/>
      <dgm:spPr/>
    </dgm:pt>
    <dgm:pt modelId="{26359FD5-9E93-40DB-986B-B1A3E0B5DFE9}" type="pres">
      <dgm:prSet presAssocID="{154959DA-260D-48C2-99ED-F435721AAD30}" presName="linearProcess" presStyleCnt="0"/>
      <dgm:spPr/>
    </dgm:pt>
    <dgm:pt modelId="{A9837A64-B189-4613-811D-744CF6707AA0}" type="pres">
      <dgm:prSet presAssocID="{3F8000AE-B146-4C71-B55C-8926B4FA057B}" presName="textNode" presStyleLbl="node1" presStyleIdx="0" presStyleCnt="5" custScaleX="105052" custScaleY="173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CF986-28CA-4A05-AA99-66CA55D35F1B}" type="pres">
      <dgm:prSet presAssocID="{4BF6FDF5-5A3E-4265-AF07-2C141D294DE3}" presName="sibTrans" presStyleCnt="0"/>
      <dgm:spPr/>
    </dgm:pt>
    <dgm:pt modelId="{347B38EE-0D26-483A-82C8-4E113D65FD6F}" type="pres">
      <dgm:prSet presAssocID="{F15ADB39-5F7A-4059-82AE-B80BFCD8C996}" presName="textNode" presStyleLbl="node1" presStyleIdx="1" presStyleCnt="5" custScaleX="125617" custScaleY="208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F3EE2-390F-4121-AE35-A4D7BA86C8F9}" type="pres">
      <dgm:prSet presAssocID="{360D4120-5399-45F5-B90C-DDFB8E26C0CD}" presName="sibTrans" presStyleCnt="0"/>
      <dgm:spPr/>
    </dgm:pt>
    <dgm:pt modelId="{7500280D-51DC-434A-913C-D8E83273B411}" type="pres">
      <dgm:prSet presAssocID="{F7FC028F-1B1E-4972-A370-1B23D36D3317}" presName="textNode" presStyleLbl="node1" presStyleIdx="2" presStyleCnt="5" custScaleX="108753" custScaleY="140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FF783-88C2-4D7F-8EB2-D3902BA014CF}" type="pres">
      <dgm:prSet presAssocID="{987E86C8-E97F-4A4E-A001-74628347B71F}" presName="sibTrans" presStyleCnt="0"/>
      <dgm:spPr/>
    </dgm:pt>
    <dgm:pt modelId="{20F31E74-584A-4949-89B6-238CD8FF2014}" type="pres">
      <dgm:prSet presAssocID="{8565B5E3-1132-4A0D-845C-8BFE2251070E}" presName="textNode" presStyleLbl="node1" presStyleIdx="3" presStyleCnt="5" custScaleX="129084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52B53-FFCE-4669-BC66-75C1EE039070}" type="pres">
      <dgm:prSet presAssocID="{4E68035A-CBE5-4A3D-A012-390E030FBF7A}" presName="sibTrans" presStyleCnt="0"/>
      <dgm:spPr/>
    </dgm:pt>
    <dgm:pt modelId="{F6955AA7-ECF2-40CD-B57F-4243520FEEFB}" type="pres">
      <dgm:prSet presAssocID="{8061883C-8BCC-4171-A498-977B115DD3EC}" presName="textNode" presStyleLbl="node1" presStyleIdx="4" presStyleCnt="5" custScaleX="98525" custScaleY="173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95449-8B5C-4650-9EC5-F8329E435852}" srcId="{154959DA-260D-48C2-99ED-F435721AAD30}" destId="{F7FC028F-1B1E-4972-A370-1B23D36D3317}" srcOrd="2" destOrd="0" parTransId="{EA88E8EA-3EDA-4AF2-AED6-5F4A850CD861}" sibTransId="{987E86C8-E97F-4A4E-A001-74628347B71F}"/>
    <dgm:cxn modelId="{51599019-6A0E-4417-B404-0B03A6C8E37D}" srcId="{154959DA-260D-48C2-99ED-F435721AAD30}" destId="{8061883C-8BCC-4171-A498-977B115DD3EC}" srcOrd="4" destOrd="0" parTransId="{B9C6768B-96B3-424B-A1D8-2AC0A6331063}" sibTransId="{FDD9CE7E-3B1F-4084-9598-04A5F47FA09C}"/>
    <dgm:cxn modelId="{B289D18A-F206-4599-86C8-655EEC7AD80F}" type="presOf" srcId="{F15ADB39-5F7A-4059-82AE-B80BFCD8C996}" destId="{347B38EE-0D26-483A-82C8-4E113D65FD6F}" srcOrd="0" destOrd="0" presId="urn:microsoft.com/office/officeart/2005/8/layout/hProcess9"/>
    <dgm:cxn modelId="{57D341F6-FD7A-4776-BC93-DD61A82BFB1D}" srcId="{154959DA-260D-48C2-99ED-F435721AAD30}" destId="{F15ADB39-5F7A-4059-82AE-B80BFCD8C996}" srcOrd="1" destOrd="0" parTransId="{DCCDAB77-65B2-49E9-BB3F-F5C565C01DAF}" sibTransId="{360D4120-5399-45F5-B90C-DDFB8E26C0CD}"/>
    <dgm:cxn modelId="{B52111F1-60BC-4A9F-AC0C-A06E39518995}" srcId="{154959DA-260D-48C2-99ED-F435721AAD30}" destId="{8565B5E3-1132-4A0D-845C-8BFE2251070E}" srcOrd="3" destOrd="0" parTransId="{4E92D17A-920D-4E0F-800B-8CF5EF33C23D}" sibTransId="{4E68035A-CBE5-4A3D-A012-390E030FBF7A}"/>
    <dgm:cxn modelId="{8D24EC87-F327-4515-97F8-E97FC04CE054}" type="presOf" srcId="{8565B5E3-1132-4A0D-845C-8BFE2251070E}" destId="{20F31E74-584A-4949-89B6-238CD8FF2014}" srcOrd="0" destOrd="0" presId="urn:microsoft.com/office/officeart/2005/8/layout/hProcess9"/>
    <dgm:cxn modelId="{91250E72-152C-48A2-9090-4773A38431DD}" type="presOf" srcId="{3F8000AE-B146-4C71-B55C-8926B4FA057B}" destId="{A9837A64-B189-4613-811D-744CF6707AA0}" srcOrd="0" destOrd="0" presId="urn:microsoft.com/office/officeart/2005/8/layout/hProcess9"/>
    <dgm:cxn modelId="{61557B0F-3402-441F-B0C8-98A06D35F9F8}" type="presOf" srcId="{F7FC028F-1B1E-4972-A370-1B23D36D3317}" destId="{7500280D-51DC-434A-913C-D8E83273B411}" srcOrd="0" destOrd="0" presId="urn:microsoft.com/office/officeart/2005/8/layout/hProcess9"/>
    <dgm:cxn modelId="{4DA63A63-AD09-47A5-B55B-E7E0C46C0C48}" type="presOf" srcId="{8061883C-8BCC-4171-A498-977B115DD3EC}" destId="{F6955AA7-ECF2-40CD-B57F-4243520FEEFB}" srcOrd="0" destOrd="0" presId="urn:microsoft.com/office/officeart/2005/8/layout/hProcess9"/>
    <dgm:cxn modelId="{CE888D03-50EC-43A3-9B67-D6916576300F}" srcId="{154959DA-260D-48C2-99ED-F435721AAD30}" destId="{3F8000AE-B146-4C71-B55C-8926B4FA057B}" srcOrd="0" destOrd="0" parTransId="{B17649EF-B2ED-4CE0-A50B-C3C9699F9419}" sibTransId="{4BF6FDF5-5A3E-4265-AF07-2C141D294DE3}"/>
    <dgm:cxn modelId="{22840535-F2EA-4D9E-862B-9C52E12E12DB}" type="presOf" srcId="{154959DA-260D-48C2-99ED-F435721AAD30}" destId="{2F0281FD-D341-441C-982C-B306C5A43BB6}" srcOrd="0" destOrd="0" presId="urn:microsoft.com/office/officeart/2005/8/layout/hProcess9"/>
    <dgm:cxn modelId="{49882CCE-FA5D-4353-9499-77763B5AED98}" type="presParOf" srcId="{2F0281FD-D341-441C-982C-B306C5A43BB6}" destId="{90E762B7-FF1D-4430-8003-35FF54055EA0}" srcOrd="0" destOrd="0" presId="urn:microsoft.com/office/officeart/2005/8/layout/hProcess9"/>
    <dgm:cxn modelId="{2CADB6F6-0FF4-4F5E-A511-37012A573466}" type="presParOf" srcId="{2F0281FD-D341-441C-982C-B306C5A43BB6}" destId="{26359FD5-9E93-40DB-986B-B1A3E0B5DFE9}" srcOrd="1" destOrd="0" presId="urn:microsoft.com/office/officeart/2005/8/layout/hProcess9"/>
    <dgm:cxn modelId="{61F2561A-EA3D-4E1E-AA95-7026D84B5DB8}" type="presParOf" srcId="{26359FD5-9E93-40DB-986B-B1A3E0B5DFE9}" destId="{A9837A64-B189-4613-811D-744CF6707AA0}" srcOrd="0" destOrd="0" presId="urn:microsoft.com/office/officeart/2005/8/layout/hProcess9"/>
    <dgm:cxn modelId="{DDFC07F4-7682-46A6-921E-6046C2DB6943}" type="presParOf" srcId="{26359FD5-9E93-40DB-986B-B1A3E0B5DFE9}" destId="{4D1CF986-28CA-4A05-AA99-66CA55D35F1B}" srcOrd="1" destOrd="0" presId="urn:microsoft.com/office/officeart/2005/8/layout/hProcess9"/>
    <dgm:cxn modelId="{793D6FB2-A174-4FF2-83EF-8D869D7870F2}" type="presParOf" srcId="{26359FD5-9E93-40DB-986B-B1A3E0B5DFE9}" destId="{347B38EE-0D26-483A-82C8-4E113D65FD6F}" srcOrd="2" destOrd="0" presId="urn:microsoft.com/office/officeart/2005/8/layout/hProcess9"/>
    <dgm:cxn modelId="{250D4CF4-B947-41C5-9E82-8453431BDF03}" type="presParOf" srcId="{26359FD5-9E93-40DB-986B-B1A3E0B5DFE9}" destId="{31AF3EE2-390F-4121-AE35-A4D7BA86C8F9}" srcOrd="3" destOrd="0" presId="urn:microsoft.com/office/officeart/2005/8/layout/hProcess9"/>
    <dgm:cxn modelId="{FE3A759A-68DF-4010-A702-FCF2419531DD}" type="presParOf" srcId="{26359FD5-9E93-40DB-986B-B1A3E0B5DFE9}" destId="{7500280D-51DC-434A-913C-D8E83273B411}" srcOrd="4" destOrd="0" presId="urn:microsoft.com/office/officeart/2005/8/layout/hProcess9"/>
    <dgm:cxn modelId="{725E589C-6D95-4953-B68D-80340B483B13}" type="presParOf" srcId="{26359FD5-9E93-40DB-986B-B1A3E0B5DFE9}" destId="{2EEFF783-88C2-4D7F-8EB2-D3902BA014CF}" srcOrd="5" destOrd="0" presId="urn:microsoft.com/office/officeart/2005/8/layout/hProcess9"/>
    <dgm:cxn modelId="{981A08C1-E1F9-457C-9D0C-D01EF0A30988}" type="presParOf" srcId="{26359FD5-9E93-40DB-986B-B1A3E0B5DFE9}" destId="{20F31E74-584A-4949-89B6-238CD8FF2014}" srcOrd="6" destOrd="0" presId="urn:microsoft.com/office/officeart/2005/8/layout/hProcess9"/>
    <dgm:cxn modelId="{6CA09C60-5F11-4989-914C-7F84FB2E3EB4}" type="presParOf" srcId="{26359FD5-9E93-40DB-986B-B1A3E0B5DFE9}" destId="{3B352B53-FFCE-4669-BC66-75C1EE039070}" srcOrd="7" destOrd="0" presId="urn:microsoft.com/office/officeart/2005/8/layout/hProcess9"/>
    <dgm:cxn modelId="{9436348C-61ED-42D1-8E0D-1D862A95647C}" type="presParOf" srcId="{26359FD5-9E93-40DB-986B-B1A3E0B5DFE9}" destId="{F6955AA7-ECF2-40CD-B57F-4243520FEEF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762B7-FF1D-4430-8003-35FF54055EA0}">
      <dsp:nvSpPr>
        <dsp:cNvPr id="0" name=""/>
        <dsp:cNvSpPr/>
      </dsp:nvSpPr>
      <dsp:spPr>
        <a:xfrm>
          <a:off x="668654" y="0"/>
          <a:ext cx="7578090" cy="39925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37A64-B189-4613-811D-744CF6707AA0}">
      <dsp:nvSpPr>
        <dsp:cNvPr id="0" name=""/>
        <dsp:cNvSpPr/>
      </dsp:nvSpPr>
      <dsp:spPr>
        <a:xfrm>
          <a:off x="3026" y="609600"/>
          <a:ext cx="1496724" cy="2773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1500-1600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-Renaissance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-Reformation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-Scientific Revolution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-Exploration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-Absolutism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-Spain World Power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76090" y="682664"/>
        <a:ext cx="1350596" cy="2627234"/>
      </dsp:txXfrm>
    </dsp:sp>
    <dsp:sp modelId="{347B38EE-0D26-483A-82C8-4E113D65FD6F}">
      <dsp:nvSpPr>
        <dsp:cNvPr id="0" name=""/>
        <dsp:cNvSpPr/>
      </dsp:nvSpPr>
      <dsp:spPr>
        <a:xfrm>
          <a:off x="1707399" y="334960"/>
          <a:ext cx="1789723" cy="3322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1600-1700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-Colonization of New World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-Mercantilism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-Industrial Revolution Begins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-Absolutism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-England World Power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-English  Civil War</a:t>
          </a:r>
          <a:endParaRPr lang="en-US" sz="1600" kern="1200" dirty="0"/>
        </a:p>
      </dsp:txBody>
      <dsp:txXfrm>
        <a:off x="1794766" y="422327"/>
        <a:ext cx="1614989" cy="3147908"/>
      </dsp:txXfrm>
    </dsp:sp>
    <dsp:sp modelId="{7500280D-51DC-434A-913C-D8E83273B411}">
      <dsp:nvSpPr>
        <dsp:cNvPr id="0" name=""/>
        <dsp:cNvSpPr/>
      </dsp:nvSpPr>
      <dsp:spPr>
        <a:xfrm>
          <a:off x="3704771" y="871464"/>
          <a:ext cx="1549454" cy="2249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1700-1800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-Age of Enlightenment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-American Revolution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-French Revolution</a:t>
          </a:r>
          <a:endParaRPr lang="en-US" sz="1600" kern="1200" dirty="0"/>
        </a:p>
      </dsp:txBody>
      <dsp:txXfrm>
        <a:off x="3780409" y="947102"/>
        <a:ext cx="1398178" cy="2098357"/>
      </dsp:txXfrm>
    </dsp:sp>
    <dsp:sp modelId="{20F31E74-584A-4949-89B6-238CD8FF2014}">
      <dsp:nvSpPr>
        <dsp:cNvPr id="0" name=""/>
        <dsp:cNvSpPr/>
      </dsp:nvSpPr>
      <dsp:spPr>
        <a:xfrm>
          <a:off x="5461874" y="0"/>
          <a:ext cx="1839119" cy="3992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1800-1900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-Age of Napoleon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-Congress of Vienna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-Life Centered Around Factory System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-Rise of Capitalism and Socialism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-Rise of Nationalism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-Rise of Imperialism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551652" y="89778"/>
        <a:ext cx="1659563" cy="3813007"/>
      </dsp:txXfrm>
    </dsp:sp>
    <dsp:sp modelId="{F6955AA7-ECF2-40CD-B57F-4243520FEEFB}">
      <dsp:nvSpPr>
        <dsp:cNvPr id="0" name=""/>
        <dsp:cNvSpPr/>
      </dsp:nvSpPr>
      <dsp:spPr>
        <a:xfrm>
          <a:off x="7508642" y="609600"/>
          <a:ext cx="1403731" cy="2773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1900-2000</a:t>
          </a:r>
          <a:endParaRPr lang="en-US" sz="1600" u="none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-WWI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-WWII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-Cold War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-Nat. Movements Worldwide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-1</a:t>
          </a:r>
          <a:r>
            <a:rPr lang="en-US" sz="1600" u="none" kern="1200" baseline="30000" dirty="0" smtClean="0"/>
            <a:t>st</a:t>
          </a:r>
          <a:r>
            <a:rPr lang="en-US" sz="1600" u="none" kern="1200" dirty="0" smtClean="0"/>
            <a:t> Gulf War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577166" y="678124"/>
        <a:ext cx="1266683" cy="263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12EC4D-404B-42D1-97FD-7C907B1E2FE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F14454-6C31-436F-A969-BAF3654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813CAC4-EE12-4EA1-941F-02CC05BE95A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A0FA83-3E6A-4A6D-BE0C-9DF2BB15E8B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Nationalism in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Wars of Unification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33600"/>
            <a:ext cx="9067800" cy="40881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Danish War</a:t>
            </a:r>
          </a:p>
          <a:p>
            <a:pPr lvl="1"/>
            <a:r>
              <a:rPr lang="en-US" dirty="0" smtClean="0"/>
              <a:t>Two duchies, Schleswig &amp; Holstein under Danish rule (separate from Denmark)</a:t>
            </a:r>
          </a:p>
          <a:p>
            <a:pPr lvl="1"/>
            <a:r>
              <a:rPr lang="en-US" dirty="0" smtClean="0"/>
              <a:t>King Christian IX tried to annex both for Denmark</a:t>
            </a:r>
          </a:p>
          <a:p>
            <a:pPr lvl="1"/>
            <a:r>
              <a:rPr lang="en-US" dirty="0" smtClean="0"/>
              <a:t>War b/w Denmark and Austria &amp; Prussia broke out</a:t>
            </a:r>
          </a:p>
          <a:p>
            <a:pPr lvl="1"/>
            <a:r>
              <a:rPr lang="en-US" dirty="0" smtClean="0"/>
              <a:t>Treaty gave Schleswig to Prussia &amp; Holstein to Austria</a:t>
            </a:r>
          </a:p>
          <a:p>
            <a:r>
              <a:rPr lang="en-US" dirty="0" smtClean="0"/>
              <a:t>Seven Weeks War</a:t>
            </a:r>
          </a:p>
          <a:p>
            <a:pPr lvl="1"/>
            <a:r>
              <a:rPr lang="en-US" dirty="0" smtClean="0"/>
              <a:t>Provoked Austria into war</a:t>
            </a:r>
          </a:p>
          <a:p>
            <a:pPr lvl="1"/>
            <a:r>
              <a:rPr lang="en-US" dirty="0" smtClean="0"/>
              <a:t>Used tech to advantage (train, telegraph &amp; modern weapons)</a:t>
            </a:r>
          </a:p>
          <a:p>
            <a:r>
              <a:rPr lang="en-US" dirty="0" smtClean="0"/>
              <a:t>Treaty of Prague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issolved German Confederation</a:t>
            </a:r>
          </a:p>
          <a:p>
            <a:pPr lvl="1"/>
            <a:r>
              <a:rPr lang="en-US" dirty="0" smtClean="0"/>
              <a:t>Holstein to Prussia – Venetia to Italy</a:t>
            </a:r>
          </a:p>
          <a:p>
            <a:pPr lvl="1"/>
            <a:r>
              <a:rPr lang="en-US" dirty="0" smtClean="0"/>
              <a:t>North German Confederation – Northern German states &amp; Prussia</a:t>
            </a:r>
          </a:p>
          <a:p>
            <a:pPr lvl="1"/>
            <a:r>
              <a:rPr lang="en-US" dirty="0" smtClean="0"/>
              <a:t>Prussian King head – state had self gov’ts – dominated the legislature of </a:t>
            </a:r>
            <a:r>
              <a:rPr lang="en-US" dirty="0" err="1" smtClean="0"/>
              <a:t>Confed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0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Franco-Prussian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962400"/>
            <a:ext cx="8915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Bismarck baits France to war with a fake telegram</a:t>
            </a:r>
          </a:p>
          <a:p>
            <a:pPr lvl="1"/>
            <a:r>
              <a:rPr lang="en-US" dirty="0" smtClean="0"/>
              <a:t>Southern German states united against the French</a:t>
            </a:r>
          </a:p>
          <a:p>
            <a:pPr lvl="1"/>
            <a:r>
              <a:rPr lang="en-US" dirty="0" smtClean="0"/>
              <a:t>Defeated France in a few months</a:t>
            </a:r>
          </a:p>
          <a:p>
            <a:pPr lvl="1"/>
            <a:r>
              <a:rPr lang="en-US" dirty="0" smtClean="0"/>
              <a:t>France lost Alsace &amp; part of Lorraine – paid an indemnity</a:t>
            </a:r>
          </a:p>
          <a:p>
            <a:r>
              <a:rPr lang="en-US" dirty="0" smtClean="0"/>
              <a:t>German Empire is Formed</a:t>
            </a:r>
          </a:p>
          <a:p>
            <a:pPr lvl="1"/>
            <a:r>
              <a:rPr lang="en-US" dirty="0" smtClean="0"/>
              <a:t>Jan 18</a:t>
            </a:r>
            <a:r>
              <a:rPr lang="en-US" baseline="30000" dirty="0" smtClean="0"/>
              <a:t>th</a:t>
            </a:r>
            <a:r>
              <a:rPr lang="en-US" dirty="0" smtClean="0"/>
              <a:t> 1871 – Hall of Mirrors @ Versailles German Empire declared</a:t>
            </a:r>
          </a:p>
          <a:p>
            <a:pPr lvl="1"/>
            <a:r>
              <a:rPr lang="en-US" dirty="0" smtClean="0"/>
              <a:t>All German states, Prussia except Austria – Berlin capital</a:t>
            </a:r>
          </a:p>
          <a:p>
            <a:pPr lvl="1"/>
            <a:r>
              <a:rPr lang="en-US" dirty="0" smtClean="0"/>
              <a:t>King William I – Emperor, Bismarck Chancellor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5943600" cy="2674010"/>
          </a:xfrm>
        </p:spPr>
      </p:pic>
    </p:spTree>
    <p:extLst>
      <p:ext uri="{BB962C8B-B14F-4D97-AF65-F5344CB8AC3E}">
        <p14:creationId xmlns:p14="http://schemas.microsoft.com/office/powerpoint/2010/main" val="5965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Formation of the German Empire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Federal Gov’t – 25 German States</a:t>
            </a:r>
          </a:p>
          <a:p>
            <a:pPr lvl="1"/>
            <a:r>
              <a:rPr lang="en-US" dirty="0" smtClean="0"/>
              <a:t>National Defense, Foreign Affairs, Commerce</a:t>
            </a:r>
          </a:p>
          <a:p>
            <a:pPr lvl="1"/>
            <a:r>
              <a:rPr lang="en-US" dirty="0" smtClean="0"/>
              <a:t>Local gov’t – police, taxes, education</a:t>
            </a:r>
          </a:p>
          <a:p>
            <a:pPr lvl="1"/>
            <a:r>
              <a:rPr lang="en-US" dirty="0" smtClean="0"/>
              <a:t>Kaiser = emperor – appointed Chancellor &amp; commanded military</a:t>
            </a:r>
          </a:p>
          <a:p>
            <a:pPr lvl="2"/>
            <a:r>
              <a:rPr lang="en-US" dirty="0" smtClean="0"/>
              <a:t>Defensive war on own – offensive war w/legislature</a:t>
            </a:r>
          </a:p>
          <a:p>
            <a:pPr lvl="1"/>
            <a:r>
              <a:rPr lang="en-US" dirty="0" smtClean="0"/>
              <a:t>Legislature – 2 Houses</a:t>
            </a:r>
          </a:p>
          <a:p>
            <a:pPr lvl="1"/>
            <a:r>
              <a:rPr lang="en-US" dirty="0" err="1" smtClean="0"/>
              <a:t>Bundesrat</a:t>
            </a:r>
            <a:r>
              <a:rPr lang="en-US" dirty="0" smtClean="0"/>
              <a:t> – upper house. 58 appointed members</a:t>
            </a:r>
          </a:p>
          <a:p>
            <a:pPr lvl="1"/>
            <a:r>
              <a:rPr lang="en-US" dirty="0" smtClean="0"/>
              <a:t>Reichstag – lower house, legislative assembly, 400 members (elected)</a:t>
            </a:r>
          </a:p>
          <a:p>
            <a:pPr lvl="2"/>
            <a:r>
              <a:rPr lang="en-US" dirty="0" smtClean="0"/>
              <a:t>Limited in power – couldn’t effect any liberal or democratic change</a:t>
            </a:r>
          </a:p>
          <a:p>
            <a:pPr lvl="1"/>
            <a:r>
              <a:rPr lang="en-US" dirty="0" smtClean="0"/>
              <a:t>Prussian interests strongly represented in German constitution</a:t>
            </a:r>
          </a:p>
        </p:txBody>
      </p:sp>
    </p:spTree>
    <p:extLst>
      <p:ext uri="{BB962C8B-B14F-4D97-AF65-F5344CB8AC3E}">
        <p14:creationId xmlns:p14="http://schemas.microsoft.com/office/powerpoint/2010/main" val="10865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5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Bismarck’s 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905000"/>
            <a:ext cx="4495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Political Parties formed opposing Bismarck’s ideas</a:t>
            </a:r>
          </a:p>
          <a:p>
            <a:pPr lvl="1"/>
            <a:r>
              <a:rPr lang="en-US" dirty="0" smtClean="0"/>
              <a:t>Reps in Prussian legislature were conservative</a:t>
            </a:r>
          </a:p>
          <a:p>
            <a:pPr lvl="1"/>
            <a:r>
              <a:rPr lang="en-US" dirty="0" smtClean="0"/>
              <a:t>System was rigged for upper class</a:t>
            </a:r>
          </a:p>
          <a:p>
            <a:r>
              <a:rPr lang="en-US" dirty="0" err="1" smtClean="0"/>
              <a:t>Kulturkampf</a:t>
            </a:r>
            <a:r>
              <a:rPr lang="en-US" dirty="0" smtClean="0"/>
              <a:t> “culture struggle” – regulated Catholicism </a:t>
            </a:r>
          </a:p>
          <a:p>
            <a:pPr lvl="1"/>
            <a:r>
              <a:rPr lang="en-US" dirty="0" smtClean="0"/>
              <a:t>Expelled Jesuits – forbade political expression from pulpits</a:t>
            </a:r>
          </a:p>
          <a:p>
            <a:pPr lvl="1"/>
            <a:r>
              <a:rPr lang="en-US" dirty="0" smtClean="0"/>
              <a:t>Clergy must be German and educated in German schools</a:t>
            </a:r>
          </a:p>
          <a:p>
            <a:pPr lvl="1"/>
            <a:r>
              <a:rPr lang="en-US" dirty="0" smtClean="0"/>
              <a:t>Diplomatic relations were broken w/Vatican</a:t>
            </a:r>
          </a:p>
          <a:p>
            <a:pPr lvl="1"/>
            <a:r>
              <a:rPr lang="en-US" dirty="0" smtClean="0"/>
              <a:t>Bismarck eventually needs the Catholics – reestablished relationships</a:t>
            </a:r>
          </a:p>
          <a:p>
            <a:pPr lvl="1"/>
            <a:r>
              <a:rPr lang="en-US" dirty="0" smtClean="0"/>
              <a:t>Ended in failure in 1887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13" y="1380251"/>
            <a:ext cx="3724487" cy="4958637"/>
          </a:xfrm>
        </p:spPr>
      </p:pic>
    </p:spTree>
    <p:extLst>
      <p:ext uri="{BB962C8B-B14F-4D97-AF65-F5344CB8AC3E}">
        <p14:creationId xmlns:p14="http://schemas.microsoft.com/office/powerpoint/2010/main" val="23647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Industrial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4003964"/>
            <a:ext cx="8763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German Gov’t promoted industrial development</a:t>
            </a:r>
          </a:p>
          <a:p>
            <a:pPr lvl="1"/>
            <a:r>
              <a:rPr lang="en-US" dirty="0" smtClean="0"/>
              <a:t>Rich stores of natural resources (coal &amp; iron)</a:t>
            </a:r>
          </a:p>
          <a:p>
            <a:pPr lvl="1"/>
            <a:r>
              <a:rPr lang="en-US" dirty="0" smtClean="0"/>
              <a:t>Gov’t managed railroads – created a system of canals</a:t>
            </a:r>
          </a:p>
          <a:p>
            <a:pPr lvl="1"/>
            <a:r>
              <a:rPr lang="en-US" dirty="0" smtClean="0"/>
              <a:t>Industry had best tech available to industrialize</a:t>
            </a:r>
          </a:p>
          <a:p>
            <a:pPr lvl="1"/>
            <a:r>
              <a:rPr lang="en-US" dirty="0" smtClean="0"/>
              <a:t>Money &amp; banking laws are standardized</a:t>
            </a:r>
          </a:p>
          <a:p>
            <a:pPr lvl="1"/>
            <a:r>
              <a:rPr lang="en-US" dirty="0" smtClean="0"/>
              <a:t>Post office centralized</a:t>
            </a:r>
          </a:p>
          <a:p>
            <a:pPr lvl="1"/>
            <a:r>
              <a:rPr lang="en-US" dirty="0" smtClean="0"/>
              <a:t>Encouraged cartels</a:t>
            </a:r>
          </a:p>
          <a:p>
            <a:pPr lvl="1"/>
            <a:r>
              <a:rPr lang="en-US" dirty="0" smtClean="0"/>
              <a:t>High-tariff policy – keep out foreign competition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638800" cy="2688264"/>
          </a:xfrm>
        </p:spPr>
      </p:pic>
    </p:spTree>
    <p:extLst>
      <p:ext uri="{BB962C8B-B14F-4D97-AF65-F5344CB8AC3E}">
        <p14:creationId xmlns:p14="http://schemas.microsoft.com/office/powerpoint/2010/main" val="23253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Socialism in </a:t>
            </a:r>
            <a:br>
              <a:rPr lang="en-US" dirty="0" smtClean="0"/>
            </a:br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2209800"/>
            <a:ext cx="4343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Cartels = bad work environments</a:t>
            </a:r>
          </a:p>
          <a:p>
            <a:pPr lvl="1"/>
            <a:r>
              <a:rPr lang="en-US" dirty="0" smtClean="0"/>
              <a:t>Called for gov’t ownership of major industries</a:t>
            </a:r>
          </a:p>
          <a:p>
            <a:pPr lvl="1"/>
            <a:r>
              <a:rPr lang="en-US" dirty="0" smtClean="0"/>
              <a:t>1869 Social Democratic Party (SDP) – urban workers</a:t>
            </a:r>
          </a:p>
          <a:p>
            <a:pPr lvl="1"/>
            <a:r>
              <a:rPr lang="en-US" dirty="0" smtClean="0"/>
              <a:t>Used the Reichstag as a pulpit</a:t>
            </a:r>
          </a:p>
          <a:p>
            <a:r>
              <a:rPr lang="en-US" dirty="0" smtClean="0"/>
              <a:t>Bismarck used all of his power to fight socialism</a:t>
            </a:r>
          </a:p>
          <a:p>
            <a:pPr lvl="1"/>
            <a:r>
              <a:rPr lang="en-US" dirty="0" smtClean="0"/>
              <a:t>Blamed assassination attempts on Social Democrats</a:t>
            </a:r>
          </a:p>
          <a:p>
            <a:pPr lvl="1"/>
            <a:r>
              <a:rPr lang="en-US" dirty="0" smtClean="0"/>
              <a:t>Emperor &amp; </a:t>
            </a:r>
            <a:r>
              <a:rPr lang="en-US" dirty="0" err="1" smtClean="0"/>
              <a:t>Bundesrat</a:t>
            </a:r>
            <a:r>
              <a:rPr lang="en-US" dirty="0" smtClean="0"/>
              <a:t> dissolved the Reichstag</a:t>
            </a:r>
          </a:p>
          <a:p>
            <a:pPr lvl="1"/>
            <a:r>
              <a:rPr lang="en-US" dirty="0" smtClean="0"/>
              <a:t>Banned public meetings of Socialists</a:t>
            </a:r>
          </a:p>
          <a:p>
            <a:pPr lvl="1"/>
            <a:r>
              <a:rPr lang="en-US" dirty="0" smtClean="0"/>
              <a:t>Prohibited newspapers, books or pamphlets spreading socialism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3935757" cy="4531023"/>
          </a:xfrm>
        </p:spPr>
      </p:pic>
    </p:spTree>
    <p:extLst>
      <p:ext uri="{BB962C8B-B14F-4D97-AF65-F5344CB8AC3E}">
        <p14:creationId xmlns:p14="http://schemas.microsoft.com/office/powerpoint/2010/main" val="1663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Bismarck’s End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2590800"/>
            <a:ext cx="41148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Bismarck caves to appease Socialists</a:t>
            </a:r>
          </a:p>
          <a:p>
            <a:pPr lvl="1"/>
            <a:r>
              <a:rPr lang="en-US" dirty="0" smtClean="0"/>
              <a:t>1883 – workers received insurance against sickness &amp; accidents paid for by employers</a:t>
            </a:r>
          </a:p>
          <a:p>
            <a:pPr lvl="1"/>
            <a:r>
              <a:rPr lang="en-US" dirty="0" smtClean="0"/>
              <a:t>Limited working hours, holidays &amp; pensions for disabled &amp; retired</a:t>
            </a:r>
          </a:p>
          <a:p>
            <a:r>
              <a:rPr lang="en-US" dirty="0" smtClean="0"/>
              <a:t>Enter William II – Exit Bismarck</a:t>
            </a:r>
          </a:p>
          <a:p>
            <a:pPr lvl="1"/>
            <a:r>
              <a:rPr lang="en-US" dirty="0" smtClean="0"/>
              <a:t>1888 William II becomes emperor (conservative absolutist)</a:t>
            </a:r>
          </a:p>
          <a:p>
            <a:pPr lvl="1"/>
            <a:r>
              <a:rPr lang="en-US" dirty="0" smtClean="0"/>
              <a:t>Bismarck had too much power – Chancellorship reduced</a:t>
            </a:r>
          </a:p>
          <a:p>
            <a:pPr lvl="1"/>
            <a:r>
              <a:rPr lang="en-US" dirty="0" smtClean="0"/>
              <a:t>1890 Bismarck resigns after William II denied a new constitution</a:t>
            </a:r>
          </a:p>
          <a:p>
            <a:pPr lvl="1"/>
            <a:r>
              <a:rPr lang="en-US" dirty="0" smtClean="0"/>
              <a:t>William II takes Germany to new prestige by the 1900s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2759868" cy="4499785"/>
          </a:xfrm>
        </p:spPr>
      </p:pic>
    </p:spTree>
    <p:extLst>
      <p:ext uri="{BB962C8B-B14F-4D97-AF65-F5344CB8AC3E}">
        <p14:creationId xmlns:p14="http://schemas.microsoft.com/office/powerpoint/2010/main" val="28778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Russian Domestic </a:t>
            </a:r>
            <a:br>
              <a:rPr lang="en-US" dirty="0" smtClean="0"/>
            </a:br>
            <a:r>
              <a:rPr lang="en-US" dirty="0" smtClean="0"/>
              <a:t>&amp; Foreign Policies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2362200"/>
            <a:ext cx="4495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Russia was ruled by a Czar or Autocrat</a:t>
            </a:r>
          </a:p>
          <a:p>
            <a:r>
              <a:rPr lang="en-US" dirty="0" smtClean="0"/>
              <a:t>Liberalism in the 1800’s receives harsh treatment from Czars</a:t>
            </a:r>
          </a:p>
          <a:p>
            <a:pPr lvl="1"/>
            <a:r>
              <a:rPr lang="en-US" dirty="0" smtClean="0"/>
              <a:t>Censored speech &amp; the press</a:t>
            </a:r>
          </a:p>
          <a:p>
            <a:pPr lvl="1"/>
            <a:r>
              <a:rPr lang="en-US" dirty="0" smtClean="0"/>
              <a:t>Rejected demands for a constitution</a:t>
            </a:r>
          </a:p>
          <a:p>
            <a:pPr lvl="1"/>
            <a:r>
              <a:rPr lang="en-US" dirty="0" smtClean="0"/>
              <a:t>Czar Nicholas I (1830’s) “</a:t>
            </a:r>
            <a:r>
              <a:rPr lang="en-US" dirty="0" err="1" smtClean="0"/>
              <a:t>Russification</a:t>
            </a:r>
            <a:r>
              <a:rPr lang="en-US" dirty="0" smtClean="0"/>
              <a:t>” movement</a:t>
            </a:r>
          </a:p>
          <a:p>
            <a:pPr lvl="2"/>
            <a:r>
              <a:rPr lang="en-US" dirty="0" smtClean="0"/>
              <a:t>Non-Russians – Speak Russian, become Orthodox &amp; assimilate to Russian Customs</a:t>
            </a:r>
          </a:p>
          <a:p>
            <a:r>
              <a:rPr lang="en-US" dirty="0" smtClean="0"/>
              <a:t>Foreign Policy: 2 Primary Features</a:t>
            </a:r>
          </a:p>
          <a:p>
            <a:pPr lvl="1"/>
            <a:r>
              <a:rPr lang="en-US" dirty="0" smtClean="0"/>
              <a:t>Pan-Slavism – union of all Slavic people under Russian leadership</a:t>
            </a:r>
          </a:p>
          <a:p>
            <a:pPr lvl="1"/>
            <a:r>
              <a:rPr lang="en-US" dirty="0" smtClean="0"/>
              <a:t>Expansion: East into Asia, South to the Ottoman Empire stopped by the Crimean War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276600" cy="4313076"/>
          </a:xfrm>
        </p:spPr>
      </p:pic>
    </p:spTree>
    <p:extLst>
      <p:ext uri="{BB962C8B-B14F-4D97-AF65-F5344CB8AC3E}">
        <p14:creationId xmlns:p14="http://schemas.microsoft.com/office/powerpoint/2010/main" val="27780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11430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Alexander II </a:t>
            </a:r>
            <a:br>
              <a:rPr lang="en-US" dirty="0" smtClean="0"/>
            </a:br>
            <a:r>
              <a:rPr lang="en-US" dirty="0" smtClean="0"/>
              <a:t>&amp; Reform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709" y="3429000"/>
            <a:ext cx="89154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Emancipation Edict of 1861</a:t>
            </a:r>
          </a:p>
          <a:p>
            <a:pPr lvl="1"/>
            <a:r>
              <a:rPr lang="en-US" dirty="0" smtClean="0"/>
              <a:t>Alexander II – serfs are free</a:t>
            </a:r>
          </a:p>
          <a:p>
            <a:pPr lvl="1"/>
            <a:r>
              <a:rPr lang="en-US" dirty="0" smtClean="0"/>
              <a:t>Compensated nobles for land which peasants could buy from gov’t</a:t>
            </a:r>
          </a:p>
          <a:p>
            <a:pPr lvl="1"/>
            <a:r>
              <a:rPr lang="en-US" dirty="0" smtClean="0"/>
              <a:t>Free serfs = poor serfs &amp; cheap labor for cities</a:t>
            </a:r>
          </a:p>
          <a:p>
            <a:r>
              <a:rPr lang="en-US" dirty="0" smtClean="0"/>
              <a:t>Local Governments</a:t>
            </a:r>
          </a:p>
          <a:p>
            <a:pPr lvl="1"/>
            <a:r>
              <a:rPr lang="en-US" dirty="0" err="1" smtClean="0"/>
              <a:t>Zemstvos</a:t>
            </a:r>
            <a:r>
              <a:rPr lang="en-US" dirty="0" smtClean="0"/>
              <a:t> – provincial &amp; county councils</a:t>
            </a:r>
          </a:p>
          <a:p>
            <a:pPr lvl="1"/>
            <a:r>
              <a:rPr lang="en-US" dirty="0" err="1" smtClean="0"/>
              <a:t>Nobels</a:t>
            </a:r>
            <a:r>
              <a:rPr lang="en-US" dirty="0" smtClean="0"/>
              <a:t>, middle class, &amp; peasants could vote</a:t>
            </a:r>
          </a:p>
          <a:p>
            <a:pPr lvl="1"/>
            <a:r>
              <a:rPr lang="en-US" dirty="0" smtClean="0"/>
              <a:t>Levy taxes, controlled public health, education, public assistance and works</a:t>
            </a:r>
          </a:p>
          <a:p>
            <a:r>
              <a:rPr lang="en-US" dirty="0" smtClean="0"/>
              <a:t>Court System</a:t>
            </a:r>
          </a:p>
          <a:p>
            <a:pPr lvl="1"/>
            <a:r>
              <a:rPr lang="en-US" dirty="0" smtClean="0"/>
              <a:t>Modeled  after European Civil/Criminal courts</a:t>
            </a:r>
          </a:p>
          <a:p>
            <a:pPr lvl="1"/>
            <a:r>
              <a:rPr lang="en-US" dirty="0" smtClean="0"/>
              <a:t>Created court of appeals and local justices of the peace</a:t>
            </a:r>
          </a:p>
          <a:p>
            <a:pPr lvl="1"/>
            <a:r>
              <a:rPr lang="en-US" dirty="0" smtClean="0"/>
              <a:t>Limited the power of the secret police</a:t>
            </a:r>
          </a:p>
          <a:p>
            <a:pPr lvl="1"/>
            <a:r>
              <a:rPr lang="en-US" dirty="0" smtClean="0"/>
              <a:t>Press had greater freedom &amp; expanded education</a:t>
            </a:r>
          </a:p>
          <a:p>
            <a:pPr lvl="1"/>
            <a:r>
              <a:rPr lang="en-US" dirty="0" smtClean="0"/>
              <a:t>Military service from 25 – 6yrs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"/>
            <a:ext cx="4822492" cy="3139823"/>
          </a:xfrm>
        </p:spPr>
      </p:pic>
    </p:spTree>
    <p:extLst>
      <p:ext uri="{BB962C8B-B14F-4D97-AF65-F5344CB8AC3E}">
        <p14:creationId xmlns:p14="http://schemas.microsoft.com/office/powerpoint/2010/main" val="38556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Radical Reactions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441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Nihilists Unite! – (build a new Russia = only just society)</a:t>
            </a:r>
          </a:p>
          <a:p>
            <a:r>
              <a:rPr lang="en-US" dirty="0" smtClean="0"/>
              <a:t>Terrorist Attacks</a:t>
            </a:r>
          </a:p>
          <a:p>
            <a:pPr lvl="1"/>
            <a:r>
              <a:rPr lang="en-US" dirty="0" smtClean="0"/>
              <a:t>Populists – live among peasants as teachers &amp; doctors – seize noble lands and split it</a:t>
            </a:r>
          </a:p>
          <a:p>
            <a:pPr lvl="1"/>
            <a:r>
              <a:rPr lang="en-US" dirty="0" smtClean="0"/>
              <a:t>People’s Will – Terrorist group, assassinated Alexander II 1881</a:t>
            </a:r>
          </a:p>
          <a:p>
            <a:r>
              <a:rPr lang="en-US" dirty="0" smtClean="0"/>
              <a:t>Time of Repression</a:t>
            </a:r>
          </a:p>
          <a:p>
            <a:pPr lvl="1"/>
            <a:r>
              <a:rPr lang="en-US" dirty="0" smtClean="0"/>
              <a:t>Liberal reform ended – Alexander III &amp; Nicholas II ended liberalism</a:t>
            </a:r>
          </a:p>
          <a:p>
            <a:pPr lvl="1"/>
            <a:r>
              <a:rPr lang="en-US" dirty="0" smtClean="0"/>
              <a:t>Censorship, church control, educational control, spies, imprisonment &amp; exile – revived “</a:t>
            </a:r>
            <a:r>
              <a:rPr lang="en-US" dirty="0" err="1" smtClean="0"/>
              <a:t>Russification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Pogrom raids on Jews</a:t>
            </a:r>
          </a:p>
          <a:p>
            <a:pPr lvl="1"/>
            <a:r>
              <a:rPr lang="en-US" dirty="0" smtClean="0"/>
              <a:t>1898 Social Democratic Labor Party formed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895600"/>
            <a:ext cx="4321931" cy="3337084"/>
          </a:xfrm>
        </p:spPr>
      </p:pic>
    </p:spTree>
    <p:extLst>
      <p:ext uri="{BB962C8B-B14F-4D97-AF65-F5344CB8AC3E}">
        <p14:creationId xmlns:p14="http://schemas.microsoft.com/office/powerpoint/2010/main" val="15719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2133600"/>
          <a:ext cx="89154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Revolution of 1905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3810000"/>
            <a:ext cx="89154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1904-05 War with Japan over Chinese &amp; Korean Territory</a:t>
            </a:r>
          </a:p>
          <a:p>
            <a:pPr lvl="1"/>
            <a:r>
              <a:rPr lang="en-US" dirty="0" smtClean="0"/>
              <a:t>Humiliating defeat – exposed gov’t corruption &amp; inefficiency</a:t>
            </a:r>
          </a:p>
          <a:p>
            <a:r>
              <a:rPr lang="en-US" dirty="0" smtClean="0"/>
              <a:t>January 22, 1905 – “Bloody Sunday”</a:t>
            </a:r>
          </a:p>
          <a:p>
            <a:pPr lvl="1"/>
            <a:r>
              <a:rPr lang="en-US" dirty="0" smtClean="0"/>
              <a:t>Czar troops shot unarmed strikers delivering a petition to the Czar</a:t>
            </a:r>
          </a:p>
          <a:p>
            <a:pPr lvl="1"/>
            <a:r>
              <a:rPr lang="en-US" dirty="0" smtClean="0"/>
              <a:t>Working strikes, street fighting (Non-Russian), Military mutinies</a:t>
            </a:r>
          </a:p>
          <a:p>
            <a:r>
              <a:rPr lang="en-US" dirty="0" smtClean="0"/>
              <a:t>October Manifesto (Nicholas II)</a:t>
            </a:r>
          </a:p>
          <a:p>
            <a:pPr lvl="1"/>
            <a:r>
              <a:rPr lang="en-US" dirty="0" smtClean="0"/>
              <a:t>Promised individual liberties</a:t>
            </a:r>
          </a:p>
          <a:p>
            <a:pPr lvl="1"/>
            <a:r>
              <a:rPr lang="en-US" dirty="0" smtClean="0"/>
              <a:t>Duma – Russian Parliament</a:t>
            </a:r>
          </a:p>
          <a:p>
            <a:pPr lvl="1"/>
            <a:r>
              <a:rPr lang="en-US" dirty="0" smtClean="0"/>
              <a:t>Autocracy continued – 1907 Laws rigged Duma for large land owners</a:t>
            </a:r>
          </a:p>
          <a:p>
            <a:r>
              <a:rPr lang="en-US" dirty="0" smtClean="0"/>
              <a:t>Failure for 3 Reasons</a:t>
            </a:r>
          </a:p>
          <a:p>
            <a:pPr lvl="1"/>
            <a:r>
              <a:rPr lang="en-US" dirty="0" smtClean="0"/>
              <a:t>Army remained loyal</a:t>
            </a:r>
          </a:p>
          <a:p>
            <a:pPr lvl="1"/>
            <a:r>
              <a:rPr lang="en-US" dirty="0" smtClean="0"/>
              <a:t>French lent money to Russian Gov’t</a:t>
            </a:r>
          </a:p>
          <a:p>
            <a:pPr lvl="1"/>
            <a:r>
              <a:rPr lang="en-US" dirty="0" smtClean="0"/>
              <a:t>Too much division amongst revolutionary groups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85" y="838200"/>
            <a:ext cx="5163863" cy="2840759"/>
          </a:xfrm>
        </p:spPr>
      </p:pic>
    </p:spTree>
    <p:extLst>
      <p:ext uri="{BB962C8B-B14F-4D97-AF65-F5344CB8AC3E}">
        <p14:creationId xmlns:p14="http://schemas.microsoft.com/office/powerpoint/2010/main" val="41050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Austria-Hungary Diversity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934200" cy="5362449"/>
          </a:xfrm>
        </p:spPr>
      </p:pic>
    </p:spTree>
    <p:extLst>
      <p:ext uri="{BB962C8B-B14F-4D97-AF65-F5344CB8AC3E}">
        <p14:creationId xmlns:p14="http://schemas.microsoft.com/office/powerpoint/2010/main" val="3501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Austrian Unrest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3964" y="2667000"/>
            <a:ext cx="432816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Hungary resented Austrian rule</a:t>
            </a:r>
          </a:p>
          <a:p>
            <a:pPr lvl="1"/>
            <a:r>
              <a:rPr lang="en-US" dirty="0" smtClean="0"/>
              <a:t>Magyars – nomadic warriors from Russia &amp; Romania 900s</a:t>
            </a:r>
          </a:p>
          <a:p>
            <a:pPr lvl="1"/>
            <a:r>
              <a:rPr lang="en-US" dirty="0" smtClean="0"/>
              <a:t>Different language, separate culture – same nationalist ideals!</a:t>
            </a:r>
          </a:p>
          <a:p>
            <a:r>
              <a:rPr lang="en-US" dirty="0" smtClean="0"/>
              <a:t>Hungarian revolt for independence in 1848</a:t>
            </a:r>
          </a:p>
          <a:p>
            <a:pPr lvl="1"/>
            <a:r>
              <a:rPr lang="en-US" dirty="0" smtClean="0"/>
              <a:t>Led by </a:t>
            </a:r>
            <a:r>
              <a:rPr lang="en-US" dirty="0" err="1" smtClean="0"/>
              <a:t>Lajos</a:t>
            </a:r>
            <a:r>
              <a:rPr lang="en-US" dirty="0" smtClean="0"/>
              <a:t> Kossuth – “responsible governor president”</a:t>
            </a:r>
          </a:p>
          <a:p>
            <a:pPr lvl="1"/>
            <a:r>
              <a:rPr lang="en-US" dirty="0" smtClean="0"/>
              <a:t>Ended by Czar Nicholas I - 1849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85466"/>
            <a:ext cx="4053262" cy="3739134"/>
          </a:xfrm>
        </p:spPr>
      </p:pic>
      <p:sp>
        <p:nvSpPr>
          <p:cNvPr id="6" name="Rectangle 5"/>
          <p:cNvSpPr/>
          <p:nvPr/>
        </p:nvSpPr>
        <p:spPr>
          <a:xfrm>
            <a:off x="1447800" y="17639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“The Paris revolution has illuminated the obscurity of </a:t>
            </a:r>
            <a:endParaRPr lang="en-US" i="1" dirty="0" smtClean="0"/>
          </a:p>
          <a:p>
            <a:pPr algn="ctr"/>
            <a:r>
              <a:rPr lang="en-US" i="1" dirty="0" smtClean="0"/>
              <a:t>our </a:t>
            </a:r>
            <a:r>
              <a:rPr lang="en-US" i="1" dirty="0"/>
              <a:t>position like a thunderbolt.”</a:t>
            </a:r>
          </a:p>
        </p:txBody>
      </p:sp>
    </p:spTree>
    <p:extLst>
      <p:ext uri="{BB962C8B-B14F-4D97-AF65-F5344CB8AC3E}">
        <p14:creationId xmlns:p14="http://schemas.microsoft.com/office/powerpoint/2010/main" val="22714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Formation of the </a:t>
            </a:r>
            <a:br>
              <a:rPr lang="en-US" dirty="0" smtClean="0"/>
            </a:br>
            <a:r>
              <a:rPr lang="en-US" dirty="0" smtClean="0"/>
              <a:t>Dual Monarchy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1981200"/>
            <a:ext cx="417576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1867 – Austria-Hungary becomes a Dual Monarchy</a:t>
            </a:r>
          </a:p>
          <a:p>
            <a:pPr lvl="1"/>
            <a:r>
              <a:rPr lang="en-US" dirty="0" smtClean="0"/>
              <a:t>Francis Joseph I – Emperor of Austria &amp; King of Hungary</a:t>
            </a:r>
          </a:p>
          <a:p>
            <a:pPr lvl="1"/>
            <a:r>
              <a:rPr lang="en-US" dirty="0" smtClean="0"/>
              <a:t>3 Ministries controlled war, finance &amp; foreign affairs</a:t>
            </a:r>
          </a:p>
          <a:p>
            <a:pPr lvl="1"/>
            <a:r>
              <a:rPr lang="en-US" dirty="0" smtClean="0"/>
              <a:t>Each had its own parliament </a:t>
            </a:r>
            <a:r>
              <a:rPr lang="en-US" dirty="0" err="1" smtClean="0"/>
              <a:t>Aus</a:t>
            </a:r>
            <a:r>
              <a:rPr lang="en-US" dirty="0" smtClean="0"/>
              <a:t>: Vienna Hung: Budapest</a:t>
            </a:r>
          </a:p>
          <a:p>
            <a:pPr lvl="1"/>
            <a:r>
              <a:rPr lang="en-US" dirty="0" smtClean="0"/>
              <a:t>Great economic agreement</a:t>
            </a:r>
          </a:p>
          <a:p>
            <a:r>
              <a:rPr lang="en-US" dirty="0" smtClean="0"/>
              <a:t>Not all problems were solved!</a:t>
            </a:r>
          </a:p>
          <a:p>
            <a:pPr lvl="1"/>
            <a:r>
              <a:rPr lang="en-US" dirty="0" smtClean="0"/>
              <a:t>Austria wanted high tariffs for goods</a:t>
            </a:r>
          </a:p>
          <a:p>
            <a:pPr lvl="1"/>
            <a:r>
              <a:rPr lang="en-US" dirty="0" smtClean="0"/>
              <a:t>Division by nationalities remained, different cultures &amp; language</a:t>
            </a:r>
          </a:p>
          <a:p>
            <a:pPr lvl="1"/>
            <a:r>
              <a:rPr lang="en-US" dirty="0" smtClean="0"/>
              <a:t>Minorities still wanted self gov’t</a:t>
            </a:r>
          </a:p>
          <a:p>
            <a:r>
              <a:rPr lang="en-US" dirty="0" smtClean="0"/>
              <a:t>7 Weeks war defeat led A-H to the Balkans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91826"/>
            <a:ext cx="3505200" cy="4347062"/>
          </a:xfrm>
        </p:spPr>
      </p:pic>
    </p:spTree>
    <p:extLst>
      <p:ext uri="{BB962C8B-B14F-4D97-AF65-F5344CB8AC3E}">
        <p14:creationId xmlns:p14="http://schemas.microsoft.com/office/powerpoint/2010/main" val="33201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3855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Congress of Berlin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4343400"/>
            <a:ext cx="76200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Treaty of San Stefano 1878</a:t>
            </a:r>
          </a:p>
          <a:p>
            <a:pPr lvl="1"/>
            <a:r>
              <a:rPr lang="en-US" dirty="0" smtClean="0"/>
              <a:t>Romania, Serbia &amp; Montenegro are independent</a:t>
            </a:r>
          </a:p>
          <a:p>
            <a:pPr lvl="1"/>
            <a:r>
              <a:rPr lang="en-US" dirty="0" smtClean="0"/>
              <a:t>Bulgaria self rule (Aegean Sea access) Russia then occupied</a:t>
            </a:r>
          </a:p>
          <a:p>
            <a:r>
              <a:rPr lang="en-US" dirty="0" smtClean="0"/>
              <a:t>Congress of Berlin 1878</a:t>
            </a:r>
          </a:p>
          <a:p>
            <a:pPr lvl="1"/>
            <a:r>
              <a:rPr lang="en-US" dirty="0" smtClean="0"/>
              <a:t>Bulgaria self-gov’t but reduced in size – stayed in Ottoman </a:t>
            </a:r>
            <a:r>
              <a:rPr lang="en-US" dirty="0" err="1" smtClean="0"/>
              <a:t>Emp</a:t>
            </a:r>
            <a:endParaRPr lang="en-US" dirty="0" smtClean="0"/>
          </a:p>
          <a:p>
            <a:pPr lvl="1"/>
            <a:r>
              <a:rPr lang="en-US" dirty="0" smtClean="0"/>
              <a:t>Austria governed Bosnia &amp; Herzegovina but can’t add as territory – broke in 1908</a:t>
            </a:r>
          </a:p>
          <a:p>
            <a:pPr lvl="1"/>
            <a:r>
              <a:rPr lang="en-US" dirty="0" smtClean="0"/>
              <a:t>Great Britain occupied Cyprus – Naval base </a:t>
            </a:r>
            <a:r>
              <a:rPr lang="en-US" dirty="0" err="1" smtClean="0"/>
              <a:t>est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81800" cy="2970370"/>
          </a:xfrm>
        </p:spPr>
      </p:pic>
    </p:spTree>
    <p:extLst>
      <p:ext uri="{BB962C8B-B14F-4D97-AF65-F5344CB8AC3E}">
        <p14:creationId xmlns:p14="http://schemas.microsoft.com/office/powerpoint/2010/main" val="9314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Balkan Wars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2743200"/>
            <a:ext cx="417576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1912 &amp; 1913 Two wars b/w Balkans &amp; Ottoman </a:t>
            </a:r>
            <a:r>
              <a:rPr lang="en-US" dirty="0" err="1" smtClean="0"/>
              <a:t>Emp</a:t>
            </a:r>
            <a:endParaRPr lang="en-US" dirty="0" smtClean="0"/>
          </a:p>
          <a:p>
            <a:pPr lvl="1"/>
            <a:r>
              <a:rPr lang="en-US" dirty="0" smtClean="0"/>
              <a:t>Balkan League – Bulgaria, Serbia, Greece &amp; Montenegro</a:t>
            </a:r>
          </a:p>
          <a:p>
            <a:pPr lvl="1"/>
            <a:r>
              <a:rPr lang="en-US" dirty="0" smtClean="0"/>
              <a:t>Balkans won but disputes over land division led to a second war</a:t>
            </a:r>
          </a:p>
          <a:p>
            <a:pPr lvl="1"/>
            <a:r>
              <a:rPr lang="en-US" dirty="0" smtClean="0"/>
              <a:t>Serbia, Greece, Montenegro, Romania &amp; Ottoman </a:t>
            </a:r>
            <a:r>
              <a:rPr lang="en-US" dirty="0" err="1" smtClean="0"/>
              <a:t>Emp</a:t>
            </a:r>
            <a:r>
              <a:rPr lang="en-US" dirty="0" smtClean="0"/>
              <a:t> vs. Bulgaria</a:t>
            </a:r>
          </a:p>
          <a:p>
            <a:pPr lvl="1"/>
            <a:r>
              <a:rPr lang="en-US" dirty="0" smtClean="0"/>
              <a:t>Bulgaria loses, territory shrunk &amp; aligned w/Austria</a:t>
            </a:r>
          </a:p>
          <a:p>
            <a:pPr lvl="1"/>
            <a:r>
              <a:rPr lang="en-US" dirty="0" smtClean="0"/>
              <a:t>Ottoman Empire included only Constantinople by 1913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658275" cy="4834725"/>
          </a:xfrm>
        </p:spPr>
      </p:pic>
    </p:spTree>
    <p:extLst>
      <p:ext uri="{BB962C8B-B14F-4D97-AF65-F5344CB8AC3E}">
        <p14:creationId xmlns:p14="http://schemas.microsoft.com/office/powerpoint/2010/main" val="5835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Unification of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20782" y="1524000"/>
            <a:ext cx="449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Liberals &amp; Nationalists</a:t>
            </a:r>
          </a:p>
          <a:p>
            <a:pPr lvl="1"/>
            <a:r>
              <a:rPr lang="en-US" dirty="0" smtClean="0"/>
              <a:t>Risorgimento – nationalist movement “resurgence” – liberation &amp; unification</a:t>
            </a:r>
          </a:p>
          <a:p>
            <a:pPr lvl="1"/>
            <a:r>
              <a:rPr lang="en-US" dirty="0" err="1" smtClean="0"/>
              <a:t>Carbonari</a:t>
            </a:r>
            <a:r>
              <a:rPr lang="en-US" dirty="0" smtClean="0"/>
              <a:t> – secret society dedicated to the Risorgimento</a:t>
            </a:r>
          </a:p>
          <a:p>
            <a:pPr lvl="1"/>
            <a:r>
              <a:rPr lang="en-US" dirty="0" err="1" smtClean="0"/>
              <a:t>Guiseppe</a:t>
            </a:r>
            <a:r>
              <a:rPr lang="en-US" dirty="0" smtClean="0"/>
              <a:t> Mazzini – Young Italy movement – “</a:t>
            </a:r>
            <a:r>
              <a:rPr lang="en-US" i="1" dirty="0" smtClean="0"/>
              <a:t>neither pope nor king, but a republic”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28" y="1219200"/>
            <a:ext cx="4762345" cy="5181600"/>
          </a:xfr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41726"/>
              </p:ext>
            </p:extLst>
          </p:nvPr>
        </p:nvGraphicFramePr>
        <p:xfrm>
          <a:off x="0" y="4267200"/>
          <a:ext cx="527858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7"/>
                <a:gridCol w="1759527"/>
                <a:gridCol w="1759527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Affiliation: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of Gov’t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Candidate</a:t>
                      </a:r>
                      <a:endParaRPr lang="en-US" dirty="0"/>
                    </a:p>
                  </a:txBody>
                  <a:tcPr/>
                </a:tc>
              </a:tr>
              <a:tr h="802264">
                <a:tc>
                  <a:txBody>
                    <a:bodyPr/>
                    <a:lstStyle/>
                    <a:p>
                      <a:r>
                        <a:rPr lang="en-US" dirty="0" smtClean="0"/>
                        <a:t>Liberals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Camillo </a:t>
                      </a:r>
                      <a:r>
                        <a:rPr lang="en-US" dirty="0" err="1" smtClean="0"/>
                        <a:t>Benso</a:t>
                      </a:r>
                      <a:r>
                        <a:rPr lang="en-US" dirty="0" smtClean="0"/>
                        <a:t> di Cavour / Sardinian Parliament</a:t>
                      </a:r>
                      <a:endParaRPr lang="en-US" dirty="0"/>
                    </a:p>
                  </a:txBody>
                  <a:tcPr/>
                </a:tc>
              </a:tr>
              <a:tr h="617126">
                <a:tc>
                  <a:txBody>
                    <a:bodyPr/>
                    <a:lstStyle/>
                    <a:p>
                      <a:r>
                        <a:rPr lang="en-US" dirty="0" smtClean="0"/>
                        <a:t>Conservatives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Federation of Italian States ruled by Pope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King Victor Emmanuel II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4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Cavour’s Sardinia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441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Chief Minister</a:t>
            </a:r>
          </a:p>
          <a:p>
            <a:pPr lvl="1"/>
            <a:r>
              <a:rPr lang="en-US" dirty="0" smtClean="0"/>
              <a:t>Reorganized and Strengthened the Army</a:t>
            </a:r>
          </a:p>
          <a:p>
            <a:pPr lvl="1"/>
            <a:r>
              <a:rPr lang="en-US" dirty="0" err="1" smtClean="0"/>
              <a:t>Est</a:t>
            </a:r>
            <a:r>
              <a:rPr lang="en-US" dirty="0" smtClean="0"/>
              <a:t> banks, factories &amp; railroads to improve trade</a:t>
            </a:r>
          </a:p>
          <a:p>
            <a:pPr lvl="1"/>
            <a:r>
              <a:rPr lang="en-US" dirty="0" smtClean="0"/>
              <a:t>Believed in separation of church &amp; state</a:t>
            </a:r>
          </a:p>
          <a:p>
            <a:pPr lvl="2"/>
            <a:r>
              <a:rPr lang="en-US" dirty="0" smtClean="0"/>
              <a:t>Tried to reduce influence of church in politics even Jesuits</a:t>
            </a:r>
          </a:p>
          <a:p>
            <a:r>
              <a:rPr lang="en-US" dirty="0" smtClean="0"/>
              <a:t>Sided with France &amp; GB during Crimean War = increased political influence</a:t>
            </a:r>
          </a:p>
          <a:p>
            <a:r>
              <a:rPr lang="en-US" dirty="0" smtClean="0"/>
              <a:t>1858 created secret alliance with Napoleon III against Austria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36" y="1676400"/>
            <a:ext cx="4126472" cy="4662488"/>
          </a:xfrm>
        </p:spPr>
      </p:pic>
    </p:spTree>
    <p:extLst>
      <p:ext uri="{BB962C8B-B14F-4D97-AF65-F5344CB8AC3E}">
        <p14:creationId xmlns:p14="http://schemas.microsoft.com/office/powerpoint/2010/main" val="27537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War with 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1</a:t>
            </a:r>
            <a:r>
              <a:rPr lang="en-US" baseline="30000" dirty="0" smtClean="0"/>
              <a:t>st</a:t>
            </a:r>
            <a:r>
              <a:rPr lang="en-US" dirty="0" smtClean="0"/>
              <a:t> all went as planned</a:t>
            </a:r>
          </a:p>
          <a:p>
            <a:pPr lvl="1"/>
            <a:r>
              <a:rPr lang="en-US" dirty="0" smtClean="0"/>
              <a:t>Lombardy liberated by French &amp; Sardinian forces</a:t>
            </a:r>
          </a:p>
          <a:p>
            <a:pPr lvl="1"/>
            <a:r>
              <a:rPr lang="en-US" dirty="0" smtClean="0"/>
              <a:t>Tuscany, Modena &amp; Parma liberated and annexed into Sardinia</a:t>
            </a:r>
          </a:p>
          <a:p>
            <a:r>
              <a:rPr lang="en-US" dirty="0" smtClean="0"/>
              <a:t>Napoleon III feared Prussia</a:t>
            </a:r>
          </a:p>
          <a:p>
            <a:pPr lvl="1"/>
            <a:r>
              <a:rPr lang="en-US" dirty="0" smtClean="0"/>
              <a:t>Signed armistice with Austria</a:t>
            </a:r>
          </a:p>
          <a:p>
            <a:pPr lvl="1"/>
            <a:r>
              <a:rPr lang="en-US" dirty="0" smtClean="0"/>
              <a:t>Gave Lombardy to Sardinia and Venetia to Austria</a:t>
            </a:r>
          </a:p>
          <a:p>
            <a:pPr lvl="1"/>
            <a:r>
              <a:rPr lang="en-US" dirty="0" smtClean="0"/>
              <a:t>Tuscany, Modena &amp; Parma go back to Austria</a:t>
            </a:r>
          </a:p>
          <a:p>
            <a:pPr lvl="1"/>
            <a:r>
              <a:rPr lang="en-US" dirty="0" smtClean="0"/>
              <a:t>France gets Nice and Savoy</a:t>
            </a:r>
          </a:p>
          <a:p>
            <a:r>
              <a:rPr lang="en-US" dirty="0" smtClean="0"/>
              <a:t>Tuscany, Modena, Parma &amp; Romagna back to Sardinia after revolts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Garibaldi &amp; the Thousand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4343400"/>
            <a:ext cx="8915400" cy="24868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Giuseppe Garibaldi led the push to unify the Kingdom of Two </a:t>
            </a:r>
            <a:r>
              <a:rPr lang="en-US" dirty="0" err="1" smtClean="0"/>
              <a:t>Sicilies</a:t>
            </a:r>
            <a:endParaRPr lang="en-US" dirty="0" smtClean="0"/>
          </a:p>
          <a:p>
            <a:pPr lvl="1"/>
            <a:r>
              <a:rPr lang="en-US" dirty="0" smtClean="0"/>
              <a:t>1860 Garibaldi &amp; his “Expedition of the Thousand” invade and capture Sicily</a:t>
            </a:r>
            <a:r>
              <a:rPr lang="en-US" dirty="0"/>
              <a:t> </a:t>
            </a:r>
            <a:r>
              <a:rPr lang="en-US" dirty="0" smtClean="0"/>
              <a:t>then the capital of Naples</a:t>
            </a:r>
          </a:p>
          <a:p>
            <a:r>
              <a:rPr lang="en-US" dirty="0" smtClean="0"/>
              <a:t>Cavour sent an army to stop Garibaldi on his way to Rome</a:t>
            </a:r>
          </a:p>
          <a:p>
            <a:pPr lvl="1"/>
            <a:r>
              <a:rPr lang="en-US" dirty="0" smtClean="0"/>
              <a:t>Feared Garibaldi would supplant Victor</a:t>
            </a:r>
          </a:p>
          <a:p>
            <a:pPr lvl="1"/>
            <a:r>
              <a:rPr lang="en-US" dirty="0" smtClean="0"/>
              <a:t>Sardinia annexed the Papal states</a:t>
            </a:r>
          </a:p>
          <a:p>
            <a:pPr lvl="1"/>
            <a:r>
              <a:rPr lang="en-US" dirty="0" smtClean="0"/>
              <a:t>Garibaldi promised to support the King and unification in return for the Governorship in Naples</a:t>
            </a:r>
            <a:r>
              <a:rPr lang="en-US" dirty="0"/>
              <a:t> </a:t>
            </a:r>
            <a:r>
              <a:rPr lang="en-US" dirty="0" smtClean="0"/>
              <a:t>- denied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70610"/>
            <a:ext cx="4876800" cy="3234944"/>
          </a:xfrm>
        </p:spPr>
      </p:pic>
    </p:spTree>
    <p:extLst>
      <p:ext uri="{BB962C8B-B14F-4D97-AF65-F5344CB8AC3E}">
        <p14:creationId xmlns:p14="http://schemas.microsoft.com/office/powerpoint/2010/main" val="26968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Finally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743200"/>
            <a:ext cx="4876800" cy="3593592"/>
          </a:xfrm>
        </p:spPr>
        <p:txBody>
          <a:bodyPr>
            <a:normAutofit/>
          </a:bodyPr>
          <a:lstStyle/>
          <a:p>
            <a:r>
              <a:rPr lang="en-US" b="1" dirty="0" smtClean="0"/>
              <a:t>Series of Events:</a:t>
            </a:r>
          </a:p>
          <a:p>
            <a:pPr lvl="1"/>
            <a:r>
              <a:rPr lang="en-US" dirty="0" smtClean="0"/>
              <a:t>1860 Plebiscites for national unity except Venetia &amp; Rome</a:t>
            </a:r>
          </a:p>
          <a:p>
            <a:pPr lvl="1"/>
            <a:r>
              <a:rPr lang="en-US" dirty="0" smtClean="0"/>
              <a:t>1861 Meetings in Turin make Victor Emmanuel II king of Italy</a:t>
            </a:r>
          </a:p>
          <a:p>
            <a:pPr lvl="1"/>
            <a:r>
              <a:rPr lang="en-US" dirty="0" smtClean="0"/>
              <a:t>1866 Italy gains Venetia in war with Austria</a:t>
            </a:r>
          </a:p>
          <a:p>
            <a:pPr lvl="1"/>
            <a:r>
              <a:rPr lang="en-US" dirty="0" smtClean="0"/>
              <a:t>1870 Rome votes to unify with Italy</a:t>
            </a:r>
          </a:p>
          <a:p>
            <a:pPr lvl="1"/>
            <a:r>
              <a:rPr lang="en-US" dirty="0" smtClean="0"/>
              <a:t>1871 Rome becomes capital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2743200"/>
            <a:ext cx="3928872" cy="3595687"/>
          </a:xfrm>
        </p:spPr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Little experience with self gov’t</a:t>
            </a:r>
          </a:p>
          <a:p>
            <a:pPr lvl="1"/>
            <a:r>
              <a:rPr lang="en-US" dirty="0" smtClean="0"/>
              <a:t>Cultural divides</a:t>
            </a:r>
          </a:p>
          <a:p>
            <a:pPr lvl="1"/>
            <a:r>
              <a:rPr lang="en-US" dirty="0" smtClean="0"/>
              <a:t>Industrial North vs. Agricultural South</a:t>
            </a:r>
          </a:p>
          <a:p>
            <a:pPr lvl="1"/>
            <a:r>
              <a:rPr lang="en-US" dirty="0" smtClean="0"/>
              <a:t>Poor standard of living</a:t>
            </a:r>
          </a:p>
          <a:p>
            <a:pPr lvl="1"/>
            <a:r>
              <a:rPr lang="en-US" dirty="0" smtClean="0"/>
              <a:t>Labor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The Zollverein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769833"/>
            <a:ext cx="8001000" cy="3859567"/>
          </a:xfrm>
        </p:spPr>
        <p:txBody>
          <a:bodyPr/>
          <a:lstStyle/>
          <a:p>
            <a:r>
              <a:rPr lang="en-US" dirty="0" smtClean="0"/>
              <a:t>Economy 1</a:t>
            </a:r>
            <a:r>
              <a:rPr lang="en-US" baseline="30000" dirty="0" smtClean="0"/>
              <a:t>st</a:t>
            </a:r>
            <a:r>
              <a:rPr lang="en-US" dirty="0" smtClean="0"/>
              <a:t> Step in German Unification</a:t>
            </a:r>
          </a:p>
          <a:p>
            <a:pPr lvl="1"/>
            <a:r>
              <a:rPr lang="en-US" dirty="0" smtClean="0"/>
              <a:t>Junkers – aristocratic landowners (tradespeople, intellectuals, financers and manufacturers) convinced Prussian King to abolish tariffs within territories</a:t>
            </a:r>
          </a:p>
          <a:p>
            <a:r>
              <a:rPr lang="en-US" dirty="0" smtClean="0"/>
              <a:t>1834 German states create the Zollverein (customs union) – No Austria</a:t>
            </a:r>
          </a:p>
          <a:p>
            <a:pPr lvl="1"/>
            <a:r>
              <a:rPr lang="en-US" dirty="0" smtClean="0"/>
              <a:t>Drove down prices – created uniformity (weights, measures, currency)</a:t>
            </a:r>
          </a:p>
          <a:p>
            <a:pPr lvl="1"/>
            <a:r>
              <a:rPr lang="en-US" dirty="0" smtClean="0"/>
              <a:t>Industrialization spread – free market, protection from competition</a:t>
            </a:r>
          </a:p>
        </p:txBody>
      </p:sp>
    </p:spTree>
    <p:extLst>
      <p:ext uri="{BB962C8B-B14F-4D97-AF65-F5344CB8AC3E}">
        <p14:creationId xmlns:p14="http://schemas.microsoft.com/office/powerpoint/2010/main" val="41657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Bismarck &amp; Prussian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743200"/>
            <a:ext cx="417576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1861 William I becomes King of Prussia</a:t>
            </a:r>
          </a:p>
          <a:p>
            <a:r>
              <a:rPr lang="en-US" dirty="0" smtClean="0"/>
              <a:t>Otto von Bismarck appointed to head of cabinet</a:t>
            </a:r>
          </a:p>
          <a:p>
            <a:pPr lvl="1"/>
            <a:r>
              <a:rPr lang="en-US" dirty="0" smtClean="0"/>
              <a:t>Built the Prussian army</a:t>
            </a:r>
          </a:p>
          <a:p>
            <a:pPr lvl="1"/>
            <a:r>
              <a:rPr lang="en-US" dirty="0" smtClean="0"/>
              <a:t>Opposed democracy &amp; the idea of parliament</a:t>
            </a:r>
          </a:p>
          <a:p>
            <a:pPr lvl="1"/>
            <a:r>
              <a:rPr lang="en-US" dirty="0" smtClean="0"/>
              <a:t>State not the people should hold authority</a:t>
            </a:r>
          </a:p>
          <a:p>
            <a:pPr lvl="1"/>
            <a:r>
              <a:rPr lang="en-US" dirty="0" smtClean="0"/>
              <a:t>Prussia’s destiny was to unify Germany</a:t>
            </a:r>
          </a:p>
          <a:p>
            <a:pPr lvl="1"/>
            <a:r>
              <a:rPr lang="en-US" dirty="0" smtClean="0"/>
              <a:t>Opposed by Prussian parliament – collected taxes w/o approval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10" y="2086769"/>
            <a:ext cx="3189089" cy="4252119"/>
          </a:xfrm>
        </p:spPr>
      </p:pic>
    </p:spTree>
    <p:extLst>
      <p:ext uri="{BB962C8B-B14F-4D97-AF65-F5344CB8AC3E}">
        <p14:creationId xmlns:p14="http://schemas.microsoft.com/office/powerpoint/2010/main" val="2348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20381</TotalTime>
  <Words>1686</Words>
  <Application>Microsoft Office PowerPoint</Application>
  <PresentationFormat>On-screen Show (4:3)</PresentationFormat>
  <Paragraphs>256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Perspective</vt:lpstr>
      <vt:lpstr>Nationalism in Europe</vt:lpstr>
      <vt:lpstr>PowerPoint Presentation</vt:lpstr>
      <vt:lpstr>Unification of Italy</vt:lpstr>
      <vt:lpstr>Cavour’s Sardinia</vt:lpstr>
      <vt:lpstr>War with Austria</vt:lpstr>
      <vt:lpstr>Garibaldi &amp; the Thousand</vt:lpstr>
      <vt:lpstr>Finally Unification</vt:lpstr>
      <vt:lpstr>The Zollverein</vt:lpstr>
      <vt:lpstr>Bismarck &amp; Prussian Strength</vt:lpstr>
      <vt:lpstr>Wars of Unification</vt:lpstr>
      <vt:lpstr>Franco-Prussian War</vt:lpstr>
      <vt:lpstr>Formation of the German Empire</vt:lpstr>
      <vt:lpstr>Bismarck’s Opposition</vt:lpstr>
      <vt:lpstr>Industrial Development</vt:lpstr>
      <vt:lpstr>Socialism in  Germany</vt:lpstr>
      <vt:lpstr>Bismarck’s End</vt:lpstr>
      <vt:lpstr>Russian Domestic  &amp; Foreign Policies</vt:lpstr>
      <vt:lpstr>Alexander II  &amp; Reform</vt:lpstr>
      <vt:lpstr>Radical Reactions</vt:lpstr>
      <vt:lpstr>Revolution of 1905</vt:lpstr>
      <vt:lpstr>Austria-Hungary Diversity</vt:lpstr>
      <vt:lpstr>Austrian Unrest</vt:lpstr>
      <vt:lpstr>Formation of the  Dual Monarchy</vt:lpstr>
      <vt:lpstr>Congress of Berlin</vt:lpstr>
      <vt:lpstr>Balkan Wars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in Europe</dc:title>
  <dc:creator>Administrator</dc:creator>
  <cp:lastModifiedBy>Administrator</cp:lastModifiedBy>
  <cp:revision>39</cp:revision>
  <cp:lastPrinted>2013-02-21T16:18:50Z</cp:lastPrinted>
  <dcterms:created xsi:type="dcterms:W3CDTF">2013-02-14T13:47:54Z</dcterms:created>
  <dcterms:modified xsi:type="dcterms:W3CDTF">2014-02-28T16:06:44Z</dcterms:modified>
</cp:coreProperties>
</file>