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3" r:id="rId8"/>
    <p:sldId id="265" r:id="rId9"/>
    <p:sldId id="273" r:id="rId10"/>
    <p:sldId id="274" r:id="rId11"/>
    <p:sldId id="275" r:id="rId12"/>
    <p:sldId id="285" r:id="rId13"/>
    <p:sldId id="276" r:id="rId14"/>
    <p:sldId id="28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8AC17-0889-4DB5-9337-02B81BBE7EC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Chapter 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Renaissance &amp; Reformation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9927"/>
            <a:ext cx="791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An outpouring of creativity that began in the 1300’s and changed the course of Western Civilization.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1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Monk </a:t>
            </a:r>
          </a:p>
          <a:p>
            <a:r>
              <a:rPr lang="en-US" dirty="0" smtClean="0"/>
              <a:t>Revelation: good deeds don’t matter</a:t>
            </a:r>
          </a:p>
          <a:p>
            <a:pPr lvl="1"/>
            <a:r>
              <a:rPr lang="en-US" dirty="0" smtClean="0"/>
              <a:t>Inner faith in God only thing that matters</a:t>
            </a:r>
          </a:p>
          <a:p>
            <a:pPr lvl="1"/>
            <a:r>
              <a:rPr lang="en-US" dirty="0" smtClean="0"/>
              <a:t>“Justification by grace through faith”</a:t>
            </a:r>
          </a:p>
          <a:p>
            <a:r>
              <a:rPr lang="en-US" dirty="0" smtClean="0"/>
              <a:t>95 Theses – 1517</a:t>
            </a:r>
          </a:p>
          <a:p>
            <a:pPr lvl="1"/>
            <a:r>
              <a:rPr lang="en-US" dirty="0" smtClean="0"/>
              <a:t>Public challenge of indulgences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18" y="2362200"/>
            <a:ext cx="4589414" cy="2999509"/>
          </a:xfrm>
        </p:spPr>
      </p:pic>
    </p:spTree>
    <p:extLst>
      <p:ext uri="{BB962C8B-B14F-4D97-AF65-F5344CB8AC3E}">
        <p14:creationId xmlns:p14="http://schemas.microsoft.com/office/powerpoint/2010/main" val="18891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 anchor="ctr" anchorCtr="0">
            <a:noAutofit/>
          </a:bodyPr>
          <a:lstStyle/>
          <a:p>
            <a:r>
              <a:rPr lang="en-US" sz="3200" dirty="0" smtClean="0"/>
              <a:t>Major issues with the Church</a:t>
            </a:r>
          </a:p>
          <a:p>
            <a:pPr lvl="1"/>
            <a:r>
              <a:rPr lang="en-US" sz="2800" dirty="0" smtClean="0"/>
              <a:t>Bible is sole religious authority</a:t>
            </a:r>
          </a:p>
          <a:p>
            <a:pPr lvl="1"/>
            <a:r>
              <a:rPr lang="en-US" sz="2800" dirty="0" smtClean="0"/>
              <a:t>Ceremonies could not make up for sins</a:t>
            </a:r>
          </a:p>
          <a:p>
            <a:pPr lvl="1"/>
            <a:r>
              <a:rPr lang="en-US" sz="2800" dirty="0" smtClean="0"/>
              <a:t>Popes &amp; Bishops could not tell people what to believe</a:t>
            </a:r>
          </a:p>
          <a:p>
            <a:pPr lvl="1"/>
            <a:r>
              <a:rPr lang="en-US" sz="2800" dirty="0" smtClean="0"/>
              <a:t>Priests no role in salvation</a:t>
            </a:r>
          </a:p>
          <a:p>
            <a:endParaRPr lang="en-US" sz="3200" dirty="0" smtClean="0"/>
          </a:p>
          <a:p>
            <a:r>
              <a:rPr lang="en-US" sz="3200" dirty="0" smtClean="0"/>
              <a:t>1520: Pope Leo X declares Luther a heretic</a:t>
            </a:r>
          </a:p>
          <a:p>
            <a:pPr lvl="1"/>
            <a:r>
              <a:rPr lang="en-US" sz="2800" dirty="0" smtClean="0"/>
              <a:t>Excommunicated</a:t>
            </a:r>
          </a:p>
        </p:txBody>
      </p:sp>
    </p:spTree>
    <p:extLst>
      <p:ext uri="{BB962C8B-B14F-4D97-AF65-F5344CB8AC3E}">
        <p14:creationId xmlns:p14="http://schemas.microsoft.com/office/powerpoint/2010/main" val="42824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Charles V </a:t>
            </a:r>
            <a:r>
              <a:rPr lang="en-US" sz="3200" dirty="0" smtClean="0"/>
              <a:t>(Holy </a:t>
            </a:r>
            <a:r>
              <a:rPr lang="en-US" sz="3200" dirty="0"/>
              <a:t>Roman Emperor</a:t>
            </a:r>
            <a:r>
              <a:rPr lang="en-US" sz="3200" dirty="0" smtClean="0"/>
              <a:t>)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Orders a trial in 1521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Diet of Worms: Luther an outlaw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Banned printing and sale of </a:t>
            </a:r>
            <a:r>
              <a:rPr lang="en-US" sz="2800" dirty="0" smtClean="0"/>
              <a:t>his works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3200" dirty="0"/>
              <a:t>Frederick the Wise </a:t>
            </a:r>
            <a:r>
              <a:rPr lang="en-US" sz="3200" dirty="0" smtClean="0"/>
              <a:t>(German Prince)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Hides Luther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Luther translates </a:t>
            </a:r>
            <a:r>
              <a:rPr lang="en-US" sz="2800" dirty="0"/>
              <a:t>Bible to German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739018" cy="6477000"/>
          </a:xfrm>
        </p:spPr>
        <p:txBody>
          <a:bodyPr anchor="ctr" anchorCtr="0">
            <a:normAutofit/>
          </a:bodyPr>
          <a:lstStyle/>
          <a:p>
            <a:r>
              <a:rPr lang="en-US" sz="2800" dirty="0" smtClean="0"/>
              <a:t>Spread quickly – German princes establish Lutheran states</a:t>
            </a:r>
          </a:p>
          <a:p>
            <a:pPr lvl="1"/>
            <a:r>
              <a:rPr lang="en-US" sz="2800" dirty="0" smtClean="0"/>
              <a:t>Charles V: 1546 sent armies against Protestant princes</a:t>
            </a:r>
          </a:p>
          <a:p>
            <a:r>
              <a:rPr lang="en-US" sz="3200" dirty="0" smtClean="0"/>
              <a:t>Peace of </a:t>
            </a:r>
            <a:r>
              <a:rPr lang="en-US" sz="3200" dirty="0" err="1" smtClean="0"/>
              <a:t>Augsberg</a:t>
            </a:r>
            <a:r>
              <a:rPr lang="en-US" sz="3200" dirty="0" smtClean="0"/>
              <a:t> 1555:</a:t>
            </a:r>
          </a:p>
          <a:p>
            <a:pPr lvl="1"/>
            <a:r>
              <a:rPr lang="en-US" sz="2800" dirty="0" smtClean="0"/>
              <a:t>German rulers could establish any religion for their state</a:t>
            </a:r>
          </a:p>
          <a:p>
            <a:pPr lvl="1"/>
            <a:r>
              <a:rPr lang="en-US" sz="2800" dirty="0" smtClean="0"/>
              <a:t>Subjects didn’t like it they could move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8" y="1481539"/>
            <a:ext cx="3947782" cy="3623861"/>
          </a:xfrm>
        </p:spPr>
      </p:pic>
    </p:spTree>
    <p:extLst>
      <p:ext uri="{BB962C8B-B14F-4D97-AF65-F5344CB8AC3E}">
        <p14:creationId xmlns:p14="http://schemas.microsoft.com/office/powerpoint/2010/main" val="6821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sz="3200" dirty="0" smtClean="0"/>
              <a:t>New Sects Develop</a:t>
            </a:r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ew </a:t>
            </a:r>
            <a:r>
              <a:rPr lang="en-US" sz="2800" dirty="0"/>
              <a:t>religious groups – no organized churches</a:t>
            </a:r>
          </a:p>
          <a:p>
            <a:pPr lvl="1"/>
            <a:r>
              <a:rPr lang="en-US" sz="2800" dirty="0"/>
              <a:t>No authority, discipline, membership or rules</a:t>
            </a:r>
          </a:p>
          <a:p>
            <a:pPr lvl="1"/>
            <a:r>
              <a:rPr lang="en-US" sz="2800" dirty="0"/>
              <a:t>Gathering of like minded individuals w/preacher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60" y="2971800"/>
            <a:ext cx="6173079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New Religions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6068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Anglican Church – England Henry VIII</a:t>
            </a:r>
          </a:p>
          <a:p>
            <a:pPr lvl="1"/>
            <a:r>
              <a:rPr lang="en-US" sz="2800" dirty="0" smtClean="0"/>
              <a:t>England leaves church b/c Henry wants a divorce</a:t>
            </a:r>
          </a:p>
          <a:p>
            <a:pPr lvl="1"/>
            <a:r>
              <a:rPr lang="en-US" sz="2800" dirty="0" smtClean="0"/>
              <a:t>Parliament passes new church of England – King as the head</a:t>
            </a:r>
          </a:p>
          <a:p>
            <a:pPr lvl="1"/>
            <a:r>
              <a:rPr lang="en-US" sz="2800" dirty="0" smtClean="0"/>
              <a:t>Married 6 times – 1 surviving son Edward VI (dies young)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4" y="1143000"/>
            <a:ext cx="3649916" cy="4343400"/>
          </a:xfrm>
        </p:spPr>
      </p:pic>
    </p:spTree>
    <p:extLst>
      <p:ext uri="{BB962C8B-B14F-4D97-AF65-F5344CB8AC3E}">
        <p14:creationId xmlns:p14="http://schemas.microsoft.com/office/powerpoint/2010/main" val="12604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304800"/>
            <a:ext cx="8713515" cy="6400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Calvin – Switzerland</a:t>
            </a:r>
          </a:p>
          <a:p>
            <a:pPr lvl="1"/>
            <a:r>
              <a:rPr lang="en-US" sz="2800" dirty="0" smtClean="0"/>
              <a:t>1536 – </a:t>
            </a:r>
            <a:r>
              <a:rPr lang="en-US" sz="2800" i="1" dirty="0" smtClean="0"/>
              <a:t>The Institutes of the Christian Religion</a:t>
            </a:r>
          </a:p>
          <a:p>
            <a:pPr lvl="1"/>
            <a:r>
              <a:rPr lang="en-US" sz="2800" dirty="0" smtClean="0"/>
              <a:t>Faith in the Bible</a:t>
            </a:r>
          </a:p>
          <a:p>
            <a:pPr lvl="1"/>
            <a:r>
              <a:rPr lang="en-US" sz="2800" dirty="0" smtClean="0"/>
              <a:t>Predestination – God already decided who will be saved</a:t>
            </a:r>
          </a:p>
          <a:p>
            <a:pPr lvl="1"/>
            <a:r>
              <a:rPr lang="en-US" sz="2800" dirty="0" smtClean="0"/>
              <a:t>“The elect” – community followed highest moral standards</a:t>
            </a:r>
          </a:p>
          <a:p>
            <a:pPr lvl="1"/>
            <a:r>
              <a:rPr lang="en-US" sz="2800" dirty="0" smtClean="0"/>
              <a:t>Geneva – theocracy: government ruled by religious with god’s authority</a:t>
            </a:r>
          </a:p>
          <a:p>
            <a:pPr lvl="1"/>
            <a:r>
              <a:rPr lang="en-US" sz="2800" dirty="0" smtClean="0"/>
              <a:t>Outlaw on Vices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47072"/>
            <a:ext cx="3379515" cy="2728958"/>
          </a:xfrm>
        </p:spPr>
      </p:pic>
    </p:spTree>
    <p:extLst>
      <p:ext uri="{BB962C8B-B14F-4D97-AF65-F5344CB8AC3E}">
        <p14:creationId xmlns:p14="http://schemas.microsoft.com/office/powerpoint/2010/main" val="1688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0292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Hugenot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French nobility that converted to Calvinism</a:t>
            </a:r>
          </a:p>
          <a:p>
            <a:pPr lvl="1"/>
            <a:r>
              <a:rPr lang="en-US" dirty="0" smtClean="0"/>
              <a:t>1/3 became Calvinists</a:t>
            </a:r>
          </a:p>
          <a:p>
            <a:r>
              <a:rPr lang="en-US" dirty="0" smtClean="0"/>
              <a:t>Civil War – </a:t>
            </a:r>
            <a:r>
              <a:rPr lang="en-US" dirty="0" err="1" smtClean="0"/>
              <a:t>Hugenots</a:t>
            </a:r>
            <a:r>
              <a:rPr lang="en-US" dirty="0" smtClean="0"/>
              <a:t> vs. Catholics 1562</a:t>
            </a:r>
          </a:p>
          <a:p>
            <a:pPr lvl="1"/>
            <a:r>
              <a:rPr lang="en-US" dirty="0" smtClean="0"/>
              <a:t>1598 Henry IV – Edicts of Nantes</a:t>
            </a:r>
          </a:p>
          <a:p>
            <a:pPr lvl="1"/>
            <a:r>
              <a:rPr lang="en-US" dirty="0" smtClean="0"/>
              <a:t>Freedom of worship / political rights</a:t>
            </a:r>
          </a:p>
          <a:p>
            <a:pPr lvl="1"/>
            <a:r>
              <a:rPr lang="en-US" dirty="0" smtClean="0"/>
              <a:t>Puritanism – form of Calvinism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341969" cy="4572000"/>
          </a:xfrm>
        </p:spPr>
      </p:pic>
    </p:spTree>
    <p:extLst>
      <p:ext uri="{BB962C8B-B14F-4D97-AF65-F5344CB8AC3E}">
        <p14:creationId xmlns:p14="http://schemas.microsoft.com/office/powerpoint/2010/main" val="1981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900386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Counter (Catholic) Reformation</a:t>
            </a:r>
          </a:p>
          <a:p>
            <a:pPr lvl="1"/>
            <a:r>
              <a:rPr lang="en-US" dirty="0" smtClean="0"/>
              <a:t>Attempt to return the church to emphasizing spirituality</a:t>
            </a:r>
          </a:p>
          <a:p>
            <a:pPr lvl="1"/>
            <a:r>
              <a:rPr lang="en-US" dirty="0" smtClean="0"/>
              <a:t>Clarify church doctrine</a:t>
            </a:r>
          </a:p>
          <a:p>
            <a:pPr lvl="1"/>
            <a:r>
              <a:rPr lang="en-US" dirty="0" smtClean="0"/>
              <a:t>Campaign to stop Protestantism</a:t>
            </a:r>
          </a:p>
          <a:p>
            <a:r>
              <a:rPr lang="en-US" dirty="0" smtClean="0"/>
              <a:t>Pope Paul III 1534-1549</a:t>
            </a:r>
          </a:p>
          <a:p>
            <a:pPr lvl="1"/>
            <a:r>
              <a:rPr lang="en-US" dirty="0" smtClean="0"/>
              <a:t>Inquisition – question “heretics” </a:t>
            </a:r>
          </a:p>
          <a:p>
            <a:pPr lvl="1"/>
            <a:r>
              <a:rPr lang="en-US" dirty="0" smtClean="0"/>
              <a:t>Keep Catholics in the church</a:t>
            </a:r>
          </a:p>
          <a:p>
            <a:r>
              <a:rPr lang="en-US" dirty="0" smtClean="0"/>
              <a:t>Pope Paul IV</a:t>
            </a:r>
          </a:p>
          <a:p>
            <a:pPr lvl="1"/>
            <a:r>
              <a:rPr lang="en-US" i="1" dirty="0" smtClean="0"/>
              <a:t>Index of Forbidden Books</a:t>
            </a:r>
          </a:p>
          <a:p>
            <a:pPr lvl="1"/>
            <a:r>
              <a:rPr lang="en-US" dirty="0" smtClean="0"/>
              <a:t>Books that were harmful to faith and morals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86" y="2080853"/>
            <a:ext cx="3720533" cy="2948347"/>
          </a:xfrm>
        </p:spPr>
      </p:pic>
    </p:spTree>
    <p:extLst>
      <p:ext uri="{BB962C8B-B14F-4D97-AF65-F5344CB8AC3E}">
        <p14:creationId xmlns:p14="http://schemas.microsoft.com/office/powerpoint/2010/main" val="6480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844238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1545 Church Leaders meet in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Trent</a:t>
            </a:r>
          </a:p>
          <a:p>
            <a:pPr lvl="1"/>
            <a:r>
              <a:rPr lang="en-US" sz="2800" dirty="0" smtClean="0"/>
              <a:t>Met during 3 periods from</a:t>
            </a:r>
          </a:p>
          <a:p>
            <a:pPr marL="365760" lvl="1" indent="0">
              <a:buNone/>
            </a:pPr>
            <a:r>
              <a:rPr lang="en-US" sz="2800" dirty="0" smtClean="0"/>
              <a:t>    1545 – 1563</a:t>
            </a:r>
          </a:p>
          <a:p>
            <a:pPr lvl="1"/>
            <a:r>
              <a:rPr lang="en-US" sz="2800" dirty="0" smtClean="0"/>
              <a:t>End abuses of indulgences</a:t>
            </a:r>
          </a:p>
          <a:p>
            <a:pPr lvl="1"/>
            <a:r>
              <a:rPr lang="en-US" sz="2800" dirty="0" smtClean="0"/>
              <a:t>Discipline within the clergy</a:t>
            </a:r>
          </a:p>
          <a:p>
            <a:pPr lvl="1"/>
            <a:r>
              <a:rPr lang="en-US" sz="2800" dirty="0" smtClean="0"/>
              <a:t>Emphasized the need for ceremonies</a:t>
            </a:r>
          </a:p>
          <a:p>
            <a:pPr lvl="1"/>
            <a:r>
              <a:rPr lang="en-US" sz="2800" dirty="0" smtClean="0"/>
              <a:t>Salvation comes from ceremonies &amp; faith</a:t>
            </a:r>
          </a:p>
          <a:p>
            <a:pPr lvl="1"/>
            <a:r>
              <a:rPr lang="en-US" sz="2800" dirty="0" smtClean="0"/>
              <a:t>People must depend on priests because God grants forgiveness through the church</a:t>
            </a:r>
          </a:p>
          <a:p>
            <a:pPr lvl="1"/>
            <a:r>
              <a:rPr lang="en-US" sz="2800" dirty="0" smtClean="0"/>
              <a:t>Every person has free will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967438" cy="3200400"/>
          </a:xfrm>
        </p:spPr>
      </p:pic>
    </p:spTree>
    <p:extLst>
      <p:ext uri="{BB962C8B-B14F-4D97-AF65-F5344CB8AC3E}">
        <p14:creationId xmlns:p14="http://schemas.microsoft.com/office/powerpoint/2010/main" val="28331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Rebirth of thought</a:t>
            </a:r>
          </a:p>
          <a:p>
            <a:pPr lvl="1"/>
            <a:r>
              <a:rPr lang="en-US" sz="2800" dirty="0" smtClean="0"/>
              <a:t>Ancient Greek &amp; Roman traditions &amp; teachings</a:t>
            </a:r>
          </a:p>
          <a:p>
            <a:pPr lvl="1"/>
            <a:r>
              <a:rPr lang="en-US" sz="2800" dirty="0" smtClean="0"/>
              <a:t>Architecture, science &amp; medicine</a:t>
            </a:r>
          </a:p>
          <a:p>
            <a:pPr lvl="1"/>
            <a:r>
              <a:rPr lang="en-US" sz="2800" dirty="0" smtClean="0"/>
              <a:t>Education, Philosophy &amp; Government </a:t>
            </a:r>
          </a:p>
          <a:p>
            <a:pPr lvl="1"/>
            <a:r>
              <a:rPr lang="en-US" sz="2800" dirty="0" smtClean="0"/>
              <a:t>Art &amp; Literature</a:t>
            </a:r>
          </a:p>
          <a:p>
            <a:endParaRPr lang="en-US" sz="2800" dirty="0" smtClean="0"/>
          </a:p>
          <a:p>
            <a:r>
              <a:rPr lang="en-US" sz="2800" dirty="0" smtClean="0"/>
              <a:t>How do you think?</a:t>
            </a:r>
          </a:p>
          <a:p>
            <a:pPr lvl="1"/>
            <a:r>
              <a:rPr lang="en-US" sz="2800" dirty="0" smtClean="0"/>
              <a:t>Critical approach – question everything!</a:t>
            </a:r>
          </a:p>
          <a:p>
            <a:pPr lvl="1"/>
            <a:r>
              <a:rPr lang="en-US" sz="2800" dirty="0" smtClean="0"/>
              <a:t>Why the humanities are important 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rammar, Literature &amp; History</a:t>
            </a:r>
          </a:p>
          <a:p>
            <a:pPr lvl="1"/>
            <a:r>
              <a:rPr lang="en-US" sz="2800" dirty="0" smtClean="0"/>
              <a:t>How do we get better?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What was the Renaissance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79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Soldiers of 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143000"/>
            <a:ext cx="4823619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Society of Jesus (Jesuits)</a:t>
            </a:r>
          </a:p>
          <a:p>
            <a:pPr lvl="1"/>
            <a:r>
              <a:rPr lang="en-US" sz="2800" dirty="0" smtClean="0"/>
              <a:t>Ignatius de Loyola – founder 1534</a:t>
            </a:r>
          </a:p>
          <a:p>
            <a:pPr lvl="1"/>
            <a:r>
              <a:rPr lang="en-US" sz="2800" dirty="0" smtClean="0"/>
              <a:t>1540 Pope Paul III recognizes Jesuits as an official order</a:t>
            </a:r>
          </a:p>
          <a:p>
            <a:pPr lvl="1"/>
            <a:r>
              <a:rPr lang="en-US" sz="2800" dirty="0" smtClean="0"/>
              <a:t>Most effective in spreading Catholicism</a:t>
            </a:r>
          </a:p>
          <a:p>
            <a:pPr lvl="1"/>
            <a:r>
              <a:rPr lang="en-US" sz="2800" dirty="0" smtClean="0"/>
              <a:t>Stressed education – Founded Schools</a:t>
            </a:r>
          </a:p>
          <a:p>
            <a:pPr lvl="1"/>
            <a:r>
              <a:rPr lang="en-US" sz="2800" dirty="0" smtClean="0"/>
              <a:t>Combined humanist values w/Catholic doctrine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1524000"/>
            <a:ext cx="3403600" cy="4572000"/>
          </a:xfrm>
        </p:spPr>
      </p:pic>
    </p:spTree>
    <p:extLst>
      <p:ext uri="{BB962C8B-B14F-4D97-AF65-F5344CB8AC3E}">
        <p14:creationId xmlns:p14="http://schemas.microsoft.com/office/powerpoint/2010/main" val="2437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ctr" anchorCtr="0"/>
          <a:lstStyle/>
          <a:p>
            <a:r>
              <a:rPr lang="en-US" dirty="0" smtClean="0"/>
              <a:t>Results of Religious Upheavals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1530’s – mid 1600’s</a:t>
            </a:r>
          </a:p>
          <a:p>
            <a:pPr lvl="1"/>
            <a:r>
              <a:rPr lang="en-US" sz="2800" dirty="0" smtClean="0"/>
              <a:t>Religious wars in France, Germany, Netherlands &amp; Switzerland</a:t>
            </a:r>
          </a:p>
          <a:p>
            <a:r>
              <a:rPr lang="en-US" sz="2800" dirty="0" smtClean="0"/>
              <a:t>Interest in Education</a:t>
            </a:r>
          </a:p>
          <a:p>
            <a:pPr lvl="1"/>
            <a:r>
              <a:rPr lang="en-US" sz="2800" dirty="0" smtClean="0"/>
              <a:t>Jesuits - schools</a:t>
            </a:r>
          </a:p>
          <a:p>
            <a:pPr lvl="1"/>
            <a:r>
              <a:rPr lang="en-US" sz="2800" dirty="0" smtClean="0"/>
              <a:t>Protestants study the bible</a:t>
            </a:r>
          </a:p>
          <a:p>
            <a:pPr lvl="1"/>
            <a:r>
              <a:rPr lang="en-US" sz="2800" dirty="0" smtClean="0"/>
              <a:t>Reading and literacy </a:t>
            </a:r>
          </a:p>
          <a:p>
            <a:r>
              <a:rPr lang="en-US" sz="2800" dirty="0" smtClean="0"/>
              <a:t>Governmental Power  Increases</a:t>
            </a:r>
          </a:p>
          <a:p>
            <a:pPr lvl="1"/>
            <a:r>
              <a:rPr lang="en-US" sz="2800" dirty="0" smtClean="0"/>
              <a:t>Rulers took responsibility </a:t>
            </a:r>
          </a:p>
          <a:p>
            <a:pPr lvl="1"/>
            <a:r>
              <a:rPr lang="en-US" sz="2800" dirty="0" smtClean="0"/>
              <a:t>Papal powers decreased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6" y="457200"/>
            <a:ext cx="7370928" cy="5859888"/>
          </a:xfrm>
        </p:spPr>
      </p:pic>
    </p:spTree>
    <p:extLst>
      <p:ext uri="{BB962C8B-B14F-4D97-AF65-F5344CB8AC3E}">
        <p14:creationId xmlns:p14="http://schemas.microsoft.com/office/powerpoint/2010/main" val="42827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start?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Italy 1300’s</a:t>
            </a:r>
          </a:p>
          <a:p>
            <a:pPr lvl="1"/>
            <a:r>
              <a:rPr lang="en-US" sz="2800" dirty="0" smtClean="0"/>
              <a:t>Why </a:t>
            </a:r>
            <a:r>
              <a:rPr lang="en-US" sz="2800" dirty="0"/>
              <a:t>I</a:t>
            </a:r>
            <a:r>
              <a:rPr lang="en-US" sz="2800" dirty="0" smtClean="0"/>
              <a:t>taly?</a:t>
            </a:r>
          </a:p>
          <a:p>
            <a:pPr lvl="1"/>
            <a:r>
              <a:rPr lang="en-US" sz="2800" dirty="0" smtClean="0"/>
              <a:t>Ancient ruins reminded Italians of greatness</a:t>
            </a:r>
          </a:p>
          <a:p>
            <a:pPr lvl="1"/>
            <a:r>
              <a:rPr lang="en-US" sz="2800" dirty="0" smtClean="0"/>
              <a:t>Geography</a:t>
            </a:r>
          </a:p>
          <a:p>
            <a:pPr lvl="1"/>
            <a:r>
              <a:rPr lang="en-US" sz="2800" dirty="0" smtClean="0"/>
              <a:t>Wealth</a:t>
            </a:r>
          </a:p>
          <a:p>
            <a:pPr lvl="1"/>
            <a:r>
              <a:rPr lang="en-US" sz="2800" dirty="0" smtClean="0"/>
              <a:t>New cultures means new information</a:t>
            </a:r>
          </a:p>
          <a:p>
            <a:pPr lvl="2"/>
            <a:r>
              <a:rPr lang="en-US" sz="2400" dirty="0" smtClean="0"/>
              <a:t>Asia, Africa &amp; the Byzantine</a:t>
            </a:r>
          </a:p>
          <a:p>
            <a:pPr lvl="1"/>
            <a:r>
              <a:rPr lang="en-US" sz="2800" dirty="0" smtClean="0"/>
              <a:t>Thirst for knowledge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59" y="1524000"/>
            <a:ext cx="3208020" cy="4572000"/>
          </a:xfrm>
        </p:spPr>
      </p:pic>
    </p:spTree>
    <p:extLst>
      <p:ext uri="{BB962C8B-B14F-4D97-AF65-F5344CB8AC3E}">
        <p14:creationId xmlns:p14="http://schemas.microsoft.com/office/powerpoint/2010/main" val="13576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41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Trade &amp; Industry</a:t>
            </a:r>
          </a:p>
          <a:p>
            <a:pPr lvl="1"/>
            <a:r>
              <a:rPr lang="en-US" sz="2800" dirty="0" smtClean="0"/>
              <a:t>Florence, Milan, Naples, Rome &amp; Venice</a:t>
            </a:r>
          </a:p>
          <a:p>
            <a:pPr lvl="1"/>
            <a:r>
              <a:rPr lang="en-US" sz="2800" dirty="0" smtClean="0"/>
              <a:t>Citizens were wealthy and educated</a:t>
            </a:r>
          </a:p>
          <a:p>
            <a:pPr lvl="1"/>
            <a:r>
              <a:rPr lang="en-US" sz="2800" dirty="0" smtClean="0"/>
              <a:t>Wealthy Merchants &amp; bankers</a:t>
            </a:r>
          </a:p>
          <a:p>
            <a:pPr lvl="1"/>
            <a:r>
              <a:rPr lang="en-US" sz="2800" dirty="0" smtClean="0"/>
              <a:t>Wealthy became patrons of the Arts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86305"/>
            <a:ext cx="4059238" cy="3247390"/>
          </a:xfrm>
        </p:spPr>
      </p:pic>
    </p:spTree>
    <p:extLst>
      <p:ext uri="{BB962C8B-B14F-4D97-AF65-F5344CB8AC3E}">
        <p14:creationId xmlns:p14="http://schemas.microsoft.com/office/powerpoint/2010/main" val="32058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87436" y="3411682"/>
            <a:ext cx="2008909" cy="186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743200"/>
            <a:ext cx="2112818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Admiration for Individual Achievement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4400" y="4665518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the Arts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87437" y="1447800"/>
            <a:ext cx="200890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Important/Critical Approach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15000" y="2694708"/>
            <a:ext cx="1960418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 Lead a Meaningful Life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27618" y="4627418"/>
            <a:ext cx="154478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Belief in Human Dignity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7000" y="3657600"/>
            <a:ext cx="720436" cy="33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4665518"/>
            <a:ext cx="949036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81500" y="2743200"/>
            <a:ext cx="10390" cy="60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96345" y="3657600"/>
            <a:ext cx="471055" cy="16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96345" y="4665518"/>
            <a:ext cx="831273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Clash of Science &amp; Religion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Catholic Church </a:t>
            </a:r>
            <a:r>
              <a:rPr lang="en-US" sz="2800" dirty="0" smtClean="0"/>
              <a:t>dominated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Was a major stabilizing force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Control aspects of daily life  </a:t>
            </a:r>
          </a:p>
          <a:p>
            <a:pPr lvl="2">
              <a:lnSpc>
                <a:spcPct val="150000"/>
              </a:lnSpc>
            </a:pPr>
            <a:r>
              <a:rPr lang="en-US" sz="2500" dirty="0" smtClean="0"/>
              <a:t>Birth, Marriage, Death</a:t>
            </a:r>
            <a:endParaRPr lang="en-US" sz="25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More people </a:t>
            </a:r>
            <a:r>
              <a:rPr lang="en-US" sz="2800" dirty="0" smtClean="0"/>
              <a:t>educated = more </a:t>
            </a:r>
            <a:r>
              <a:rPr lang="en-US" sz="2800" dirty="0"/>
              <a:t>conflict </a:t>
            </a:r>
            <a:r>
              <a:rPr lang="en-US" sz="2800" dirty="0" smtClean="0"/>
              <a:t>between science </a:t>
            </a:r>
            <a:r>
              <a:rPr lang="en-US" sz="2800" dirty="0"/>
              <a:t>&amp; </a:t>
            </a:r>
            <a:r>
              <a:rPr lang="en-US" sz="2800" dirty="0" smtClean="0"/>
              <a:t>religion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Do not have to depend on Church’s teachings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Renaissance Art &amp;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724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Medieval vs. Renaissance</a:t>
            </a:r>
          </a:p>
          <a:p>
            <a:pPr lvl="1"/>
            <a:r>
              <a:rPr lang="en-US" sz="2800" dirty="0" smtClean="0"/>
              <a:t>Perspective: brought realism to paintings</a:t>
            </a:r>
          </a:p>
          <a:p>
            <a:pPr lvl="1"/>
            <a:r>
              <a:rPr lang="en-US" sz="2800" dirty="0" smtClean="0"/>
              <a:t>Depth on canvas – distance</a:t>
            </a:r>
          </a:p>
          <a:p>
            <a:r>
              <a:rPr lang="en-US" sz="2800" dirty="0" smtClean="0"/>
              <a:t>Da Vinci – 1452-1519</a:t>
            </a:r>
          </a:p>
          <a:p>
            <a:pPr lvl="1"/>
            <a:r>
              <a:rPr lang="en-US" sz="2800" dirty="0" smtClean="0"/>
              <a:t>Architect, engineer, painter, sculptor &amp; scientist</a:t>
            </a:r>
          </a:p>
          <a:p>
            <a:pPr lvl="1"/>
            <a:r>
              <a:rPr lang="en-US" sz="2800" dirty="0" smtClean="0"/>
              <a:t>Renaissance Man</a:t>
            </a:r>
          </a:p>
          <a:p>
            <a:pPr lvl="1"/>
            <a:r>
              <a:rPr lang="en-US" sz="2800" dirty="0" smtClean="0"/>
              <a:t>Used science in paintings</a:t>
            </a:r>
          </a:p>
          <a:p>
            <a:pPr lvl="1"/>
            <a:r>
              <a:rPr lang="en-US" sz="2800" i="1" dirty="0" smtClean="0"/>
              <a:t>Last Supper &amp; Mona Lisa</a:t>
            </a: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655325" cy="5492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1" y="6407374"/>
            <a:ext cx="365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Marriage </a:t>
            </a:r>
            <a:r>
              <a:rPr lang="en-US" dirty="0"/>
              <a:t>of the </a:t>
            </a:r>
            <a:r>
              <a:rPr lang="en-US" dirty="0" smtClean="0"/>
              <a:t>Virgin by Raphael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Northern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800600" cy="5434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Copying books:</a:t>
            </a:r>
          </a:p>
          <a:p>
            <a:pPr lvl="1"/>
            <a:r>
              <a:rPr lang="en-US" dirty="0"/>
              <a:t>Chinese Block and </a:t>
            </a:r>
            <a:r>
              <a:rPr lang="en-US" dirty="0" smtClean="0"/>
              <a:t>Word </a:t>
            </a:r>
            <a:r>
              <a:rPr lang="en-US" dirty="0"/>
              <a:t>prints</a:t>
            </a:r>
          </a:p>
          <a:p>
            <a:pPr lvl="1"/>
            <a:r>
              <a:rPr lang="en-US" dirty="0"/>
              <a:t>Used to copy </a:t>
            </a:r>
            <a:r>
              <a:rPr lang="en-US" dirty="0" smtClean="0"/>
              <a:t>works</a:t>
            </a:r>
            <a:endParaRPr lang="en-US" dirty="0"/>
          </a:p>
          <a:p>
            <a:pPr lvl="1"/>
            <a:r>
              <a:rPr lang="en-US" dirty="0" smtClean="0"/>
              <a:t>Replaced Hand copying</a:t>
            </a:r>
          </a:p>
          <a:p>
            <a:endParaRPr lang="en-US" dirty="0"/>
          </a:p>
          <a:p>
            <a:r>
              <a:rPr lang="en-US" dirty="0" smtClean="0"/>
              <a:t>Johannes Gutenberg – 1450</a:t>
            </a:r>
          </a:p>
          <a:p>
            <a:pPr lvl="1"/>
            <a:r>
              <a:rPr lang="en-US" dirty="0" smtClean="0"/>
              <a:t>Printing press (Mainz, Germany)</a:t>
            </a:r>
          </a:p>
          <a:p>
            <a:pPr lvl="1"/>
            <a:r>
              <a:rPr lang="en-US" dirty="0" smtClean="0"/>
              <a:t>Used to print entire books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was Bible</a:t>
            </a:r>
          </a:p>
          <a:p>
            <a:pPr lvl="1"/>
            <a:r>
              <a:rPr lang="en-US" dirty="0" smtClean="0"/>
              <a:t>Spread throughout Europe – spread ideas and education</a:t>
            </a:r>
          </a:p>
          <a:p>
            <a:pPr lvl="1"/>
            <a:r>
              <a:rPr lang="en-US" dirty="0" smtClean="0"/>
              <a:t>Books become cheaper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31737"/>
            <a:ext cx="3887788" cy="26837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2400300" cy="27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Protestantism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Reformation:  religious revolution in western Europe </a:t>
            </a:r>
          </a:p>
          <a:p>
            <a:r>
              <a:rPr lang="en-US" dirty="0"/>
              <a:t>Income connected to salvation</a:t>
            </a:r>
          </a:p>
          <a:p>
            <a:r>
              <a:rPr lang="en-US" dirty="0" smtClean="0"/>
              <a:t>Indulgences: pardons for punishment from sin</a:t>
            </a:r>
          </a:p>
          <a:p>
            <a:pPr lvl="1"/>
            <a:r>
              <a:rPr lang="en-US" dirty="0" smtClean="0"/>
              <a:t>Originally a reward</a:t>
            </a:r>
          </a:p>
          <a:p>
            <a:pPr lvl="1"/>
            <a:r>
              <a:rPr lang="en-US" dirty="0" smtClean="0"/>
              <a:t>German states: no restriction to sale of indulgences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337418" cy="3057525"/>
          </a:xfrm>
        </p:spPr>
      </p:pic>
    </p:spTree>
    <p:extLst>
      <p:ext uri="{BB962C8B-B14F-4D97-AF65-F5344CB8AC3E}">
        <p14:creationId xmlns:p14="http://schemas.microsoft.com/office/powerpoint/2010/main" val="10071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7551</TotalTime>
  <Words>827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Paper</vt:lpstr>
      <vt:lpstr>Renaissance &amp; Reformation</vt:lpstr>
      <vt:lpstr>What was the Renaissance?</vt:lpstr>
      <vt:lpstr>Where did it start?</vt:lpstr>
      <vt:lpstr>Economic Influence</vt:lpstr>
      <vt:lpstr>Renaissance Thought</vt:lpstr>
      <vt:lpstr>PowerPoint Presentation</vt:lpstr>
      <vt:lpstr>Renaissance Art &amp; Artists</vt:lpstr>
      <vt:lpstr>Northern Renaissance</vt:lpstr>
      <vt:lpstr>Beginnings of Protestantism</vt:lpstr>
      <vt:lpstr>Martin Luther</vt:lpstr>
      <vt:lpstr>PowerPoint Presentation</vt:lpstr>
      <vt:lpstr>PowerPoint Presentation</vt:lpstr>
      <vt:lpstr>PowerPoint Presentation</vt:lpstr>
      <vt:lpstr>PowerPoint Presentation</vt:lpstr>
      <vt:lpstr>New Religions</vt:lpstr>
      <vt:lpstr>PowerPoint Presentation</vt:lpstr>
      <vt:lpstr>The Spread of Calvinism</vt:lpstr>
      <vt:lpstr>The Counter-Reformation</vt:lpstr>
      <vt:lpstr>Council of Trent</vt:lpstr>
      <vt:lpstr>Soldiers of the Counter-Reformation</vt:lpstr>
      <vt:lpstr>Results of Religious Upheavals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&amp; Reformation</dc:title>
  <dc:creator>Administrator</dc:creator>
  <cp:lastModifiedBy>Lelko, Garrett</cp:lastModifiedBy>
  <cp:revision>57</cp:revision>
  <dcterms:created xsi:type="dcterms:W3CDTF">2012-10-04T14:52:51Z</dcterms:created>
  <dcterms:modified xsi:type="dcterms:W3CDTF">2014-11-13T22:51:37Z</dcterms:modified>
</cp:coreProperties>
</file>