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A8B931A-AED0-41D6-BE83-F01F04EDF283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765975B-3826-4B6F-AC55-F5E4101727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Great Depression</a:t>
            </a:r>
            <a:br>
              <a:rPr lang="en-US" sz="4800" dirty="0" smtClean="0"/>
            </a:br>
            <a:r>
              <a:rPr lang="en-US" sz="4800" dirty="0" smtClean="0"/>
              <a:t>&amp;</a:t>
            </a:r>
            <a:br>
              <a:rPr lang="en-US" sz="4800" dirty="0" smtClean="0"/>
            </a:br>
            <a:r>
              <a:rPr lang="en-US" sz="4800" dirty="0" smtClean="0"/>
              <a:t>Rise of Totalitarianism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dirty="0" smtClean="0"/>
              <a:t>Mussolini’s Gov’t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4343400"/>
            <a:ext cx="8686800" cy="2507673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1925 “Head of Gov’t”</a:t>
            </a:r>
          </a:p>
          <a:p>
            <a:pPr lvl="1"/>
            <a:r>
              <a:rPr lang="en-US" sz="2100" dirty="0" smtClean="0"/>
              <a:t>Controlled Ministry of War</a:t>
            </a:r>
          </a:p>
          <a:p>
            <a:pPr lvl="1"/>
            <a:r>
              <a:rPr lang="en-US" sz="2100" dirty="0" smtClean="0"/>
              <a:t>Controlled Gov’t policy through Grand Council of Fascist Party</a:t>
            </a:r>
          </a:p>
          <a:p>
            <a:r>
              <a:rPr lang="en-US" sz="3100" dirty="0" smtClean="0"/>
              <a:t>Dictatorship has arrived!</a:t>
            </a:r>
          </a:p>
          <a:p>
            <a:pPr lvl="1"/>
            <a:r>
              <a:rPr lang="en-US" sz="2100" dirty="0" smtClean="0"/>
              <a:t>Opposition parties disbanded</a:t>
            </a:r>
          </a:p>
          <a:p>
            <a:pPr lvl="1"/>
            <a:r>
              <a:rPr lang="en-US" sz="2100" dirty="0" smtClean="0"/>
              <a:t>No Basic Freedoms: press, speech &amp; trial by jury</a:t>
            </a:r>
          </a:p>
          <a:p>
            <a:pPr lvl="1"/>
            <a:r>
              <a:rPr lang="en-US" sz="2100" dirty="0" smtClean="0"/>
              <a:t>Gov’t controlled labor unions</a:t>
            </a:r>
          </a:p>
          <a:p>
            <a:pPr lvl="1"/>
            <a:r>
              <a:rPr lang="en-US" sz="2100" dirty="0" smtClean="0"/>
              <a:t>Strikes illegal</a:t>
            </a:r>
          </a:p>
          <a:p>
            <a:pPr lvl="1"/>
            <a:r>
              <a:rPr lang="en-US" sz="2100" dirty="0" smtClean="0"/>
              <a:t>Italy becomes a police state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4184164" cy="3106742"/>
          </a:xfrm>
        </p:spPr>
      </p:pic>
    </p:spTree>
    <p:extLst>
      <p:ext uri="{BB962C8B-B14F-4D97-AF65-F5344CB8AC3E}">
        <p14:creationId xmlns:p14="http://schemas.microsoft.com/office/powerpoint/2010/main" val="16110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533400"/>
            <a:ext cx="8229600" cy="1600200"/>
          </a:xfrm>
        </p:spPr>
        <p:txBody>
          <a:bodyPr/>
          <a:lstStyle/>
          <a:p>
            <a:r>
              <a:rPr lang="en-US" dirty="0" smtClean="0"/>
              <a:t>Corporatism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4232564"/>
            <a:ext cx="7924800" cy="2590800"/>
          </a:xfrm>
        </p:spPr>
        <p:txBody>
          <a:bodyPr/>
          <a:lstStyle/>
          <a:p>
            <a:r>
              <a:rPr lang="en-US" b="1" dirty="0" smtClean="0"/>
              <a:t>Italy becomes a Corporatist State</a:t>
            </a:r>
          </a:p>
          <a:p>
            <a:pPr lvl="1"/>
            <a:r>
              <a:rPr lang="en-US" b="1" dirty="0" smtClean="0"/>
              <a:t>Representation based on area of economic activity</a:t>
            </a:r>
          </a:p>
          <a:p>
            <a:pPr lvl="1"/>
            <a:r>
              <a:rPr lang="en-US" b="1" dirty="0" smtClean="0"/>
              <a:t>Major areas: agriculture, commerce, manufacturing &amp; transportation</a:t>
            </a:r>
          </a:p>
          <a:p>
            <a:pPr lvl="1"/>
            <a:r>
              <a:rPr lang="en-US" b="1" dirty="0" smtClean="0"/>
              <a:t>Rep’s of gov’t met with labor &amp; management to set wages, prices &amp; working conditions</a:t>
            </a:r>
          </a:p>
          <a:p>
            <a:pPr lvl="1"/>
            <a:r>
              <a:rPr lang="en-US" b="1" dirty="0" smtClean="0"/>
              <a:t>Unions &amp; Business leaders expected to work with Mussolini’s gov’t &amp; each other for the state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800"/>
            <a:ext cx="5061139" cy="3194844"/>
          </a:xfrm>
        </p:spPr>
      </p:pic>
    </p:spTree>
    <p:extLst>
      <p:ext uri="{BB962C8B-B14F-4D97-AF65-F5344CB8AC3E}">
        <p14:creationId xmlns:p14="http://schemas.microsoft.com/office/powerpoint/2010/main" val="21572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en-US" dirty="0" smtClean="0"/>
              <a:t>Weimar Republic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854" y="1219200"/>
            <a:ext cx="4786745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1920 German Constitution drafted</a:t>
            </a:r>
          </a:p>
          <a:p>
            <a:pPr lvl="1"/>
            <a:r>
              <a:rPr lang="en-US" dirty="0" smtClean="0"/>
              <a:t>German Federal Republic – Weimar Republic</a:t>
            </a:r>
          </a:p>
          <a:p>
            <a:pPr lvl="1"/>
            <a:r>
              <a:rPr lang="en-US" dirty="0" smtClean="0"/>
              <a:t>Traitor’s to German interest (Treaty of Versailles)</a:t>
            </a:r>
          </a:p>
          <a:p>
            <a:pPr lvl="1"/>
            <a:r>
              <a:rPr lang="en-US" dirty="0" smtClean="0"/>
              <a:t>Faced unemployment &amp; hyperinflation</a:t>
            </a:r>
          </a:p>
          <a:p>
            <a:pPr lvl="1"/>
            <a:r>
              <a:rPr lang="en-US" dirty="0" smtClean="0"/>
              <a:t>Gave up control of major industrial lands</a:t>
            </a:r>
          </a:p>
          <a:p>
            <a:r>
              <a:rPr lang="en-US" dirty="0" smtClean="0"/>
              <a:t>Reparations = Hyperinflation</a:t>
            </a:r>
          </a:p>
          <a:p>
            <a:pPr lvl="1"/>
            <a:r>
              <a:rPr lang="en-US" dirty="0" smtClean="0"/>
              <a:t>1922 – 50,000 </a:t>
            </a:r>
            <a:r>
              <a:rPr lang="en-US" dirty="0" err="1" smtClean="0"/>
              <a:t>Reichmarks</a:t>
            </a:r>
            <a:r>
              <a:rPr lang="en-US" dirty="0" smtClean="0"/>
              <a:t> (Marks) : 1 U.S. Dollar</a:t>
            </a:r>
          </a:p>
          <a:p>
            <a:pPr lvl="1"/>
            <a:r>
              <a:rPr lang="en-US" dirty="0" smtClean="0"/>
              <a:t>1923 </a:t>
            </a:r>
            <a:r>
              <a:rPr lang="en-US" smtClean="0"/>
              <a:t>– 1,000,000,000,000 </a:t>
            </a:r>
            <a:r>
              <a:rPr lang="en-US" dirty="0" smtClean="0"/>
              <a:t>: $1</a:t>
            </a:r>
          </a:p>
          <a:p>
            <a:pPr lvl="1"/>
            <a:r>
              <a:rPr lang="en-US" dirty="0" smtClean="0"/>
              <a:t>1924 – 4,200,000,000,000 : $1</a:t>
            </a:r>
          </a:p>
          <a:p>
            <a:pPr lvl="1"/>
            <a:r>
              <a:rPr lang="en-US" dirty="0" err="1" smtClean="0"/>
              <a:t>Rentemark’s</a:t>
            </a:r>
            <a:r>
              <a:rPr lang="en-US" dirty="0" smtClean="0"/>
              <a:t> were created at the end of 1923 4.2 </a:t>
            </a:r>
            <a:r>
              <a:rPr lang="en-US" dirty="0" err="1" smtClean="0"/>
              <a:t>Rentemark’s</a:t>
            </a:r>
            <a:r>
              <a:rPr lang="en-US" dirty="0" smtClean="0"/>
              <a:t> were = $1</a:t>
            </a:r>
          </a:p>
          <a:p>
            <a:r>
              <a:rPr lang="en-US" dirty="0" smtClean="0"/>
              <a:t>Beer Hall Putsch</a:t>
            </a:r>
          </a:p>
          <a:p>
            <a:pPr lvl="1"/>
            <a:r>
              <a:rPr lang="en-US" dirty="0" smtClean="0"/>
              <a:t>1923 attempt to overthrow the republic – Hitler Led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4267200" cy="3075422"/>
          </a:xfrm>
        </p:spPr>
      </p:pic>
    </p:spTree>
    <p:extLst>
      <p:ext uri="{BB962C8B-B14F-4D97-AF65-F5344CB8AC3E}">
        <p14:creationId xmlns:p14="http://schemas.microsoft.com/office/powerpoint/2010/main" val="1355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 Party &amp; Hitler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0782" y="1600200"/>
            <a:ext cx="495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Nazi – National Socialist German Worker’s Party</a:t>
            </a:r>
          </a:p>
          <a:p>
            <a:pPr lvl="1"/>
            <a:r>
              <a:rPr lang="en-US" dirty="0" smtClean="0"/>
              <a:t>Nationalistic, anti-Semitic &amp; Anti-communist</a:t>
            </a:r>
          </a:p>
          <a:p>
            <a:pPr lvl="1"/>
            <a:r>
              <a:rPr lang="en-US" dirty="0" smtClean="0"/>
              <a:t>Hitler head of Party 1921</a:t>
            </a:r>
          </a:p>
          <a:p>
            <a:pPr lvl="1"/>
            <a:r>
              <a:rPr lang="en-US" dirty="0" smtClean="0"/>
              <a:t>1927 Anti-Semitic ideology transformed into active discrimination </a:t>
            </a:r>
          </a:p>
          <a:p>
            <a:pPr lvl="1"/>
            <a:r>
              <a:rPr lang="en-US" dirty="0" smtClean="0"/>
              <a:t>Promised to repeal the Treaty of Versailles</a:t>
            </a:r>
          </a:p>
          <a:p>
            <a:pPr lvl="1"/>
            <a:r>
              <a:rPr lang="en-US" dirty="0" smtClean="0"/>
              <a:t>Restore Germany’s military power</a:t>
            </a:r>
          </a:p>
          <a:p>
            <a:pPr lvl="1"/>
            <a:r>
              <a:rPr lang="en-US" dirty="0" err="1" smtClean="0"/>
              <a:t>Buiild</a:t>
            </a:r>
            <a:r>
              <a:rPr lang="en-US" dirty="0" smtClean="0"/>
              <a:t> a “Greater Germany”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Believed </a:t>
            </a:r>
            <a:r>
              <a:rPr lang="en-US" dirty="0"/>
              <a:t>Germans were racially superior (Aryans)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Blamed Jews for Germany’s problems</a:t>
            </a:r>
          </a:p>
          <a:p>
            <a:pPr lvl="2">
              <a:lnSpc>
                <a:spcPct val="80000"/>
              </a:lnSpc>
            </a:pPr>
            <a:r>
              <a:rPr lang="en-US" sz="1500" dirty="0"/>
              <a:t>Threatened the purity of the Aryan race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Hitler </a:t>
            </a:r>
            <a:r>
              <a:rPr lang="en-US" dirty="0"/>
              <a:t>eliminated political opponents via political skills and violence</a:t>
            </a:r>
          </a:p>
          <a:p>
            <a:pPr lvl="1"/>
            <a:endParaRPr lang="en-US" dirty="0"/>
          </a:p>
        </p:txBody>
      </p:sp>
      <p:pic>
        <p:nvPicPr>
          <p:cNvPr id="6" name="Picture 7" descr="hitl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1382" y="2409824"/>
            <a:ext cx="4038600" cy="2911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533400"/>
            <a:ext cx="8229600" cy="1600200"/>
          </a:xfrm>
        </p:spPr>
        <p:txBody>
          <a:bodyPr/>
          <a:lstStyle/>
          <a:p>
            <a:r>
              <a:rPr lang="en-US" dirty="0" smtClean="0"/>
              <a:t>Nazis in Power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659374" cy="6984631"/>
          </a:xfrm>
        </p:spPr>
      </p:pic>
    </p:spTree>
    <p:extLst>
      <p:ext uri="{BB962C8B-B14F-4D97-AF65-F5344CB8AC3E}">
        <p14:creationId xmlns:p14="http://schemas.microsoft.com/office/powerpoint/2010/main" val="28029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r>
              <a:rPr lang="en-US" dirty="0" smtClean="0"/>
              <a:t>Hitler in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219200"/>
            <a:ext cx="487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January 1933 Hitler appointed Chancellor</a:t>
            </a:r>
          </a:p>
          <a:p>
            <a:pPr lvl="1"/>
            <a:r>
              <a:rPr lang="en-US" dirty="0" smtClean="0"/>
              <a:t>Used private Nazi army to strong arm members of Reichstag</a:t>
            </a:r>
          </a:p>
          <a:p>
            <a:pPr lvl="1"/>
            <a:r>
              <a:rPr lang="en-US" dirty="0" smtClean="0"/>
              <a:t>Der Fuhrer – The Leader</a:t>
            </a:r>
          </a:p>
          <a:p>
            <a:pPr lvl="1"/>
            <a:r>
              <a:rPr lang="en-US" dirty="0" smtClean="0"/>
              <a:t>Turned Germany into a police state (no unions, opposition parties or papers)</a:t>
            </a:r>
          </a:p>
          <a:p>
            <a:pPr lvl="1"/>
            <a:r>
              <a:rPr lang="en-US" dirty="0" smtClean="0"/>
              <a:t>Gestapo used to profile “inferior races”</a:t>
            </a:r>
          </a:p>
          <a:p>
            <a:r>
              <a:rPr lang="en-US" dirty="0" smtClean="0"/>
              <a:t>Third Reich</a:t>
            </a:r>
          </a:p>
          <a:p>
            <a:pPr lvl="1"/>
            <a:r>
              <a:rPr lang="en-US" dirty="0" smtClean="0"/>
              <a:t>Third “Empire” of Germany</a:t>
            </a:r>
          </a:p>
          <a:p>
            <a:pPr lvl="1"/>
            <a:r>
              <a:rPr lang="en-US" dirty="0" smtClean="0"/>
              <a:t>1930’s secretly rebuilt military</a:t>
            </a:r>
          </a:p>
          <a:p>
            <a:pPr lvl="1"/>
            <a:r>
              <a:rPr lang="en-US" dirty="0" smtClean="0"/>
              <a:t>1936 moved troops to the Rhineland – violated </a:t>
            </a:r>
            <a:r>
              <a:rPr lang="en-US" dirty="0" err="1" smtClean="0"/>
              <a:t>ToV</a:t>
            </a:r>
            <a:endParaRPr lang="en-US" dirty="0" smtClean="0"/>
          </a:p>
          <a:p>
            <a:pPr lvl="1"/>
            <a:r>
              <a:rPr lang="en-US" dirty="0" smtClean="0"/>
              <a:t>1936 Rome-Berlin Axis: Alliance w/Mussolini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4194175" cy="3467867"/>
          </a:xfrm>
        </p:spPr>
      </p:pic>
    </p:spTree>
    <p:extLst>
      <p:ext uri="{BB962C8B-B14F-4D97-AF65-F5344CB8AC3E}">
        <p14:creationId xmlns:p14="http://schemas.microsoft.com/office/powerpoint/2010/main" val="19043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600200"/>
          </a:xfrm>
        </p:spPr>
        <p:txBody>
          <a:bodyPr/>
          <a:lstStyle/>
          <a:p>
            <a:r>
              <a:rPr lang="en-US" dirty="0" smtClean="0"/>
              <a:t>Russia Under Lenin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4114800"/>
            <a:ext cx="8915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1917 Russia taken by Communists</a:t>
            </a:r>
          </a:p>
          <a:p>
            <a:r>
              <a:rPr lang="en-US" dirty="0" smtClean="0"/>
              <a:t>1922 Russia -&gt; Union of Soviet Socialist Republics</a:t>
            </a:r>
          </a:p>
          <a:p>
            <a:pPr lvl="1"/>
            <a:r>
              <a:rPr lang="en-US" dirty="0" smtClean="0"/>
              <a:t>USSR divided into 15 separate political republics in a federal union</a:t>
            </a:r>
          </a:p>
          <a:p>
            <a:pPr lvl="1"/>
            <a:r>
              <a:rPr lang="en-US" dirty="0" smtClean="0"/>
              <a:t>1918-1921 </a:t>
            </a:r>
            <a:r>
              <a:rPr lang="en-US" dirty="0" err="1" smtClean="0"/>
              <a:t>Vladamir</a:t>
            </a:r>
            <a:r>
              <a:rPr lang="en-US" dirty="0" smtClean="0"/>
              <a:t> Lenin is the leader (Russian Civil War b/w Whites &amp; Reds)</a:t>
            </a:r>
          </a:p>
          <a:p>
            <a:r>
              <a:rPr lang="en-US" dirty="0" smtClean="0"/>
              <a:t>Lenin’s War Communism</a:t>
            </a:r>
          </a:p>
          <a:p>
            <a:pPr lvl="1"/>
            <a:r>
              <a:rPr lang="en-US" dirty="0" smtClean="0"/>
              <a:t>Nationalized Industry – keep food and weapons stocked </a:t>
            </a:r>
          </a:p>
          <a:p>
            <a:pPr lvl="1"/>
            <a:r>
              <a:rPr lang="en-US" dirty="0" smtClean="0"/>
              <a:t>Didn’t work – production was down since WWI</a:t>
            </a:r>
          </a:p>
          <a:p>
            <a:pPr lvl="1"/>
            <a:r>
              <a:rPr lang="en-US" dirty="0" smtClean="0"/>
              <a:t>Collapse &amp; Social disorder started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27109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Communism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6705600" cy="34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2286000" cy="32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1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r>
              <a:rPr lang="en-US" dirty="0" smtClean="0"/>
              <a:t>New Economic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636" y="1524000"/>
            <a:ext cx="4613564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War Communism Failed – NEP new approach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Gov’t controlled: Heavy industry, communication, transportation &amp; the credit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NEP married the Public and Private Sectors (Free Enterprise)</a:t>
            </a:r>
          </a:p>
          <a:p>
            <a:pPr lvl="1"/>
            <a:r>
              <a:rPr lang="en-US" dirty="0" smtClean="0"/>
              <a:t>Buy, sell &amp; trade farm products</a:t>
            </a:r>
          </a:p>
          <a:p>
            <a:pPr lvl="1"/>
            <a:r>
              <a:rPr lang="en-US" dirty="0" smtClean="0"/>
              <a:t>Small business among peasants was permitted</a:t>
            </a:r>
          </a:p>
          <a:p>
            <a:pPr lvl="1"/>
            <a:r>
              <a:rPr lang="en-US" dirty="0" err="1" smtClean="0"/>
              <a:t>Nepmen</a:t>
            </a:r>
            <a:r>
              <a:rPr lang="en-US" dirty="0" smtClean="0"/>
              <a:t>: Soviet middlemen – traded domestic goods &amp; materials w/manufacturers</a:t>
            </a:r>
          </a:p>
          <a:p>
            <a:r>
              <a:rPr lang="en-US" dirty="0" smtClean="0"/>
              <a:t>Agriculture Changes to collectivization</a:t>
            </a:r>
          </a:p>
          <a:p>
            <a:pPr lvl="1"/>
            <a:r>
              <a:rPr lang="en-US" dirty="0" smtClean="0"/>
              <a:t>Revolution – Wealthy farmland given to peasants</a:t>
            </a:r>
          </a:p>
          <a:p>
            <a:pPr lvl="1"/>
            <a:r>
              <a:rPr lang="en-US" dirty="0" smtClean="0"/>
              <a:t>Collective farms created: pooled land where people worked in groups</a:t>
            </a:r>
          </a:p>
          <a:p>
            <a:pPr lvl="1"/>
            <a:r>
              <a:rPr lang="en-US" dirty="0" smtClean="0"/>
              <a:t>Shared machinery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4279021" cy="2983089"/>
          </a:xfrm>
        </p:spPr>
      </p:pic>
    </p:spTree>
    <p:extLst>
      <p:ext uri="{BB962C8B-B14F-4D97-AF65-F5344CB8AC3E}">
        <p14:creationId xmlns:p14="http://schemas.microsoft.com/office/powerpoint/2010/main" val="28247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en-US" dirty="0" smtClean="0"/>
              <a:t>End of Prosperity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3400" y="4419600"/>
            <a:ext cx="8077200" cy="2667000"/>
          </a:xfrm>
        </p:spPr>
        <p:txBody>
          <a:bodyPr/>
          <a:lstStyle/>
          <a:p>
            <a:r>
              <a:rPr lang="en-US" dirty="0" smtClean="0"/>
              <a:t>Postwar prosperity turned to depression by end of 20’s</a:t>
            </a:r>
          </a:p>
          <a:p>
            <a:r>
              <a:rPr lang="en-US" dirty="0" smtClean="0"/>
              <a:t>Farmers in Africa, Australia, India, New Zealand, NA &amp; SA increased production for Europe</a:t>
            </a:r>
          </a:p>
          <a:p>
            <a:pPr lvl="1"/>
            <a:r>
              <a:rPr lang="en-US" dirty="0" smtClean="0"/>
              <a:t>American farmers took loans for capital goods</a:t>
            </a:r>
          </a:p>
          <a:p>
            <a:pPr lvl="1"/>
            <a:r>
              <a:rPr lang="en-US" dirty="0" smtClean="0"/>
              <a:t>1918 demand for crops and prices dropped – debt crisis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410200" cy="3240146"/>
          </a:xfrm>
        </p:spPr>
      </p:pic>
    </p:spTree>
    <p:extLst>
      <p:ext uri="{BB962C8B-B14F-4D97-AF65-F5344CB8AC3E}">
        <p14:creationId xmlns:p14="http://schemas.microsoft.com/office/powerpoint/2010/main" val="90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en-US" dirty="0" smtClean="0"/>
              <a:t>Protectionism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5029200"/>
            <a:ext cx="8458200" cy="1828800"/>
          </a:xfrm>
        </p:spPr>
        <p:txBody>
          <a:bodyPr/>
          <a:lstStyle/>
          <a:p>
            <a:r>
              <a:rPr lang="en-US" dirty="0" smtClean="0"/>
              <a:t>Global Economies led to economic nationalism</a:t>
            </a:r>
          </a:p>
          <a:p>
            <a:pPr lvl="1"/>
            <a:r>
              <a:rPr lang="en-US" dirty="0" smtClean="0"/>
              <a:t>Protectionism: nations tried to protect foreign industries from competition by limiting trade</a:t>
            </a:r>
          </a:p>
          <a:p>
            <a:pPr lvl="1"/>
            <a:r>
              <a:rPr lang="en-US" dirty="0" err="1" smtClean="0"/>
              <a:t>Est</a:t>
            </a:r>
            <a:r>
              <a:rPr lang="en-US" dirty="0" smtClean="0"/>
              <a:t> tariffs on import of goods – failed policy</a:t>
            </a:r>
          </a:p>
          <a:p>
            <a:pPr lvl="1"/>
            <a:r>
              <a:rPr lang="en-US" dirty="0" smtClean="0"/>
              <a:t>Americans loaned $$$ to Europeans to purchase American goods</a:t>
            </a:r>
          </a:p>
          <a:p>
            <a:pPr lvl="1"/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5181600" cy="3589020"/>
          </a:xfrm>
        </p:spPr>
      </p:pic>
    </p:spTree>
    <p:extLst>
      <p:ext uri="{BB962C8B-B14F-4D97-AF65-F5344CB8AC3E}">
        <p14:creationId xmlns:p14="http://schemas.microsoft.com/office/powerpoint/2010/main" val="39076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600200"/>
          </a:xfrm>
        </p:spPr>
        <p:txBody>
          <a:bodyPr/>
          <a:lstStyle/>
          <a:p>
            <a:r>
              <a:rPr lang="en-US" dirty="0" smtClean="0"/>
              <a:t>Speculation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4267200"/>
            <a:ext cx="84582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Market Speculation – stock market investments</a:t>
            </a:r>
          </a:p>
          <a:p>
            <a:pPr lvl="1"/>
            <a:r>
              <a:rPr lang="en-US" dirty="0" smtClean="0"/>
              <a:t>1920’s buying on margin – borrow money to purchase stock</a:t>
            </a:r>
          </a:p>
          <a:p>
            <a:pPr lvl="1"/>
            <a:r>
              <a:rPr lang="en-US" dirty="0" smtClean="0"/>
              <a:t>Value rose – stock sells loans are repaid, value falls – loans aren’t repaid</a:t>
            </a:r>
          </a:p>
          <a:p>
            <a:r>
              <a:rPr lang="en-US" dirty="0" smtClean="0"/>
              <a:t>October 29, 1929 – Black Tuesday</a:t>
            </a:r>
          </a:p>
          <a:p>
            <a:pPr lvl="1"/>
            <a:r>
              <a:rPr lang="en-US" dirty="0" smtClean="0"/>
              <a:t>NYSE panic’s  in face of economic downturn – run on the NYSE</a:t>
            </a:r>
          </a:p>
          <a:p>
            <a:pPr lvl="1"/>
            <a:r>
              <a:rPr lang="en-US" dirty="0" smtClean="0"/>
              <a:t>Bank runs started as investors confidence fell</a:t>
            </a:r>
          </a:p>
          <a:p>
            <a:pPr lvl="1"/>
            <a:r>
              <a:rPr lang="en-US" dirty="0" smtClean="0"/>
              <a:t>Thousands of banks, farms, factories and individuals forced into bankruptcy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5119688" cy="3342019"/>
          </a:xfrm>
        </p:spPr>
      </p:pic>
    </p:spTree>
    <p:extLst>
      <p:ext uri="{BB962C8B-B14F-4D97-AF65-F5344CB8AC3E}">
        <p14:creationId xmlns:p14="http://schemas.microsoft.com/office/powerpoint/2010/main" val="14214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4267200"/>
            <a:ext cx="8686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NYSE Crash beginning of the 10 year Depression</a:t>
            </a:r>
          </a:p>
          <a:p>
            <a:pPr lvl="1"/>
            <a:r>
              <a:rPr lang="en-US" dirty="0" smtClean="0"/>
              <a:t>Prices, wages fell &amp; unemployment soared</a:t>
            </a:r>
          </a:p>
          <a:p>
            <a:pPr lvl="1"/>
            <a:r>
              <a:rPr lang="en-US" dirty="0" smtClean="0"/>
              <a:t>1932 30 million unemployed worldwide – poverty amidst productivity</a:t>
            </a:r>
          </a:p>
          <a:p>
            <a:pPr lvl="1"/>
            <a:r>
              <a:rPr lang="en-US" dirty="0" smtClean="0"/>
              <a:t>Economic nationalism made the depression harder to recover from</a:t>
            </a:r>
          </a:p>
          <a:p>
            <a:pPr lvl="1"/>
            <a:r>
              <a:rPr lang="en-US" dirty="0" smtClean="0"/>
              <a:t>Great Britain tried giving low interest loans to industry – raised tariffs</a:t>
            </a:r>
          </a:p>
          <a:p>
            <a:pPr lvl="1"/>
            <a:r>
              <a:rPr lang="en-US" dirty="0" smtClean="0"/>
              <a:t>France stayed away for a few years – when hit led to political instability</a:t>
            </a:r>
          </a:p>
          <a:p>
            <a:pPr lvl="2"/>
            <a:r>
              <a:rPr lang="en-US" dirty="0" smtClean="0"/>
              <a:t>1933 alone 3 changes of </a:t>
            </a:r>
            <a:r>
              <a:rPr lang="en-US" dirty="0" err="1" smtClean="0"/>
              <a:t>govt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Destroyed the Weimar Republic in Germany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4917008" cy="2821007"/>
          </a:xfrm>
        </p:spPr>
      </p:pic>
    </p:spTree>
    <p:extLst>
      <p:ext uri="{BB962C8B-B14F-4D97-AF65-F5344CB8AC3E}">
        <p14:creationId xmlns:p14="http://schemas.microsoft.com/office/powerpoint/2010/main" val="30028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05200"/>
            <a:ext cx="5029200" cy="3352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349178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13684"/>
            <a:ext cx="2220351" cy="314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"/>
            <a:ext cx="3505200" cy="27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42" y="-381000"/>
            <a:ext cx="8229600" cy="1600200"/>
          </a:xfrm>
        </p:spPr>
        <p:txBody>
          <a:bodyPr/>
          <a:lstStyle/>
          <a:p>
            <a:r>
              <a:rPr lang="en-US" dirty="0" smtClean="0"/>
              <a:t>Ireland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44958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1800’s Nationalists demand self rule</a:t>
            </a:r>
          </a:p>
          <a:p>
            <a:pPr lvl="1"/>
            <a:r>
              <a:rPr lang="en-US" dirty="0" smtClean="0"/>
              <a:t>1914 independence not met – promised self rule post WWI</a:t>
            </a:r>
          </a:p>
          <a:p>
            <a:pPr lvl="1"/>
            <a:r>
              <a:rPr lang="en-US" dirty="0" smtClean="0"/>
              <a:t>Easter Rising: April 24, 1916 revolt – Irish leaders executed</a:t>
            </a:r>
          </a:p>
          <a:p>
            <a:r>
              <a:rPr lang="en-US" dirty="0" smtClean="0"/>
              <a:t>1918 Sinn Fein – Irish seats in Parliament</a:t>
            </a:r>
          </a:p>
          <a:p>
            <a:pPr lvl="1"/>
            <a:r>
              <a:rPr lang="en-US" dirty="0" smtClean="0"/>
              <a:t>Declared themselves rep gov’t for Irish Republic</a:t>
            </a:r>
          </a:p>
          <a:p>
            <a:pPr lvl="1"/>
            <a:r>
              <a:rPr lang="en-US" dirty="0" smtClean="0"/>
              <a:t>Irish Republican Army (IRA)</a:t>
            </a:r>
          </a:p>
          <a:p>
            <a:r>
              <a:rPr lang="en-US" dirty="0" smtClean="0"/>
              <a:t>1922 Settlement – divided Ireland in 2</a:t>
            </a:r>
          </a:p>
          <a:p>
            <a:pPr lvl="1"/>
            <a:r>
              <a:rPr lang="en-US" dirty="0" smtClean="0"/>
              <a:t>Catholic Ireland (South) self-governing free state (British Subjects)</a:t>
            </a:r>
          </a:p>
          <a:p>
            <a:pPr lvl="1"/>
            <a:r>
              <a:rPr lang="en-US" dirty="0" smtClean="0"/>
              <a:t>Protestant Ireland (North) remained in the UK</a:t>
            </a:r>
          </a:p>
          <a:p>
            <a:pPr lvl="1"/>
            <a:r>
              <a:rPr lang="en-US" dirty="0" smtClean="0"/>
              <a:t>Not all were happy – civil war continued</a:t>
            </a:r>
          </a:p>
          <a:p>
            <a:pPr lvl="1"/>
            <a:r>
              <a:rPr lang="en-US" dirty="0" smtClean="0"/>
              <a:t>1949 Irish Free State becomes independent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1600"/>
            <a:ext cx="2624137" cy="3516885"/>
          </a:xfr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42" y="5105400"/>
            <a:ext cx="4353358" cy="15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600200"/>
          </a:xfrm>
        </p:spPr>
        <p:txBody>
          <a:bodyPr/>
          <a:lstStyle/>
          <a:p>
            <a:r>
              <a:rPr lang="en-US" dirty="0" smtClean="0"/>
              <a:t>Fascist Dictatorships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048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Benito Mussolini &amp; Italy</a:t>
            </a:r>
          </a:p>
          <a:p>
            <a:pPr lvl="1"/>
            <a:r>
              <a:rPr lang="en-US" sz="1800" dirty="0"/>
              <a:t>Socialist -&gt; Extreme Nationalist during WWI</a:t>
            </a:r>
          </a:p>
          <a:p>
            <a:pPr lvl="1"/>
            <a:r>
              <a:rPr lang="en-US" sz="1800" dirty="0"/>
              <a:t>Created the Fascist Party – Nationalistic &amp; Militaristic</a:t>
            </a:r>
          </a:p>
          <a:p>
            <a:pPr lvl="2"/>
            <a:r>
              <a:rPr lang="en-US" sz="1800" dirty="0"/>
              <a:t>Relied on dictatorship &amp; totalitarianism – opposed democratic </a:t>
            </a:r>
            <a:r>
              <a:rPr lang="en-US" sz="1800" dirty="0" smtClean="0"/>
              <a:t>principles</a:t>
            </a:r>
          </a:p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Followers </a:t>
            </a:r>
          </a:p>
          <a:p>
            <a:pPr lvl="1"/>
            <a:r>
              <a:rPr lang="en-US" sz="1800" dirty="0"/>
              <a:t>Soldiers, Wealthy landowners, Manufacturers &amp; lower middle class</a:t>
            </a:r>
          </a:p>
          <a:p>
            <a:pPr lvl="1"/>
            <a:r>
              <a:rPr lang="en-US" sz="1800" dirty="0"/>
              <a:t>Cooperation b/w labor &amp; management to restore the Italian economy</a:t>
            </a:r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8302"/>
              </p:ext>
            </p:extLst>
          </p:nvPr>
        </p:nvGraphicFramePr>
        <p:xfrm>
          <a:off x="1143000" y="5029200"/>
          <a:ext cx="662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Fascim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Appealed to the working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Upper &amp;</a:t>
                      </a:r>
                      <a:r>
                        <a:rPr lang="en-US" baseline="0" dirty="0" smtClean="0"/>
                        <a:t> Middle 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Society w/o</a:t>
                      </a:r>
                      <a:r>
                        <a:rPr lang="en-US" baseline="0" dirty="0" smtClean="0"/>
                        <a:t> Social 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Preserve current class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Communal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Property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0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600200"/>
          </a:xfrm>
        </p:spPr>
        <p:txBody>
          <a:bodyPr/>
          <a:lstStyle/>
          <a:p>
            <a:r>
              <a:rPr lang="en-US" dirty="0" smtClean="0"/>
              <a:t>Mussolini’s 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636" y="1447800"/>
            <a:ext cx="51054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Black Shirts’ removal of Socialists</a:t>
            </a:r>
          </a:p>
          <a:p>
            <a:pPr lvl="1"/>
            <a:r>
              <a:rPr lang="en-US" dirty="0" smtClean="0"/>
              <a:t>Broke up strikes, intimidated voters &amp; drove elected officials from office</a:t>
            </a:r>
          </a:p>
          <a:p>
            <a:pPr lvl="1"/>
            <a:r>
              <a:rPr lang="en-US" dirty="0" smtClean="0"/>
              <a:t>October 1922 Black Shirts meet in Rome</a:t>
            </a:r>
          </a:p>
          <a:p>
            <a:pPr lvl="1"/>
            <a:r>
              <a:rPr lang="en-US" dirty="0" smtClean="0"/>
              <a:t>Purpose: Defend Italy from Communism</a:t>
            </a:r>
          </a:p>
          <a:p>
            <a:pPr lvl="1"/>
            <a:r>
              <a:rPr lang="en-US" dirty="0" smtClean="0"/>
              <a:t>Reaction: Parliament (Liberals) ask for Martial Law – Cabinet resigns</a:t>
            </a:r>
          </a:p>
          <a:p>
            <a:pPr lvl="1"/>
            <a:r>
              <a:rPr lang="en-US" dirty="0" smtClean="0"/>
              <a:t>Resolution: Mussolini becomes Premier &amp; heads a coalition gov’t</a:t>
            </a:r>
          </a:p>
          <a:p>
            <a:r>
              <a:rPr lang="en-US" dirty="0" smtClean="0"/>
              <a:t>In Office: Dictatorship in process</a:t>
            </a:r>
          </a:p>
          <a:p>
            <a:pPr lvl="1"/>
            <a:r>
              <a:rPr lang="en-US" dirty="0" smtClean="0"/>
              <a:t>Appointed Fascists in the central gov’t</a:t>
            </a:r>
          </a:p>
          <a:p>
            <a:pPr lvl="1"/>
            <a:r>
              <a:rPr lang="en-US" dirty="0" smtClean="0"/>
              <a:t>Election Law: Party w/most votes = 2/3 of seats in lower house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2971800" cy="3982825"/>
          </a:xfrm>
        </p:spPr>
      </p:pic>
    </p:spTree>
    <p:extLst>
      <p:ext uri="{BB962C8B-B14F-4D97-AF65-F5344CB8AC3E}">
        <p14:creationId xmlns:p14="http://schemas.microsoft.com/office/powerpoint/2010/main" val="33178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12039</TotalTime>
  <Words>973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The Great Depression &amp; Rise of Totalitarianism</vt:lpstr>
      <vt:lpstr>End of Prosperity</vt:lpstr>
      <vt:lpstr>Protectionism</vt:lpstr>
      <vt:lpstr>Speculation</vt:lpstr>
      <vt:lpstr>The Great Depression</vt:lpstr>
      <vt:lpstr>PowerPoint Presentation</vt:lpstr>
      <vt:lpstr>Ireland</vt:lpstr>
      <vt:lpstr>Fascist Dictatorships</vt:lpstr>
      <vt:lpstr>Mussolini’s Rise to Power</vt:lpstr>
      <vt:lpstr>Mussolini’s Gov’t</vt:lpstr>
      <vt:lpstr>Corporatism</vt:lpstr>
      <vt:lpstr>Weimar Republic</vt:lpstr>
      <vt:lpstr>Nazi Party &amp; Hitler</vt:lpstr>
      <vt:lpstr>Nazis in Power</vt:lpstr>
      <vt:lpstr>Hitler in Power</vt:lpstr>
      <vt:lpstr>Russia Under Lenin</vt:lpstr>
      <vt:lpstr>War Communism</vt:lpstr>
      <vt:lpstr>New Economic Policy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 &amp; Rise of Totalitarianism</dc:title>
  <dc:creator>Administrator</dc:creator>
  <cp:lastModifiedBy>Administrator</cp:lastModifiedBy>
  <cp:revision>41</cp:revision>
  <dcterms:created xsi:type="dcterms:W3CDTF">2013-04-18T15:40:26Z</dcterms:created>
  <dcterms:modified xsi:type="dcterms:W3CDTF">2014-04-29T13:34:01Z</dcterms:modified>
</cp:coreProperties>
</file>