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662747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ictionary.reference.com/browse/ethnicity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154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7945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0204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08589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29323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4880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21572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5605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938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http://dictionary.reference.com/browse/ethnicity</a:t>
            </a:r>
            <a:r>
              <a:rPr lang="en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9246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4965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9031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6831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5578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1479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2728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 rot="10800000" flipH="1">
            <a:off x="0" y="3093234"/>
            <a:ext cx="8458200" cy="7124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685800" y="1300757"/>
            <a:ext cx="7772400" cy="1684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1pPr>
            <a:lvl2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2pPr>
            <a:lvl3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3pPr>
            <a:lvl4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4pPr>
            <a:lvl5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5pPr>
            <a:lvl6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6pPr>
            <a:lvl7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7pPr>
            <a:lvl8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8pPr>
            <a:lvl9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685800" y="3093357"/>
            <a:ext cx="7772400" cy="7124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Clr>
                <a:schemeClr val="lt2"/>
              </a:buClr>
              <a:buNone/>
              <a:defRPr b="1">
                <a:solidFill>
                  <a:schemeClr val="lt2"/>
                </a:solidFill>
              </a:defRPr>
            </a:lvl1pPr>
            <a:lvl2pPr>
              <a:spcBef>
                <a:spcPts val="0"/>
              </a:spcBef>
              <a:buClr>
                <a:schemeClr val="lt2"/>
              </a:buClr>
              <a:buSzPct val="100000"/>
              <a:buNone/>
              <a:defRPr sz="3000" b="1">
                <a:solidFill>
                  <a:schemeClr val="lt2"/>
                </a:solidFill>
              </a:defRPr>
            </a:lvl2pPr>
            <a:lvl3pPr>
              <a:spcBef>
                <a:spcPts val="0"/>
              </a:spcBef>
              <a:buClr>
                <a:schemeClr val="lt2"/>
              </a:buClr>
              <a:buSzPct val="100000"/>
              <a:buNone/>
              <a:defRPr sz="3000" b="1">
                <a:solidFill>
                  <a:schemeClr val="lt2"/>
                </a:solidFill>
              </a:defRPr>
            </a:lvl3pPr>
            <a:lvl4pPr>
              <a:spcBef>
                <a:spcPts val="0"/>
              </a:spcBef>
              <a:buClr>
                <a:schemeClr val="lt2"/>
              </a:buClr>
              <a:buSzPct val="100000"/>
              <a:buNone/>
              <a:defRPr sz="3000" b="1">
                <a:solidFill>
                  <a:schemeClr val="lt2"/>
                </a:solidFill>
              </a:defRPr>
            </a:lvl4pPr>
            <a:lvl5pPr>
              <a:spcBef>
                <a:spcPts val="0"/>
              </a:spcBef>
              <a:buClr>
                <a:schemeClr val="lt2"/>
              </a:buClr>
              <a:buSzPct val="100000"/>
              <a:buNone/>
              <a:defRPr sz="3000" b="1">
                <a:solidFill>
                  <a:schemeClr val="lt2"/>
                </a:solidFill>
              </a:defRPr>
            </a:lvl5pPr>
            <a:lvl6pPr>
              <a:spcBef>
                <a:spcPts val="0"/>
              </a:spcBef>
              <a:buClr>
                <a:schemeClr val="lt2"/>
              </a:buClr>
              <a:buSzPct val="100000"/>
              <a:buNone/>
              <a:defRPr sz="3000" b="1">
                <a:solidFill>
                  <a:schemeClr val="lt2"/>
                </a:solidFill>
              </a:defRPr>
            </a:lvl6pPr>
            <a:lvl7pPr>
              <a:spcBef>
                <a:spcPts val="0"/>
              </a:spcBef>
              <a:buClr>
                <a:schemeClr val="lt2"/>
              </a:buClr>
              <a:buSzPct val="100000"/>
              <a:buNone/>
              <a:defRPr sz="3000" b="1">
                <a:solidFill>
                  <a:schemeClr val="lt2"/>
                </a:solidFill>
              </a:defRPr>
            </a:lvl7pPr>
            <a:lvl8pPr>
              <a:spcBef>
                <a:spcPts val="0"/>
              </a:spcBef>
              <a:buClr>
                <a:schemeClr val="lt2"/>
              </a:buClr>
              <a:buSzPct val="100000"/>
              <a:buNone/>
              <a:defRPr sz="3000" b="1">
                <a:solidFill>
                  <a:schemeClr val="lt2"/>
                </a:solidFill>
              </a:defRPr>
            </a:lvl8pPr>
            <a:lvl9pPr>
              <a:spcBef>
                <a:spcPts val="0"/>
              </a:spcBef>
              <a:buClr>
                <a:schemeClr val="lt2"/>
              </a:buClr>
              <a:buSzPct val="100000"/>
              <a:buNone/>
              <a:defRPr sz="30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4030200" cy="34652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2"/>
          </p:nvPr>
        </p:nvSpPr>
        <p:spPr>
          <a:xfrm>
            <a:off x="4656667" y="1461908"/>
            <a:ext cx="4030200" cy="34652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/>
        </p:nvSpPr>
        <p:spPr>
          <a:xfrm>
            <a:off x="0" y="4406309"/>
            <a:ext cx="8686800" cy="5195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buNone/>
              <a:defRPr sz="2400" b="1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‹#›</a:t>
            </a:fld>
            <a:endParaRPr lang="en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buNone/>
              <a:defRPr sz="4800" b="1"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buNone/>
              <a:defRPr sz="4800" b="1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buNone/>
              <a:defRPr sz="4800" b="1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buNone/>
              <a:defRPr sz="4800" b="1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buNone/>
              <a:defRPr sz="4800" b="1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buNone/>
              <a:defRPr sz="4800" b="1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buNone/>
              <a:defRPr sz="4800" b="1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buNone/>
              <a:defRPr sz="4800" b="1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buNone/>
              <a:defRPr sz="48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dk2"/>
              </a:buClr>
              <a:buSzPct val="100000"/>
              <a:defRPr sz="3000">
                <a:solidFill>
                  <a:schemeClr val="dk2"/>
                </a:solidFill>
              </a:defRPr>
            </a:lvl1pPr>
            <a:lvl2pPr>
              <a:spcBef>
                <a:spcPts val="480"/>
              </a:spcBef>
              <a:buClr>
                <a:schemeClr val="dk2"/>
              </a:buClr>
              <a:buSzPct val="100000"/>
              <a:defRPr sz="2400">
                <a:solidFill>
                  <a:schemeClr val="dk2"/>
                </a:solidFill>
              </a:defRPr>
            </a:lvl2pPr>
            <a:lvl3pPr>
              <a:spcBef>
                <a:spcPts val="480"/>
              </a:spcBef>
              <a:buClr>
                <a:schemeClr val="dk2"/>
              </a:buClr>
              <a:buSzPct val="100000"/>
              <a:defRPr sz="2400">
                <a:solidFill>
                  <a:schemeClr val="dk2"/>
                </a:solidFill>
              </a:defRPr>
            </a:lvl3pPr>
            <a:lvl4pPr>
              <a:spcBef>
                <a:spcPts val="360"/>
              </a:spcBef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4pPr>
            <a:lvl5pPr>
              <a:spcBef>
                <a:spcPts val="360"/>
              </a:spcBef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5pPr>
            <a:lvl6pPr>
              <a:spcBef>
                <a:spcPts val="360"/>
              </a:spcBef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6pPr>
            <a:lvl7pPr>
              <a:spcBef>
                <a:spcPts val="360"/>
              </a:spcBef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7pPr>
            <a:lvl8pPr>
              <a:spcBef>
                <a:spcPts val="360"/>
              </a:spcBef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8pPr>
            <a:lvl9pPr>
              <a:spcBef>
                <a:spcPts val="360"/>
              </a:spcBef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300">
                <a:solidFill>
                  <a:schemeClr val="dk2"/>
                </a:solidFill>
              </a:rPr>
              <a:t>‹#›</a:t>
            </a:fld>
            <a:endParaRPr lang="en" sz="13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ctrTitle"/>
          </p:nvPr>
        </p:nvSpPr>
        <p:spPr>
          <a:xfrm>
            <a:off x="685800" y="1300757"/>
            <a:ext cx="7772400" cy="1684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Colonies (1607-1754)</a:t>
            </a:r>
          </a:p>
        </p:txBody>
      </p:sp>
      <p:sp>
        <p:nvSpPr>
          <p:cNvPr id="36" name="Shape 36"/>
          <p:cNvSpPr txBox="1">
            <a:spLocks noGrp="1"/>
          </p:cNvSpPr>
          <p:nvPr>
            <p:ph type="subTitle" idx="1"/>
          </p:nvPr>
        </p:nvSpPr>
        <p:spPr>
          <a:xfrm>
            <a:off x="685800" y="3093357"/>
            <a:ext cx="7772400" cy="7124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New England</a:t>
            </a: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-96250" y="1144300"/>
            <a:ext cx="5977499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400"/>
              <a:t>Social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Puritans (MA &amp; NH)</a:t>
            </a:r>
          </a:p>
          <a:p>
            <a:pPr marL="1371600" lvl="2" indent="-228600" rtl="0">
              <a:spcBef>
                <a:spcPts val="0"/>
              </a:spcBef>
              <a:buSzPct val="100000"/>
            </a:pPr>
            <a:r>
              <a:rPr lang="en" sz="1800"/>
              <a:t>Wanted to separate from England</a:t>
            </a:r>
          </a:p>
          <a:p>
            <a:pPr marL="1371600" lvl="2" indent="-228600" rtl="0">
              <a:spcBef>
                <a:spcPts val="0"/>
              </a:spcBef>
              <a:buSzPct val="100000"/>
            </a:pPr>
            <a:r>
              <a:rPr lang="en" sz="1800"/>
              <a:t>worshiped in congregations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Separatists (CT &amp; RI)</a:t>
            </a:r>
          </a:p>
          <a:p>
            <a:pPr marL="1371600" lvl="2" indent="-228600" rtl="0">
              <a:spcBef>
                <a:spcPts val="0"/>
              </a:spcBef>
              <a:buSzPct val="100000"/>
            </a:pPr>
            <a:r>
              <a:rPr lang="en" sz="1800"/>
              <a:t>Colonies with more religious tolerance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400"/>
              <a:t>Political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First self government- Mayflower Compact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Strict society, took care of one another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Proprietary Colony- in MA, Puritans had full governing rights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400"/>
              <a:t>Economic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Small individual farms and trade</a:t>
            </a:r>
          </a:p>
        </p:txBody>
      </p:sp>
      <p:pic>
        <p:nvPicPr>
          <p:cNvPr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5025" y="1498000"/>
            <a:ext cx="3368975" cy="316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Middle Colonies</a:t>
            </a:r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5201" y="1414574"/>
            <a:ext cx="4373599" cy="3557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Middle Colonies</a:t>
            </a:r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0" y="1150375"/>
            <a:ext cx="8229600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400"/>
              <a:t>Social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Very diverse- Dutch settled initially, British envied prosperity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Over 18 different languages spoken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Religious tolerance (ex. William Penn and Quakers in PA)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Haven for people of all backgrounds (PA)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400"/>
              <a:t>Political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Took over by British in mid-1600s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Royal Colony (NY &amp; NJ)- very loyal to crown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400"/>
              <a:t>Economic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Center of trading (think geography)</a:t>
            </a:r>
          </a:p>
          <a:p>
            <a:pPr marL="1371600" lvl="2" indent="-228600" rtl="0">
              <a:spcBef>
                <a:spcPts val="0"/>
              </a:spcBef>
              <a:buSzPct val="100000"/>
            </a:pPr>
            <a:r>
              <a:rPr lang="en" sz="1800"/>
              <a:t>New Amsterdam/Manhattan</a:t>
            </a:r>
          </a:p>
          <a:p>
            <a:pPr marL="1371600" lvl="2" indent="-228600" rtl="0">
              <a:spcBef>
                <a:spcPts val="0"/>
              </a:spcBef>
              <a:buSzPct val="100000"/>
            </a:pPr>
            <a:r>
              <a:rPr lang="en" sz="1800"/>
              <a:t>Artisans, printers, merchants</a:t>
            </a:r>
          </a:p>
          <a:p>
            <a:pPr marL="914400" lvl="1" indent="-228600">
              <a:spcBef>
                <a:spcPts val="0"/>
              </a:spcBef>
              <a:buSzPct val="100000"/>
            </a:pPr>
            <a:r>
              <a:rPr lang="en" sz="1800"/>
              <a:t>Rich farming communities</a:t>
            </a:r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1430" y="2675575"/>
            <a:ext cx="3432574" cy="246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Southern Colonies</a:t>
            </a: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9287" y="1347475"/>
            <a:ext cx="5305425" cy="37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Southern Colonies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0" y="1122925"/>
            <a:ext cx="5720999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400"/>
              <a:t>Social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Tolerance for many individuals</a:t>
            </a:r>
          </a:p>
          <a:p>
            <a:pPr marL="1371600" lvl="2" indent="-228600" rtl="0">
              <a:spcBef>
                <a:spcPts val="0"/>
              </a:spcBef>
              <a:buSzPct val="100000"/>
            </a:pPr>
            <a:r>
              <a:rPr lang="en" sz="1800"/>
              <a:t>Maryland- Catholics</a:t>
            </a:r>
          </a:p>
          <a:p>
            <a:pPr marL="1371600" lvl="2" indent="-228600" rtl="0">
              <a:spcBef>
                <a:spcPts val="0"/>
              </a:spcBef>
              <a:buSzPct val="100000"/>
            </a:pPr>
            <a:r>
              <a:rPr lang="en" sz="1800"/>
              <a:t>Georgia- jailed English settlers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Rise of a rich gentry (planter class)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400"/>
              <a:t>Political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Joint-stock company- private investors establish a colony (ex. Jamestown)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Bacon’s Rebellion- VA settlers want more role in gov’t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400"/>
              <a:t>Economic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Staple crops- especially tobacco</a:t>
            </a:r>
          </a:p>
          <a:p>
            <a:pPr marL="914400" lvl="1" indent="-228600">
              <a:spcBef>
                <a:spcPts val="0"/>
              </a:spcBef>
              <a:buSzPct val="100000"/>
            </a:pPr>
            <a:r>
              <a:rPr lang="en" sz="1800"/>
              <a:t>Early slave trade and indentured servitude</a:t>
            </a:r>
          </a:p>
        </p:txBody>
      </p:sp>
      <p:pic>
        <p:nvPicPr>
          <p:cNvPr id="128" name="Shape 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5275" y="1697950"/>
            <a:ext cx="3818724" cy="2826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Colonies by 1754</a:t>
            </a:r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3571575" y="1300100"/>
            <a:ext cx="5410799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1800"/>
              <a:t>Self-government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From start, England allowed colonial governor and legislature to make rules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Eventually, legislatures have more power (democracy/republican attribute)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As treatment gets worse, legislatures get angrier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1800"/>
              <a:t>Salutary Neglect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For most of colonial period, England had rules for colonies but did not enforce them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England stops neglecting, starts enforcing, and anger ensues</a:t>
            </a:r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024" y="1551550"/>
            <a:ext cx="3571574" cy="277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Colonies by 1754 cont.</a:t>
            </a:r>
          </a:p>
        </p:txBody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4150" y="1182475"/>
            <a:ext cx="4142099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400"/>
              <a:t>Westward Expansion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More immigration= more diversity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Greater population= geographic expansion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French settlers and Native Americans dislike colonial expansion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British vs. French rivalry will lead to conflict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Will colonists want to be involved?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Or will colonists be upset?</a:t>
            </a:r>
          </a:p>
        </p:txBody>
      </p:sp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5750" y="1667770"/>
            <a:ext cx="4259875" cy="2922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Brief Background History</a:t>
            </a:r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0" y="1182500"/>
            <a:ext cx="5913599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400"/>
              <a:t>Arrival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Colonization from European countries in 17th and 18th centuries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The “13 Colonies” are controlled by British</a:t>
            </a:r>
          </a:p>
          <a:p>
            <a:pPr marL="1371600" lvl="2" indent="-228600" rtl="0">
              <a:spcBef>
                <a:spcPts val="0"/>
              </a:spcBef>
              <a:buSzPct val="100000"/>
            </a:pPr>
            <a:r>
              <a:rPr lang="en" sz="1800"/>
              <a:t>Very diverse ethnically, religiously, politically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First colonization efforts</a:t>
            </a:r>
          </a:p>
          <a:p>
            <a:pPr marL="1371600" lvl="2" indent="-228600" rtl="0">
              <a:spcBef>
                <a:spcPts val="0"/>
              </a:spcBef>
              <a:buSzPct val="100000"/>
            </a:pPr>
            <a:r>
              <a:rPr lang="en" sz="1800"/>
              <a:t>Jamestown- think video</a:t>
            </a:r>
          </a:p>
          <a:p>
            <a:pPr marL="1371600" lvl="2" indent="-228600" rtl="0">
              <a:spcBef>
                <a:spcPts val="0"/>
              </a:spcBef>
              <a:buSzPct val="100000"/>
            </a:pPr>
            <a:r>
              <a:rPr lang="en" sz="1800"/>
              <a:t>Plymouth- think pilgrims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400"/>
              <a:t>What motivates the colonists? 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Opportunity</a:t>
            </a:r>
          </a:p>
          <a:p>
            <a:pPr marL="914400" lvl="1" indent="-228600">
              <a:spcBef>
                <a:spcPts val="0"/>
              </a:spcBef>
              <a:buSzPct val="100000"/>
            </a:pPr>
            <a:r>
              <a:rPr lang="en" sz="1800"/>
              <a:t>Money!!! The most important colors are green and gold!</a:t>
            </a:r>
          </a:p>
        </p:txBody>
      </p:sp>
      <p:pic>
        <p:nvPicPr>
          <p:cNvPr id="43" name="Shape 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4425" y="1417725"/>
            <a:ext cx="2679599" cy="3682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Diversity Today</a:t>
            </a:r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50" name="Shape 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500" y="1295737"/>
            <a:ext cx="7862225" cy="379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92724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Characteristics of the Colonies</a:t>
            </a:r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429900" y="1260687"/>
            <a:ext cx="5714100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400"/>
              <a:t>Mercantilism</a:t>
            </a:r>
          </a:p>
          <a:p>
            <a:pPr marL="1371600" lvl="2" indent="-228600" rtl="0">
              <a:spcBef>
                <a:spcPts val="0"/>
              </a:spcBef>
              <a:buSzPct val="100000"/>
            </a:pPr>
            <a:r>
              <a:rPr lang="en" sz="1800" b="1" u="sng"/>
              <a:t>Definition-</a:t>
            </a:r>
            <a:r>
              <a:rPr lang="en" sz="1800"/>
              <a:t> country should obtain as much gold and silver ($$$) as possible</a:t>
            </a:r>
          </a:p>
          <a:p>
            <a:pPr marL="1371600" lvl="2" indent="-228600" rtl="0">
              <a:spcBef>
                <a:spcPts val="0"/>
              </a:spcBef>
              <a:buSzPct val="100000"/>
            </a:pPr>
            <a:r>
              <a:rPr lang="en" sz="1800"/>
              <a:t>Process</a:t>
            </a:r>
          </a:p>
          <a:p>
            <a:pPr marL="1828800" lvl="3" indent="-228600" rtl="0">
              <a:spcBef>
                <a:spcPts val="0"/>
              </a:spcBef>
              <a:buSzPct val="100000"/>
            </a:pPr>
            <a:r>
              <a:rPr lang="en" sz="1800"/>
              <a:t>Use colonies for their raw materials</a:t>
            </a:r>
          </a:p>
          <a:p>
            <a:pPr marL="1828800" lvl="3" indent="-228600" rtl="0">
              <a:spcBef>
                <a:spcPts val="0"/>
              </a:spcBef>
              <a:buSzPct val="60000"/>
            </a:pPr>
            <a:r>
              <a:rPr lang="en"/>
              <a:t>S</a:t>
            </a:r>
            <a:r>
              <a:rPr lang="en" sz="1800"/>
              <a:t>ell colonists English products made from colonial materials</a:t>
            </a:r>
          </a:p>
          <a:p>
            <a:pPr marL="1828800" lvl="3" indent="-228600" rtl="0">
              <a:spcBef>
                <a:spcPts val="0"/>
              </a:spcBef>
              <a:buSzPct val="60000"/>
            </a:pPr>
            <a:r>
              <a:rPr lang="en"/>
              <a:t>Force colonies to only trade with England</a:t>
            </a:r>
          </a:p>
          <a:p>
            <a:pPr marL="1371600" lvl="2" indent="-228600" rtl="0">
              <a:spcBef>
                <a:spcPts val="0"/>
              </a:spcBef>
              <a:buSzPct val="100000"/>
            </a:pPr>
            <a:r>
              <a:rPr lang="en" sz="1800"/>
              <a:t>Money flows within England and colonies, NOT to competitors</a:t>
            </a:r>
          </a:p>
          <a:p>
            <a:pPr marL="1371600" lvl="2" indent="-228600" rtl="0">
              <a:spcBef>
                <a:spcPts val="0"/>
              </a:spcBef>
              <a:buSzPct val="100000"/>
            </a:pPr>
            <a:r>
              <a:rPr lang="en" sz="1800"/>
              <a:t>Maintains a favorable balance of trade</a:t>
            </a:r>
          </a:p>
          <a:p>
            <a:pPr marL="1371600" lvl="2" indent="-228600" rtl="0">
              <a:spcBef>
                <a:spcPts val="0"/>
              </a:spcBef>
              <a:buSzPct val="100000"/>
            </a:pPr>
            <a:r>
              <a:rPr lang="en" sz="1800"/>
              <a:t>England did not enforce policies!</a:t>
            </a:r>
          </a:p>
        </p:txBody>
      </p:sp>
      <p:pic>
        <p:nvPicPr>
          <p:cNvPr id="57" name="Shape 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31025"/>
            <a:ext cx="4459124" cy="2124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Balance of Trade Today</a:t>
            </a:r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100" y="1409150"/>
            <a:ext cx="4537899" cy="356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3625" y="1409147"/>
            <a:ext cx="4408100" cy="326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Characteristics cont.</a:t>
            </a:r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-64175" y="1219150"/>
            <a:ext cx="4844099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400"/>
              <a:t>Religious escape/conflict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Anglican Church (Church of England) not welcoming of others, colonies are opportunity to practice what you want… to a point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400"/>
              <a:t>Trouble with Native Americans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Jamestown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King Phillip’s and Pequot Wars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400"/>
              <a:t>Rise of Slavery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Triangular Trade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Middle Passage</a:t>
            </a:r>
          </a:p>
          <a:p>
            <a:pPr>
              <a:spcBef>
                <a:spcPts val="0"/>
              </a:spcBef>
              <a:buNone/>
            </a:pPr>
            <a:endParaRPr sz="1800"/>
          </a:p>
        </p:txBody>
      </p:sp>
      <p:pic>
        <p:nvPicPr>
          <p:cNvPr id="72" name="Shape 72"/>
          <p:cNvPicPr preferRelativeResize="0"/>
          <p:nvPr/>
        </p:nvPicPr>
        <p:blipFill rotWithShape="1">
          <a:blip r:embed="rId3">
            <a:alphaModFix/>
          </a:blip>
          <a:srcRect l="7602" t="7486" r="12288" b="15174"/>
          <a:stretch/>
        </p:blipFill>
        <p:spPr>
          <a:xfrm>
            <a:off x="4662225" y="1999925"/>
            <a:ext cx="4394374" cy="238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224550" y="205975"/>
            <a:ext cx="8462099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Religious Intolerance Today</a:t>
            </a:r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5200" y="1347475"/>
            <a:ext cx="6220799" cy="3721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Regions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4587300" y="1294000"/>
            <a:ext cx="4099500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400"/>
              <a:t>New England Colonies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Massachusetts (Plymouth &amp; Massachusetts Bay), New Hampshire, Connecticut, Rhode Island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400"/>
              <a:t>Middle Colonies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New York, Delaware, New Jersey, Pennsylvania</a:t>
            </a:r>
          </a:p>
          <a:p>
            <a:pPr marL="457200" lvl="0" indent="-228600" rtl="0">
              <a:spcBef>
                <a:spcPts val="0"/>
              </a:spcBef>
              <a:buSzPct val="100000"/>
            </a:pPr>
            <a:r>
              <a:rPr lang="en" sz="2400"/>
              <a:t>Southern Colonies</a:t>
            </a:r>
          </a:p>
          <a:p>
            <a:pPr marL="914400" lvl="1" indent="-228600" rtl="0">
              <a:spcBef>
                <a:spcPts val="0"/>
              </a:spcBef>
              <a:buSzPct val="100000"/>
            </a:pPr>
            <a:r>
              <a:rPr lang="en" sz="1800"/>
              <a:t>Virginia, Maryland, North Carolina, South Carolina, Georgia</a:t>
            </a:r>
          </a:p>
        </p:txBody>
      </p:sp>
      <p:pic>
        <p:nvPicPr>
          <p:cNvPr id="86" name="Shape 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575" y="1426850"/>
            <a:ext cx="3302430" cy="353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New England</a:t>
            </a:r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1937" y="1432037"/>
            <a:ext cx="4320125" cy="3522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modern">
  <a:themeElements>
    <a:clrScheme name="Custom 348">
      <a:dk1>
        <a:srgbClr val="000000"/>
      </a:dk1>
      <a:lt1>
        <a:srgbClr val="FFFFFF"/>
      </a:lt1>
      <a:dk2>
        <a:srgbClr val="191919"/>
      </a:dk2>
      <a:lt2>
        <a:srgbClr val="CCCCCC"/>
      </a:lt2>
      <a:accent1>
        <a:srgbClr val="7E5554"/>
      </a:accent1>
      <a:accent2>
        <a:srgbClr val="910A10"/>
      </a:accent2>
      <a:accent3>
        <a:srgbClr val="84294D"/>
      </a:accent3>
      <a:accent4>
        <a:srgbClr val="DA823B"/>
      </a:accent4>
      <a:accent5>
        <a:srgbClr val="625D3C"/>
      </a:accent5>
      <a:accent6>
        <a:srgbClr val="00384A"/>
      </a:accent6>
      <a:hlink>
        <a:srgbClr val="227A78"/>
      </a:hlink>
      <a:folHlink>
        <a:srgbClr val="3947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522</Words>
  <Application>Microsoft Office PowerPoint</Application>
  <PresentationFormat>On-screen Show (16:9)</PresentationFormat>
  <Paragraphs>100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Arial</vt:lpstr>
      <vt:lpstr>modern</vt:lpstr>
      <vt:lpstr>Colonies (1607-1754)</vt:lpstr>
      <vt:lpstr>Brief Background History</vt:lpstr>
      <vt:lpstr>Diversity Today</vt:lpstr>
      <vt:lpstr>Characteristics of the Colonies</vt:lpstr>
      <vt:lpstr>Balance of Trade Today</vt:lpstr>
      <vt:lpstr>Characteristics cont.</vt:lpstr>
      <vt:lpstr>Religious Intolerance Today</vt:lpstr>
      <vt:lpstr>Regions</vt:lpstr>
      <vt:lpstr>New England</vt:lpstr>
      <vt:lpstr>New England</vt:lpstr>
      <vt:lpstr>Middle Colonies</vt:lpstr>
      <vt:lpstr>Middle Colonies</vt:lpstr>
      <vt:lpstr>Southern Colonies</vt:lpstr>
      <vt:lpstr>Southern Colonies</vt:lpstr>
      <vt:lpstr>Colonies by 1754</vt:lpstr>
      <vt:lpstr>Colonies by 1754 cont.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Colonies (1607-1754)</dc:title>
  <dc:creator>Lelko, Garrett</dc:creator>
  <cp:lastModifiedBy>Lelko, Garrett</cp:lastModifiedBy>
  <cp:revision>1</cp:revision>
  <dcterms:modified xsi:type="dcterms:W3CDTF">2015-09-22T14:58:04Z</dcterms:modified>
</cp:coreProperties>
</file>