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645FABD-B542-40D0-8F2F-2F6E01574D3A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8800" y="2057400"/>
            <a:ext cx="8534399" cy="173198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World War I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The Russian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343400"/>
            <a:ext cx="4419600" cy="10668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Chapter 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66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Propaganda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3309"/>
            <a:ext cx="2438400" cy="36394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"/>
            <a:ext cx="2260006" cy="333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522215" cy="3745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23309"/>
            <a:ext cx="2283814" cy="36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Early Years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3820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Front War</a:t>
            </a:r>
          </a:p>
          <a:p>
            <a:pPr lvl="1"/>
            <a:r>
              <a:rPr lang="en-US" dirty="0" smtClean="0"/>
              <a:t>Battle of Marne turning point for allies – Saved Paris</a:t>
            </a:r>
          </a:p>
          <a:p>
            <a:pPr lvl="1"/>
            <a:r>
              <a:rPr lang="en-US" dirty="0" smtClean="0"/>
              <a:t>Turned into a war of attrition</a:t>
            </a:r>
          </a:p>
          <a:p>
            <a:pPr lvl="1"/>
            <a:r>
              <a:rPr lang="en-US" dirty="0" smtClean="0"/>
              <a:t>Attempts at Gallipoli a failure for allies</a:t>
            </a:r>
          </a:p>
          <a:p>
            <a:r>
              <a:rPr lang="en-US" i="1" dirty="0" smtClean="0"/>
              <a:t>Lusitania</a:t>
            </a:r>
            <a:r>
              <a:rPr lang="en-US" dirty="0" smtClean="0"/>
              <a:t> Sinks – Precursor to war</a:t>
            </a:r>
          </a:p>
          <a:p>
            <a:pPr lvl="1"/>
            <a:r>
              <a:rPr lang="en-US" dirty="0" smtClean="0"/>
              <a:t>Woodrow Wilson warns Germany – Jutland keeps German navy in port</a:t>
            </a:r>
          </a:p>
          <a:p>
            <a:pPr lvl="1"/>
            <a:r>
              <a:rPr lang="en-US" dirty="0" smtClean="0"/>
              <a:t>Propaganda affects big business which affects the war!</a:t>
            </a:r>
          </a:p>
          <a:p>
            <a:pPr lvl="1"/>
            <a:r>
              <a:rPr lang="en-US" dirty="0" smtClean="0"/>
              <a:t>Zimmerman telegram</a:t>
            </a:r>
          </a:p>
          <a:p>
            <a:pPr lvl="1"/>
            <a:r>
              <a:rPr lang="en-US" dirty="0" smtClean="0"/>
              <a:t>Unrestricted sub </a:t>
            </a:r>
            <a:r>
              <a:rPr lang="en-US" dirty="0" err="1" smtClean="0"/>
              <a:t>warefare</a:t>
            </a:r>
            <a:endParaRPr lang="en-US" dirty="0" smtClean="0"/>
          </a:p>
          <a:p>
            <a:pPr lvl="1"/>
            <a:r>
              <a:rPr lang="en-US" dirty="0" smtClean="0"/>
              <a:t>Russian revolution</a:t>
            </a:r>
          </a:p>
          <a:p>
            <a:pPr lvl="1"/>
            <a:r>
              <a:rPr lang="en-US" dirty="0" smtClean="0"/>
              <a:t>April 6, 1917</a:t>
            </a:r>
            <a:endParaRPr lang="en-US" i="1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19600"/>
            <a:ext cx="4876800" cy="2281517"/>
          </a:xfrm>
        </p:spPr>
      </p:pic>
    </p:spTree>
    <p:extLst>
      <p:ext uri="{BB962C8B-B14F-4D97-AF65-F5344CB8AC3E}">
        <p14:creationId xmlns:p14="http://schemas.microsoft.com/office/powerpoint/2010/main" val="40959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Lenin &amp; The Bolsheviks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50292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Provisional Gov’t until a Constitutional Assembly elected</a:t>
            </a:r>
          </a:p>
          <a:p>
            <a:pPr lvl="1"/>
            <a:r>
              <a:rPr lang="en-US" dirty="0" smtClean="0"/>
              <a:t>Petrograd Soviet Workers’ &amp; Soldiers’ Deputies – socialist reform seekers</a:t>
            </a:r>
          </a:p>
          <a:p>
            <a:pPr lvl="1"/>
            <a:r>
              <a:rPr lang="en-US" dirty="0" smtClean="0"/>
              <a:t>2 Factions fought for control of the “Soviets” Mensheviks &amp; Bolsheviks</a:t>
            </a:r>
          </a:p>
          <a:p>
            <a:r>
              <a:rPr lang="en-US" dirty="0" smtClean="0"/>
              <a:t>Vladimir Lenin – Bolshevik leader, Marxist</a:t>
            </a:r>
          </a:p>
          <a:p>
            <a:pPr lvl="1"/>
            <a:r>
              <a:rPr lang="en-US" dirty="0" smtClean="0"/>
              <a:t>“Peace, Bread &amp; Land”</a:t>
            </a:r>
          </a:p>
          <a:p>
            <a:pPr lvl="1"/>
            <a:r>
              <a:rPr lang="en-US" dirty="0" smtClean="0"/>
              <a:t>Organized October Revolution – 1917 (control of Russia)</a:t>
            </a:r>
          </a:p>
          <a:p>
            <a:pPr lvl="1"/>
            <a:r>
              <a:rPr lang="en-US" dirty="0" smtClean="0"/>
              <a:t>Turned Russia into a constitutionally socialist state</a:t>
            </a:r>
          </a:p>
          <a:p>
            <a:pPr lvl="1"/>
            <a:r>
              <a:rPr lang="en-US" dirty="0" smtClean="0"/>
              <a:t>Bolsheviks </a:t>
            </a:r>
            <a:r>
              <a:rPr lang="en-US" dirty="0" smtClean="0">
                <a:sym typeface="Wingdings" pitchFamily="2" charset="2"/>
              </a:rPr>
              <a:t> Communists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Ended war – Peace w/Germany March 1918 – Brest </a:t>
            </a:r>
            <a:r>
              <a:rPr lang="en-US" dirty="0" err="1" smtClean="0">
                <a:sym typeface="Wingdings" pitchFamily="2" charset="2"/>
              </a:rPr>
              <a:t>Litovsk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Civil War broke out in Russia b/w Whites &amp; Reds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Reds – European socialist revolutionaries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Whites – Right-wing counter revolutionaries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2600"/>
            <a:ext cx="2878045" cy="4267200"/>
          </a:xfrm>
        </p:spPr>
      </p:pic>
    </p:spTree>
    <p:extLst>
      <p:ext uri="{BB962C8B-B14F-4D97-AF65-F5344CB8AC3E}">
        <p14:creationId xmlns:p14="http://schemas.microsoft.com/office/powerpoint/2010/main" val="15530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Terms of Peace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Wilson’s 14 Points</a:t>
            </a:r>
          </a:p>
          <a:p>
            <a:r>
              <a:rPr lang="en-US" dirty="0" smtClean="0"/>
              <a:t>6 General Points – 8 Country Specific – Postwar plan for peace</a:t>
            </a:r>
          </a:p>
          <a:p>
            <a:pPr lvl="1"/>
            <a:r>
              <a:rPr lang="en-US" dirty="0" smtClean="0"/>
              <a:t>1) No Secret Treaties</a:t>
            </a:r>
          </a:p>
          <a:p>
            <a:pPr lvl="1"/>
            <a:r>
              <a:rPr lang="en-US" dirty="0" smtClean="0"/>
              <a:t>2) Freedom of the seas for all nations</a:t>
            </a:r>
          </a:p>
          <a:p>
            <a:pPr lvl="1"/>
            <a:r>
              <a:rPr lang="en-US" dirty="0" smtClean="0"/>
              <a:t>3) Removal of all economic barriers, such as tariffs</a:t>
            </a:r>
          </a:p>
          <a:p>
            <a:pPr lvl="1"/>
            <a:r>
              <a:rPr lang="en-US" dirty="0" smtClean="0"/>
              <a:t>4) Colonial claims restructured for fairness to both Imperialist powers &amp; </a:t>
            </a:r>
            <a:r>
              <a:rPr lang="en-US" dirty="0" err="1" smtClean="0"/>
              <a:t>ppl</a:t>
            </a:r>
            <a:endParaRPr lang="en-US" dirty="0" smtClean="0"/>
          </a:p>
          <a:p>
            <a:pPr lvl="1"/>
            <a:r>
              <a:rPr lang="en-US" dirty="0" smtClean="0"/>
              <a:t>5) Reduction of national armaments</a:t>
            </a:r>
          </a:p>
          <a:p>
            <a:pPr lvl="1"/>
            <a:r>
              <a:rPr lang="en-US" dirty="0" smtClean="0"/>
              <a:t>6) “General Association of States” – international policing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Central Powers Defeated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Summer 1918 – Last Major German Offensive – Paris</a:t>
            </a:r>
          </a:p>
          <a:p>
            <a:pPr lvl="1"/>
            <a:r>
              <a:rPr lang="en-US" dirty="0" smtClean="0"/>
              <a:t>End of May: 37miles outside of France – US arriving each day</a:t>
            </a:r>
          </a:p>
          <a:p>
            <a:pPr lvl="2"/>
            <a:r>
              <a:rPr lang="en-US" dirty="0" smtClean="0"/>
              <a:t>Germans stopped @ Chateau-Thierry under French Marshal Ferdinand Foch (FAWSH)</a:t>
            </a:r>
          </a:p>
          <a:p>
            <a:pPr lvl="1"/>
            <a:r>
              <a:rPr lang="en-US" dirty="0" smtClean="0"/>
              <a:t>July-September: Allied Counter Attack Pushed Germans back</a:t>
            </a:r>
          </a:p>
          <a:p>
            <a:pPr lvl="2"/>
            <a:r>
              <a:rPr lang="en-US" dirty="0" smtClean="0"/>
              <a:t>Bulgaria surrenders end of Sept – Ottomans followed suit</a:t>
            </a:r>
          </a:p>
          <a:p>
            <a:pPr lvl="1"/>
            <a:r>
              <a:rPr lang="en-US" dirty="0" smtClean="0"/>
              <a:t>October: Habsburg empire ceases in A-H</a:t>
            </a:r>
          </a:p>
          <a:p>
            <a:pPr lvl="2"/>
            <a:r>
              <a:rPr lang="en-US" dirty="0" smtClean="0"/>
              <a:t>Stopped fighting separated gov’ts</a:t>
            </a:r>
          </a:p>
          <a:p>
            <a:pPr lvl="1"/>
            <a:r>
              <a:rPr lang="en-US" dirty="0" smtClean="0"/>
              <a:t>November: Wilson tells Germany we’ll only deal with “Real Gov’ts of People”</a:t>
            </a:r>
          </a:p>
          <a:p>
            <a:pPr lvl="2"/>
            <a:r>
              <a:rPr lang="en-US" dirty="0" smtClean="0"/>
              <a:t>Kaiser Wilhelm II gives up throne – German republic announced</a:t>
            </a:r>
          </a:p>
          <a:p>
            <a:pPr lvl="1"/>
            <a:r>
              <a:rPr lang="en-US" dirty="0" smtClean="0"/>
              <a:t>November 11</a:t>
            </a:r>
            <a:r>
              <a:rPr lang="en-US" baseline="30000" dirty="0" smtClean="0"/>
              <a:t>th</a:t>
            </a:r>
            <a:r>
              <a:rPr lang="en-US" dirty="0" smtClean="0"/>
              <a:t> 1918 – German armistice</a:t>
            </a:r>
          </a:p>
          <a:p>
            <a:pPr lvl="2"/>
            <a:r>
              <a:rPr lang="en-US" dirty="0" smtClean="0"/>
              <a:t>Treaty of Brest-Litovsk cancelled</a:t>
            </a:r>
          </a:p>
          <a:p>
            <a:pPr lvl="2"/>
            <a:r>
              <a:rPr lang="en-US" dirty="0" smtClean="0"/>
              <a:t>Gave up large part of fleet (all subs) &amp; munitions</a:t>
            </a:r>
          </a:p>
          <a:p>
            <a:pPr lvl="2"/>
            <a:r>
              <a:rPr lang="en-US" dirty="0" smtClean="0"/>
              <a:t>Release all war prisoners</a:t>
            </a:r>
          </a:p>
          <a:p>
            <a:pPr lvl="2"/>
            <a:r>
              <a:rPr lang="en-US" dirty="0" smtClean="0"/>
              <a:t>Allies occupy German territory west of the Rhine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7181"/>
            <a:ext cx="5791200" cy="6400801"/>
          </a:xfrm>
        </p:spPr>
      </p:pic>
    </p:spTree>
    <p:extLst>
      <p:ext uri="{BB962C8B-B14F-4D97-AF65-F5344CB8AC3E}">
        <p14:creationId xmlns:p14="http://schemas.microsoft.com/office/powerpoint/2010/main" val="89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214255"/>
            <a:ext cx="8534400" cy="3657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January 1919 Allied Meeting in Versailles (Big 4)</a:t>
            </a:r>
          </a:p>
          <a:p>
            <a:pPr lvl="1"/>
            <a:r>
              <a:rPr lang="en-US" dirty="0" smtClean="0"/>
              <a:t>U.S. – Woodrow Wilson</a:t>
            </a:r>
          </a:p>
          <a:p>
            <a:pPr lvl="1"/>
            <a:r>
              <a:rPr lang="en-US" dirty="0" smtClean="0"/>
              <a:t>Britain – Prime Minister David Lloyd George</a:t>
            </a:r>
          </a:p>
          <a:p>
            <a:pPr lvl="1"/>
            <a:r>
              <a:rPr lang="en-US" dirty="0" smtClean="0"/>
              <a:t>France – Prime Minister Georges Clemenceau</a:t>
            </a:r>
          </a:p>
          <a:p>
            <a:pPr lvl="1"/>
            <a:r>
              <a:rPr lang="en-US" dirty="0" smtClean="0"/>
              <a:t>Italy – Prime Minister Vittorio Orlando</a:t>
            </a:r>
          </a:p>
          <a:p>
            <a:r>
              <a:rPr lang="en-US" dirty="0" smtClean="0"/>
              <a:t>Allies wanted to dictate the peace settlement</a:t>
            </a:r>
          </a:p>
          <a:p>
            <a:pPr lvl="1"/>
            <a:r>
              <a:rPr lang="en-US" dirty="0" smtClean="0"/>
              <a:t>France: security against Germany, Alsace-Lorraine (Border east of Rhine), Saar Valley</a:t>
            </a:r>
          </a:p>
          <a:p>
            <a:pPr lvl="1"/>
            <a:r>
              <a:rPr lang="en-US" dirty="0" smtClean="0"/>
              <a:t>Italy: Tirol &amp; cities of Fiume &amp; </a:t>
            </a:r>
            <a:r>
              <a:rPr lang="en-US" dirty="0" err="1" smtClean="0"/>
              <a:t>Triest</a:t>
            </a:r>
            <a:endParaRPr lang="en-US" dirty="0" smtClean="0"/>
          </a:p>
          <a:p>
            <a:pPr lvl="1"/>
            <a:r>
              <a:rPr lang="en-US" dirty="0" smtClean="0"/>
              <a:t>Belgium: Small portions of Germany along border</a:t>
            </a:r>
          </a:p>
          <a:p>
            <a:pPr lvl="1"/>
            <a:r>
              <a:rPr lang="en-US" dirty="0" smtClean="0"/>
              <a:t>Great Britain: Germany’s African colonies &amp; destruction of Navy</a:t>
            </a:r>
          </a:p>
          <a:p>
            <a:pPr lvl="1"/>
            <a:r>
              <a:rPr lang="en-US" dirty="0" smtClean="0"/>
              <a:t>Japan: German pacific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0"/>
            <a:ext cx="4876800" cy="2476499"/>
          </a:xfrm>
        </p:spPr>
      </p:pic>
    </p:spTree>
    <p:extLst>
      <p:ext uri="{BB962C8B-B14F-4D97-AF65-F5344CB8AC3E}">
        <p14:creationId xmlns:p14="http://schemas.microsoft.com/office/powerpoint/2010/main" val="6170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Trust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0"/>
            <a:ext cx="8229600" cy="2544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 Schools of Thought for Peace</a:t>
            </a:r>
          </a:p>
          <a:p>
            <a:pPr lvl="1"/>
            <a:r>
              <a:rPr lang="en-US" dirty="0" smtClean="0"/>
              <a:t>Wilson: fair peace settlement, not too harsh, prevent future wars</a:t>
            </a:r>
          </a:p>
          <a:p>
            <a:pPr lvl="1"/>
            <a:r>
              <a:rPr lang="en-US" dirty="0" smtClean="0"/>
              <a:t>Europe: hatred towards Germany, punish and pay reparations</a:t>
            </a:r>
          </a:p>
          <a:p>
            <a:pPr lvl="2"/>
            <a:r>
              <a:rPr lang="en-US" dirty="0" smtClean="0"/>
              <a:t>Secret treaties still in play </a:t>
            </a:r>
          </a:p>
          <a:p>
            <a:pPr lvl="2"/>
            <a:r>
              <a:rPr lang="en-US" dirty="0" smtClean="0"/>
              <a:t>France: only way to guarantee security is to break up Germany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486400" cy="3611166"/>
          </a:xfrm>
        </p:spPr>
      </p:pic>
    </p:spTree>
    <p:extLst>
      <p:ext uri="{BB962C8B-B14F-4D97-AF65-F5344CB8AC3E}">
        <p14:creationId xmlns:p14="http://schemas.microsoft.com/office/powerpoint/2010/main" val="30149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1919 – German Republic Terms of Treaty</a:t>
            </a:r>
          </a:p>
          <a:p>
            <a:pPr lvl="1"/>
            <a:r>
              <a:rPr lang="en-US" dirty="0" smtClean="0"/>
              <a:t>Admit guilt to starting war</a:t>
            </a:r>
          </a:p>
          <a:p>
            <a:pPr lvl="1"/>
            <a:r>
              <a:rPr lang="en-US" dirty="0" smtClean="0"/>
              <a:t>Pay reparations alone</a:t>
            </a:r>
          </a:p>
          <a:p>
            <a:pPr lvl="1"/>
            <a:r>
              <a:rPr lang="en-US" dirty="0" smtClean="0"/>
              <a:t>Alsace-Lorraine returned to France</a:t>
            </a:r>
          </a:p>
          <a:p>
            <a:pPr lvl="1"/>
            <a:r>
              <a:rPr lang="en-US" dirty="0" smtClean="0"/>
              <a:t>Belgium increased borders (small German territories)</a:t>
            </a:r>
          </a:p>
          <a:p>
            <a:pPr lvl="1"/>
            <a:r>
              <a:rPr lang="en-US" dirty="0" smtClean="0"/>
              <a:t>Could not fortify the Rhineland</a:t>
            </a:r>
          </a:p>
          <a:p>
            <a:pPr lvl="1"/>
            <a:r>
              <a:rPr lang="en-US" dirty="0" smtClean="0"/>
              <a:t>Poland restored as an independent nation – Polish Corridor (Baltic Sea)</a:t>
            </a:r>
          </a:p>
          <a:p>
            <a:pPr lvl="1"/>
            <a:r>
              <a:rPr lang="en-US" dirty="0" smtClean="0"/>
              <a:t>Port of Danzig becomes a free city – League of Nations</a:t>
            </a:r>
          </a:p>
          <a:p>
            <a:pPr lvl="1"/>
            <a:r>
              <a:rPr lang="en-US" dirty="0" smtClean="0"/>
              <a:t>No draft</a:t>
            </a:r>
          </a:p>
          <a:p>
            <a:pPr lvl="1"/>
            <a:r>
              <a:rPr lang="en-US" dirty="0" smtClean="0"/>
              <a:t>Army no larger than 100k</a:t>
            </a:r>
          </a:p>
          <a:p>
            <a:pPr lvl="1"/>
            <a:r>
              <a:rPr lang="en-US" dirty="0" smtClean="0"/>
              <a:t>Could not manufacture heavy artillery, tanks or military airplanes</a:t>
            </a:r>
          </a:p>
          <a:p>
            <a:pPr lvl="1"/>
            <a:r>
              <a:rPr lang="en-US" dirty="0" smtClean="0"/>
              <a:t>Few warships, no subs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797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With Peace Comes Turmoil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191000"/>
            <a:ext cx="8229600" cy="2392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Peace treaties create new problems</a:t>
            </a:r>
          </a:p>
          <a:p>
            <a:pPr lvl="1"/>
            <a:r>
              <a:rPr lang="en-US" dirty="0" smtClean="0"/>
              <a:t>Austria &amp; Hungary – National Self-Determination (14 Points)</a:t>
            </a:r>
          </a:p>
          <a:p>
            <a:r>
              <a:rPr lang="en-US" dirty="0" smtClean="0"/>
              <a:t>New boundaries did not match natural ethnic divisions</a:t>
            </a:r>
          </a:p>
          <a:p>
            <a:pPr lvl="1"/>
            <a:r>
              <a:rPr lang="en-US" dirty="0" smtClean="0"/>
              <a:t>3 Million Germans in Czechoslovakia</a:t>
            </a:r>
          </a:p>
          <a:p>
            <a:pPr lvl="1"/>
            <a:r>
              <a:rPr lang="en-US" dirty="0" smtClean="0"/>
              <a:t>Hungarians in Romania</a:t>
            </a:r>
          </a:p>
          <a:p>
            <a:pPr lvl="1"/>
            <a:r>
              <a:rPr lang="en-US" dirty="0" smtClean="0"/>
              <a:t>Polish Corridor inhabited by Germans (“root of the next war”)</a:t>
            </a:r>
          </a:p>
          <a:p>
            <a:pPr lvl="1"/>
            <a:r>
              <a:rPr lang="en-US" dirty="0" smtClean="0"/>
              <a:t>Armenian Genocide resumed in 1920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5181600" cy="3237753"/>
          </a:xfrm>
        </p:spPr>
      </p:pic>
    </p:spTree>
    <p:extLst>
      <p:ext uri="{BB962C8B-B14F-4D97-AF65-F5344CB8AC3E}">
        <p14:creationId xmlns:p14="http://schemas.microsoft.com/office/powerpoint/2010/main" val="40448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Setting the Stage for War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M.A.I.N. </a:t>
            </a:r>
            <a:r>
              <a:rPr lang="en-US" dirty="0" smtClean="0"/>
              <a:t>– 4 Factors</a:t>
            </a:r>
          </a:p>
          <a:p>
            <a:pPr lvl="1"/>
            <a:r>
              <a:rPr lang="en-US" b="1" dirty="0" smtClean="0"/>
              <a:t>Militarism</a:t>
            </a:r>
            <a:r>
              <a:rPr lang="en-US" dirty="0" smtClean="0"/>
              <a:t> (glorification of military strength)</a:t>
            </a:r>
          </a:p>
          <a:p>
            <a:pPr lvl="2"/>
            <a:r>
              <a:rPr lang="en-US" dirty="0" smtClean="0"/>
              <a:t>As rivalries grew so did militaries</a:t>
            </a:r>
          </a:p>
          <a:p>
            <a:pPr lvl="1"/>
            <a:r>
              <a:rPr lang="en-US" b="1" dirty="0" smtClean="0"/>
              <a:t>Alliances</a:t>
            </a:r>
          </a:p>
          <a:p>
            <a:pPr lvl="2"/>
            <a:r>
              <a:rPr lang="en-US" dirty="0" smtClean="0"/>
              <a:t>Three Emperors League: Germany, Russia &amp; Austria-Hungary</a:t>
            </a:r>
          </a:p>
          <a:p>
            <a:pPr lvl="2"/>
            <a:r>
              <a:rPr lang="en-US" dirty="0" smtClean="0"/>
              <a:t>Triple Alliance: Germany, Italy &amp; Austria-Hungary</a:t>
            </a:r>
          </a:p>
          <a:p>
            <a:pPr lvl="2"/>
            <a:r>
              <a:rPr lang="en-US" dirty="0" smtClean="0"/>
              <a:t>Triple Entente: Great Britain, France &amp; Russia</a:t>
            </a:r>
          </a:p>
          <a:p>
            <a:pPr lvl="1"/>
            <a:r>
              <a:rPr lang="en-US" b="1" dirty="0" smtClean="0"/>
              <a:t>Imperialism</a:t>
            </a:r>
          </a:p>
          <a:p>
            <a:pPr lvl="2"/>
            <a:r>
              <a:rPr lang="en-US" dirty="0" smtClean="0"/>
              <a:t>Balkans became an area of intense conflict</a:t>
            </a:r>
          </a:p>
          <a:p>
            <a:pPr lvl="1"/>
            <a:r>
              <a:rPr lang="en-US" b="1" dirty="0" smtClean="0"/>
              <a:t>Nationalism</a:t>
            </a:r>
          </a:p>
          <a:p>
            <a:pPr lvl="2"/>
            <a:r>
              <a:rPr lang="en-US" dirty="0" smtClean="0"/>
              <a:t>Conflict over Africa &amp; Asia almost led to war previously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209800"/>
            <a:ext cx="4285045" cy="3126924"/>
          </a:xfrm>
        </p:spPr>
      </p:pic>
    </p:spTree>
    <p:extLst>
      <p:ext uri="{BB962C8B-B14F-4D97-AF65-F5344CB8AC3E}">
        <p14:creationId xmlns:p14="http://schemas.microsoft.com/office/powerpoint/2010/main" val="40336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 Turmoil </a:t>
            </a:r>
            <a:r>
              <a:rPr lang="en-US" dirty="0" err="1" smtClean="0"/>
              <a:t>Ctd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5059363"/>
          </a:xfrm>
        </p:spPr>
        <p:txBody>
          <a:bodyPr>
            <a:normAutofit/>
          </a:bodyPr>
          <a:lstStyle/>
          <a:p>
            <a:r>
              <a:rPr lang="en-US" dirty="0"/>
              <a:t>Bulgaria – territory to Greece lost access to Aegean Sea</a:t>
            </a:r>
          </a:p>
          <a:p>
            <a:r>
              <a:rPr lang="en-US" dirty="0"/>
              <a:t>Ottoman Empire – left with just Turkey</a:t>
            </a:r>
          </a:p>
          <a:p>
            <a:pPr lvl="1"/>
            <a:r>
              <a:rPr lang="en-US" dirty="0"/>
              <a:t>Palestine, Transjordan, Syria &amp; Iraq all form – Britain &amp; France admins for League of Nations</a:t>
            </a:r>
          </a:p>
          <a:p>
            <a:pPr lvl="1"/>
            <a:r>
              <a:rPr lang="en-US" dirty="0"/>
              <a:t>Dardanelles remained w/Turkey – could not be fortified &amp; under </a:t>
            </a:r>
            <a:r>
              <a:rPr lang="en-US" dirty="0" err="1"/>
              <a:t>itl</a:t>
            </a:r>
            <a:r>
              <a:rPr lang="en-US" dirty="0"/>
              <a:t> control</a:t>
            </a:r>
          </a:p>
          <a:p>
            <a:r>
              <a:rPr lang="en-US" dirty="0" smtClean="0"/>
              <a:t>Russia – Isolated from Allies</a:t>
            </a:r>
          </a:p>
          <a:p>
            <a:pPr lvl="1"/>
            <a:r>
              <a:rPr lang="en-US" dirty="0" smtClean="0"/>
              <a:t>Finland, Estonia, Latvia &amp; Lithuania become independent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4232466" cy="54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Main aims:</a:t>
            </a:r>
          </a:p>
          <a:p>
            <a:pPr lvl="1"/>
            <a:r>
              <a:rPr lang="en-US" dirty="0" smtClean="0"/>
              <a:t>Promote international cooperation</a:t>
            </a:r>
          </a:p>
          <a:p>
            <a:pPr lvl="1"/>
            <a:r>
              <a:rPr lang="en-US" dirty="0" smtClean="0"/>
              <a:t>Keep peace among nations by settling disputes &amp; reducing armaments</a:t>
            </a:r>
          </a:p>
          <a:p>
            <a:pPr lvl="2"/>
            <a:r>
              <a:rPr lang="en-US" dirty="0" smtClean="0"/>
              <a:t>No war over disputes – submit to World Court, sanctions for breaking diplomatic relations</a:t>
            </a:r>
          </a:p>
          <a:p>
            <a:r>
              <a:rPr lang="en-US" dirty="0" smtClean="0"/>
              <a:t>3 Agencies to conduct business</a:t>
            </a:r>
          </a:p>
          <a:p>
            <a:pPr lvl="1"/>
            <a:r>
              <a:rPr lang="en-US" dirty="0" smtClean="0"/>
              <a:t>Assembly: representatives of all member nations – one vote per nation</a:t>
            </a:r>
          </a:p>
          <a:p>
            <a:pPr lvl="1"/>
            <a:r>
              <a:rPr lang="en-US" dirty="0" smtClean="0"/>
              <a:t>Council: peacekeeping body, 9 member nations (5 permanent, remaining rotate)</a:t>
            </a:r>
          </a:p>
          <a:p>
            <a:pPr lvl="1"/>
            <a:r>
              <a:rPr lang="en-US" dirty="0" smtClean="0"/>
              <a:t>Secretariat: represented civil service of the league, </a:t>
            </a:r>
            <a:r>
              <a:rPr lang="en-US" dirty="0" err="1" smtClean="0"/>
              <a:t>est</a:t>
            </a:r>
            <a:r>
              <a:rPr lang="en-US" dirty="0" smtClean="0"/>
              <a:t> archives</a:t>
            </a:r>
          </a:p>
          <a:p>
            <a:pPr lvl="1"/>
            <a:r>
              <a:rPr lang="en-US" dirty="0" smtClean="0"/>
              <a:t>Work closely w/World Court (The Hague, Netherlands)</a:t>
            </a:r>
          </a:p>
          <a:p>
            <a:pPr lvl="2"/>
            <a:r>
              <a:rPr lang="en-US" dirty="0" smtClean="0"/>
              <a:t>Determine cases involving international law</a:t>
            </a:r>
          </a:p>
        </p:txBody>
      </p:sp>
    </p:spTree>
    <p:extLst>
      <p:ext uri="{BB962C8B-B14F-4D97-AF65-F5344CB8AC3E}">
        <p14:creationId xmlns:p14="http://schemas.microsoft.com/office/powerpoint/2010/main" val="15826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Mandates</a:t>
            </a:r>
          </a:p>
          <a:p>
            <a:pPr lvl="1"/>
            <a:r>
              <a:rPr lang="en-US" dirty="0" smtClean="0"/>
              <a:t>League responsible for overseas colonies of defeated countries until “ready for independence”</a:t>
            </a:r>
          </a:p>
          <a:p>
            <a:pPr lvl="1"/>
            <a:r>
              <a:rPr lang="en-US" dirty="0" smtClean="0"/>
              <a:t>Colonies became mandates (ruled by the gov’t of an “advanced” nation)</a:t>
            </a:r>
          </a:p>
          <a:p>
            <a:pPr lvl="2"/>
            <a:r>
              <a:rPr lang="en-US" dirty="0" smtClean="0"/>
              <a:t>Ruling nation – prepare people for independence</a:t>
            </a:r>
            <a:endParaRPr lang="en-US" dirty="0"/>
          </a:p>
          <a:p>
            <a:r>
              <a:rPr lang="en-US" dirty="0" smtClean="0"/>
              <a:t>U.S. Senate – Vetoes Joining the League</a:t>
            </a:r>
          </a:p>
          <a:p>
            <a:pPr lvl="1"/>
            <a:r>
              <a:rPr lang="en-US" dirty="0" smtClean="0"/>
              <a:t>Americans were wary of leagues powers, unhappy with treaty language, afraid of new war due to peace keeping commitments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4343400" cy="4314444"/>
          </a:xfrm>
        </p:spPr>
      </p:pic>
    </p:spTree>
    <p:extLst>
      <p:ext uri="{BB962C8B-B14F-4D97-AF65-F5344CB8AC3E}">
        <p14:creationId xmlns:p14="http://schemas.microsoft.com/office/powerpoint/2010/main" val="24042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System of Alliances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796381"/>
              </p:ext>
            </p:extLst>
          </p:nvPr>
        </p:nvGraphicFramePr>
        <p:xfrm>
          <a:off x="228600" y="1165669"/>
          <a:ext cx="8382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221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Type of Alliance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Countries Involved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Reason for Joining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Three Emperor’s League</a:t>
                      </a:r>
                      <a:endParaRPr lang="en-US" sz="16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Germany, Austria-Hungary &amp; Russia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Germany – Isolate France Diplomatically &amp; Keep Russia Neutral</a:t>
                      </a:r>
                    </a:p>
                  </a:txBody>
                  <a:tcPr marL="68580" marR="68580" marT="0" marB="0"/>
                </a:tc>
              </a:tr>
              <a:tr h="519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Reinsurance Treaty of 1887</a:t>
                      </a:r>
                      <a:endParaRPr lang="en-US" sz="1600" u="sng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Germany &amp; Russia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Three Emperor’s League broken b/w Russia &amp; Austria-Hungary</a:t>
                      </a:r>
                    </a:p>
                  </a:txBody>
                  <a:tcPr marL="68580" marR="68580" marT="0" marB="0"/>
                </a:tc>
              </a:tr>
              <a:tr h="343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Triple Alliance</a:t>
                      </a:r>
                      <a:endParaRPr lang="en-US" sz="16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Germany, Italy &amp; Austria-Hungary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Isolate France, German allies on East &amp; South</a:t>
                      </a:r>
                    </a:p>
                  </a:txBody>
                  <a:tcPr marL="68580" marR="68580" marT="0" marB="0"/>
                </a:tc>
              </a:tr>
              <a:tr h="696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Triple Entente</a:t>
                      </a:r>
                      <a:endParaRPr lang="en-US" sz="16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Great Britain, France &amp; Russia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France saved Russia from crisis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Great Britain afraid of German naval build up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1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Balkan “Powder Keg”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June 28</a:t>
            </a:r>
            <a:r>
              <a:rPr lang="en-US" baseline="30000" dirty="0" smtClean="0"/>
              <a:t>th</a:t>
            </a:r>
            <a:r>
              <a:rPr lang="en-US" dirty="0" smtClean="0"/>
              <a:t> 1914 – “Powder Keg”</a:t>
            </a:r>
          </a:p>
          <a:p>
            <a:pPr lvl="1"/>
            <a:r>
              <a:rPr lang="en-US" dirty="0" smtClean="0"/>
              <a:t>Archduke Francis Ferdinand &amp; Wife – Assassinated in Sarajevo</a:t>
            </a:r>
          </a:p>
          <a:p>
            <a:pPr lvl="1"/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– Serbian Nationalist Assassin</a:t>
            </a:r>
          </a:p>
          <a:p>
            <a:r>
              <a:rPr lang="en-US" dirty="0" smtClean="0"/>
              <a:t>Austria-Hungary’s Ultimatum to Serbian Gov’t</a:t>
            </a:r>
          </a:p>
          <a:p>
            <a:pPr lvl="1"/>
            <a:r>
              <a:rPr lang="en-US" dirty="0" smtClean="0"/>
              <a:t>1) Serbian Gov’t must suppress all Austro-Hungarian opposition groups</a:t>
            </a:r>
          </a:p>
          <a:p>
            <a:pPr lvl="1"/>
            <a:r>
              <a:rPr lang="en-US" dirty="0" smtClean="0"/>
              <a:t>2) Dismiss school teachers &amp; ban books that did not support A-H</a:t>
            </a:r>
          </a:p>
          <a:p>
            <a:pPr lvl="1"/>
            <a:r>
              <a:rPr lang="en-US" dirty="0" smtClean="0"/>
              <a:t>3) Dismiss Gov’t officials who spoke out against A-H</a:t>
            </a:r>
          </a:p>
          <a:p>
            <a:pPr lvl="1"/>
            <a:r>
              <a:rPr lang="en-US" dirty="0" smtClean="0"/>
              <a:t>4) A-H officials must be able to participate in assassination trials</a:t>
            </a:r>
          </a:p>
          <a:p>
            <a:r>
              <a:rPr lang="en-US" dirty="0" smtClean="0"/>
              <a:t>Serbia Accepts 3 of 4</a:t>
            </a:r>
          </a:p>
          <a:p>
            <a:pPr lvl="1"/>
            <a:r>
              <a:rPr lang="en-US" dirty="0" smtClean="0"/>
              <a:t>Offered to submit to International Court – denied</a:t>
            </a:r>
          </a:p>
          <a:p>
            <a:pPr lvl="1"/>
            <a:r>
              <a:rPr lang="en-US" dirty="0" smtClean="0"/>
              <a:t>A-H declared war July 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785139"/>
            <a:ext cx="4502750" cy="29417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26" y="209564"/>
            <a:ext cx="3002973" cy="357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European Mobilization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3141114"/>
            <a:ext cx="8686800" cy="3581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Russia Supported Serbia via mobilization</a:t>
            </a:r>
          </a:p>
          <a:p>
            <a:pPr lvl="1"/>
            <a:r>
              <a:rPr lang="en-US" dirty="0" smtClean="0"/>
              <a:t>Germany demanded Russia stop or face war</a:t>
            </a:r>
          </a:p>
          <a:p>
            <a:pPr lvl="1"/>
            <a:r>
              <a:rPr lang="en-US" dirty="0" smtClean="0"/>
              <a:t>August 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1914 Germany declared war on Russia – 2 days later France</a:t>
            </a:r>
          </a:p>
          <a:p>
            <a:r>
              <a:rPr lang="en-US" dirty="0" smtClean="0"/>
              <a:t>1839 Belgium guaranteed neutrality</a:t>
            </a:r>
          </a:p>
          <a:p>
            <a:r>
              <a:rPr lang="en-US" dirty="0" smtClean="0"/>
              <a:t>August 4,1914 Germany marched into Belgium – bringing Great Britain into the war</a:t>
            </a:r>
          </a:p>
          <a:p>
            <a:r>
              <a:rPr lang="en-US" dirty="0" smtClean="0"/>
              <a:t>Late August 1914 – Japan enters war (GB &amp; France)</a:t>
            </a:r>
          </a:p>
          <a:p>
            <a:pPr lvl="1"/>
            <a:r>
              <a:rPr lang="en-US" dirty="0" smtClean="0"/>
              <a:t>German possessions in China &amp; Pacific</a:t>
            </a:r>
          </a:p>
          <a:p>
            <a:r>
              <a:rPr lang="en-US" dirty="0" smtClean="0"/>
              <a:t>Total War</a:t>
            </a:r>
          </a:p>
          <a:p>
            <a:pPr lvl="1"/>
            <a:r>
              <a:rPr lang="en-US" dirty="0" smtClean="0"/>
              <a:t>All resources allocated to war (Both alliances were in except Italy)</a:t>
            </a:r>
          </a:p>
          <a:p>
            <a:r>
              <a:rPr lang="en-US" dirty="0" smtClean="0"/>
              <a:t>Italy stayed out – AH were aggressors not in terms of alliance</a:t>
            </a:r>
          </a:p>
          <a:p>
            <a:pPr lvl="1"/>
            <a:r>
              <a:rPr lang="en-US" dirty="0" smtClean="0"/>
              <a:t>May 1915 – Italy makes secret alliance with GB, France &amp; Russia</a:t>
            </a:r>
          </a:p>
          <a:p>
            <a:r>
              <a:rPr lang="en-US" dirty="0" smtClean="0"/>
              <a:t>German Recruits – Ottomans &amp; Bulgarians</a:t>
            </a:r>
          </a:p>
          <a:p>
            <a:pPr lvl="1"/>
            <a:r>
              <a:rPr lang="en-US" dirty="0" smtClean="0"/>
              <a:t>Controlled the Dardanelles – stopped Russian Black Sea Fleet &amp; supply chains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2" descr="http://media-2.web.britannica.com/eb-media/81/124481-050-F2FD62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1999"/>
            <a:ext cx="4191000" cy="23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5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 New Kind of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5048"/>
            <a:ext cx="7620000" cy="5775616"/>
          </a:xfrm>
        </p:spPr>
      </p:pic>
    </p:spTree>
    <p:extLst>
      <p:ext uri="{BB962C8B-B14F-4D97-AF65-F5344CB8AC3E}">
        <p14:creationId xmlns:p14="http://schemas.microsoft.com/office/powerpoint/2010/main" val="17193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 New Kind of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6" y="4267200"/>
            <a:ext cx="5534621" cy="23940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191000" cy="3110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299397" cy="31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38" y="-296161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 New Kind of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427286" cy="30489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88" y="752843"/>
            <a:ext cx="3858112" cy="2904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57600"/>
            <a:ext cx="4359960" cy="3048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4820"/>
            <a:ext cx="4343400" cy="22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 New Kind of War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29600" cy="5702770"/>
          </a:xfrm>
        </p:spPr>
      </p:pic>
    </p:spTree>
    <p:extLst>
      <p:ext uri="{BB962C8B-B14F-4D97-AF65-F5344CB8AC3E}">
        <p14:creationId xmlns:p14="http://schemas.microsoft.com/office/powerpoint/2010/main" val="6520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7984</TotalTime>
  <Words>1256</Words>
  <Application>Microsoft Office PowerPoint</Application>
  <PresentationFormat>On-screen Show (4:3)</PresentationFormat>
  <Paragraphs>175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Wingdings</vt:lpstr>
      <vt:lpstr>Thatch</vt:lpstr>
      <vt:lpstr>World War I &amp; The Russian Revolution</vt:lpstr>
      <vt:lpstr>Setting the Stage for War</vt:lpstr>
      <vt:lpstr>System of Alliances</vt:lpstr>
      <vt:lpstr>Balkan “Powder Keg”</vt:lpstr>
      <vt:lpstr>European Mobilization</vt:lpstr>
      <vt:lpstr>A New Kind of War</vt:lpstr>
      <vt:lpstr>A New Kind of War</vt:lpstr>
      <vt:lpstr>A New Kind of War</vt:lpstr>
      <vt:lpstr>A New Kind of War </vt:lpstr>
      <vt:lpstr>Propaganda</vt:lpstr>
      <vt:lpstr>Early Years of the War</vt:lpstr>
      <vt:lpstr>Lenin &amp; The Bolsheviks</vt:lpstr>
      <vt:lpstr>The Terms of Peace</vt:lpstr>
      <vt:lpstr>Central Powers Defeated</vt:lpstr>
      <vt:lpstr>PowerPoint Presentation</vt:lpstr>
      <vt:lpstr>Paris Peace Conference</vt:lpstr>
      <vt:lpstr>Trust Issues</vt:lpstr>
      <vt:lpstr>Treaty of Versailles</vt:lpstr>
      <vt:lpstr>With Peace Comes Turmoil</vt:lpstr>
      <vt:lpstr> Turmoil Ctd</vt:lpstr>
      <vt:lpstr>League of Nations</vt:lpstr>
      <vt:lpstr>League of Nations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Lelko, Garrett</cp:lastModifiedBy>
  <cp:revision>47</cp:revision>
  <dcterms:created xsi:type="dcterms:W3CDTF">2013-03-11T12:43:46Z</dcterms:created>
  <dcterms:modified xsi:type="dcterms:W3CDTF">2015-03-23T16:49:47Z</dcterms:modified>
</cp:coreProperties>
</file>