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4" r:id="rId19"/>
    <p:sldId id="273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D9D65-ED08-4438-82BC-2F852A8E0B88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15605-1FE9-49E6-8C56-9C96A248A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701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F556-3FA9-4746-B581-FE2C78B0496B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83F7-101B-4B07-97C3-9AA4EDA984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F556-3FA9-4746-B581-FE2C78B0496B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83F7-101B-4B07-97C3-9AA4EDA984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F556-3FA9-4746-B581-FE2C78B0496B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83F7-101B-4B07-97C3-9AA4EDA984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F556-3FA9-4746-B581-FE2C78B0496B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83F7-101B-4B07-97C3-9AA4EDA984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F556-3FA9-4746-B581-FE2C78B0496B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83F7-101B-4B07-97C3-9AA4EDA984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F556-3FA9-4746-B581-FE2C78B0496B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83F7-101B-4B07-97C3-9AA4EDA984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F556-3FA9-4746-B581-FE2C78B0496B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83F7-101B-4B07-97C3-9AA4EDA984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F556-3FA9-4746-B581-FE2C78B0496B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83F7-101B-4B07-97C3-9AA4EDA984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F556-3FA9-4746-B581-FE2C78B0496B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83F7-101B-4B07-97C3-9AA4EDA984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F556-3FA9-4746-B581-FE2C78B0496B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83F7-101B-4B07-97C3-9AA4EDA9842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F556-3FA9-4746-B581-FE2C78B0496B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C483F7-101B-4B07-97C3-9AA4EDA9842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7C483F7-101B-4B07-97C3-9AA4EDA9842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F5BF556-3FA9-4746-B581-FE2C78B0496B}" type="datetimeFigureOut">
              <a:rPr lang="en-US" smtClean="0"/>
              <a:t>10/1/2013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17:  Asia in Transition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21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543800" cy="2593975"/>
          </a:xfrm>
        </p:spPr>
        <p:txBody>
          <a:bodyPr/>
          <a:lstStyle/>
          <a:p>
            <a:r>
              <a:rPr lang="en-US" dirty="0" smtClean="0"/>
              <a:t>China and Europeans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6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92162"/>
          </a:xfrm>
        </p:spPr>
        <p:txBody>
          <a:bodyPr/>
          <a:lstStyle/>
          <a:p>
            <a:r>
              <a:rPr lang="en-US" sz="2400" dirty="0" smtClean="0"/>
              <a:t>The Portuguese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620000" cy="5334000"/>
          </a:xfrm>
        </p:spPr>
        <p:txBody>
          <a:bodyPr/>
          <a:lstStyle/>
          <a:p>
            <a:r>
              <a:rPr lang="en-US" dirty="0" smtClean="0"/>
              <a:t>Able to build trade ties with China. </a:t>
            </a:r>
          </a:p>
          <a:p>
            <a:r>
              <a:rPr lang="en-US" dirty="0" smtClean="0"/>
              <a:t>Allowed Portuguese to establish trading station in:</a:t>
            </a:r>
          </a:p>
          <a:p>
            <a:pPr lvl="1"/>
            <a:r>
              <a:rPr lang="en-US" dirty="0" smtClean="0"/>
              <a:t>Macao</a:t>
            </a:r>
          </a:p>
          <a:p>
            <a:r>
              <a:rPr lang="en-US" dirty="0" smtClean="0"/>
              <a:t>Arrived on Portuguese ships</a:t>
            </a:r>
          </a:p>
          <a:p>
            <a:pPr lvl="1"/>
            <a:r>
              <a:rPr lang="en-US" dirty="0" smtClean="0"/>
              <a:t>Jesuit missionaries:  used knowledge of astronomy to gain admission.  Emperor liked the help of fixing Chinese calendar.</a:t>
            </a:r>
          </a:p>
          <a:p>
            <a:pPr lvl="1"/>
            <a:r>
              <a:rPr lang="en-US" dirty="0" smtClean="0"/>
              <a:t>Appointed missionaries in official positions.  </a:t>
            </a:r>
          </a:p>
          <a:p>
            <a:pPr lvl="1"/>
            <a:r>
              <a:rPr lang="en-US" dirty="0" smtClean="0"/>
              <a:t>Allowed missionaries to convert officials to Christianity. </a:t>
            </a:r>
          </a:p>
          <a:p>
            <a:r>
              <a:rPr lang="en-US" dirty="0" smtClean="0"/>
              <a:t>Jesuit power aroused:</a:t>
            </a:r>
          </a:p>
          <a:p>
            <a:pPr lvl="1"/>
            <a:r>
              <a:rPr lang="en-US" dirty="0" smtClean="0"/>
              <a:t>Jealousy and concern among Chinese leaders.</a:t>
            </a:r>
          </a:p>
          <a:p>
            <a:pPr lvl="1"/>
            <a:r>
              <a:rPr lang="en-US" dirty="0" smtClean="0"/>
              <a:t>Qing rulers became suspicious and turned against them.  </a:t>
            </a:r>
          </a:p>
          <a:p>
            <a:pPr lvl="1"/>
            <a:r>
              <a:rPr lang="en-US" dirty="0" smtClean="0"/>
              <a:t>Emperors denounced Christianity as anti-Confucian.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2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15962"/>
          </a:xfrm>
        </p:spPr>
        <p:txBody>
          <a:bodyPr/>
          <a:lstStyle/>
          <a:p>
            <a:r>
              <a:rPr lang="en-US" sz="2400" dirty="0" smtClean="0"/>
              <a:t>The British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181600"/>
          </a:xfrm>
        </p:spPr>
        <p:txBody>
          <a:bodyPr/>
          <a:lstStyle/>
          <a:p>
            <a:r>
              <a:rPr lang="en-US" dirty="0" smtClean="0"/>
              <a:t>Established a trading post in:</a:t>
            </a:r>
          </a:p>
          <a:p>
            <a:pPr lvl="1"/>
            <a:r>
              <a:rPr lang="en-US" dirty="0" smtClean="0"/>
              <a:t>Guangzhou</a:t>
            </a:r>
          </a:p>
          <a:p>
            <a:r>
              <a:rPr lang="en-US" dirty="0" smtClean="0"/>
              <a:t>Came to China to buy </a:t>
            </a:r>
          </a:p>
          <a:p>
            <a:pPr lvl="1"/>
            <a:r>
              <a:rPr lang="en-US" dirty="0" smtClean="0"/>
              <a:t>Silk and tea (became the land of tea drinkers).</a:t>
            </a:r>
          </a:p>
          <a:p>
            <a:r>
              <a:rPr lang="en-US" dirty="0" smtClean="0"/>
              <a:t>British East India Company</a:t>
            </a:r>
          </a:p>
          <a:p>
            <a:pPr lvl="1"/>
            <a:r>
              <a:rPr lang="en-US" dirty="0" smtClean="0"/>
              <a:t>Monopolized the new trade in Chinese teas.  </a:t>
            </a:r>
          </a:p>
          <a:p>
            <a:pPr lvl="1"/>
            <a:r>
              <a:rPr lang="en-US" dirty="0" smtClean="0"/>
              <a:t>Company agreed to Chinese restrictions.</a:t>
            </a:r>
          </a:p>
          <a:p>
            <a:pPr lvl="2"/>
            <a:r>
              <a:rPr lang="en-US" dirty="0" smtClean="0"/>
              <a:t>Could only dock at Guangzhou</a:t>
            </a:r>
          </a:p>
          <a:p>
            <a:pPr lvl="2"/>
            <a:r>
              <a:rPr lang="en-US" dirty="0" smtClean="0"/>
              <a:t>Company representatives were required to stay in Guangzhou outside city walls.  </a:t>
            </a:r>
          </a:p>
          <a:p>
            <a:r>
              <a:rPr lang="en-US" dirty="0" smtClean="0"/>
              <a:t>New Ideas about trade and sale of opium damaged trade relations. 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43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92162"/>
          </a:xfrm>
        </p:spPr>
        <p:txBody>
          <a:bodyPr/>
          <a:lstStyle/>
          <a:p>
            <a:r>
              <a:rPr lang="en-US" sz="2800" dirty="0" smtClean="0"/>
              <a:t>Free Trade Ideas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620000" cy="5410200"/>
          </a:xfrm>
        </p:spPr>
        <p:txBody>
          <a:bodyPr/>
          <a:lstStyle/>
          <a:p>
            <a:r>
              <a:rPr lang="en-US" dirty="0" smtClean="0"/>
              <a:t>Supporters of free trade argued that government:</a:t>
            </a:r>
          </a:p>
          <a:p>
            <a:pPr lvl="1"/>
            <a:r>
              <a:rPr lang="en-US" dirty="0" smtClean="0"/>
              <a:t>Should not restrict or interfere with international trade.</a:t>
            </a:r>
          </a:p>
          <a:p>
            <a:r>
              <a:rPr lang="en-US" dirty="0" smtClean="0"/>
              <a:t>Traders who did not work for British East India Company resented:</a:t>
            </a:r>
          </a:p>
          <a:p>
            <a:pPr lvl="1"/>
            <a:r>
              <a:rPr lang="en-US" dirty="0" smtClean="0"/>
              <a:t>Company’s monopoly on the tea trade.  </a:t>
            </a:r>
          </a:p>
          <a:p>
            <a:r>
              <a:rPr lang="en-US" dirty="0" smtClean="0"/>
              <a:t>British government becomes involved in debate because:</a:t>
            </a:r>
          </a:p>
          <a:p>
            <a:pPr lvl="1"/>
            <a:r>
              <a:rPr lang="en-US" dirty="0" smtClean="0"/>
              <a:t>Hoped to gain additional overseas markets. </a:t>
            </a:r>
          </a:p>
          <a:p>
            <a:r>
              <a:rPr lang="en-US" dirty="0" smtClean="0"/>
              <a:t>British officials ask Chinese </a:t>
            </a:r>
          </a:p>
          <a:p>
            <a:pPr lvl="1"/>
            <a:r>
              <a:rPr lang="en-US" dirty="0" smtClean="0"/>
              <a:t>to open more ports for their ships.</a:t>
            </a:r>
          </a:p>
          <a:p>
            <a:pPr lvl="1"/>
            <a:r>
              <a:rPr lang="en-US" dirty="0" smtClean="0"/>
              <a:t>Efforts failed and led to British East India Company’s abolishment. </a:t>
            </a:r>
          </a:p>
        </p:txBody>
      </p:sp>
    </p:spTree>
    <p:extLst>
      <p:ext uri="{BB962C8B-B14F-4D97-AF65-F5344CB8AC3E}">
        <p14:creationId xmlns:p14="http://schemas.microsoft.com/office/powerpoint/2010/main" val="81460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9762"/>
          </a:xfrm>
        </p:spPr>
        <p:txBody>
          <a:bodyPr/>
          <a:lstStyle/>
          <a:p>
            <a:r>
              <a:rPr lang="en-US" sz="2800" dirty="0" smtClean="0"/>
              <a:t>Opium Trade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620000" cy="5334000"/>
          </a:xfrm>
        </p:spPr>
        <p:txBody>
          <a:bodyPr/>
          <a:lstStyle/>
          <a:p>
            <a:r>
              <a:rPr lang="en-US" dirty="0" smtClean="0"/>
              <a:t>Expansion of tea trade</a:t>
            </a:r>
          </a:p>
          <a:p>
            <a:r>
              <a:rPr lang="en-US" dirty="0" smtClean="0"/>
              <a:t>British East India Company paid for:</a:t>
            </a:r>
          </a:p>
          <a:p>
            <a:pPr lvl="1"/>
            <a:r>
              <a:rPr lang="en-US" dirty="0" smtClean="0"/>
              <a:t>Purchases with cotton from India.  </a:t>
            </a:r>
          </a:p>
          <a:p>
            <a:pPr lvl="1"/>
            <a:r>
              <a:rPr lang="en-US" dirty="0" smtClean="0"/>
              <a:t>Chinese demand for cotton=same</a:t>
            </a:r>
          </a:p>
          <a:p>
            <a:pPr lvl="1"/>
            <a:r>
              <a:rPr lang="en-US" dirty="0" smtClean="0"/>
              <a:t>British demand for tea=kept rising</a:t>
            </a:r>
          </a:p>
          <a:p>
            <a:pPr lvl="1"/>
            <a:r>
              <a:rPr lang="en-US" dirty="0" smtClean="0"/>
              <a:t>Company found a drug to exchange for tea called</a:t>
            </a:r>
          </a:p>
          <a:p>
            <a:pPr lvl="2"/>
            <a:r>
              <a:rPr lang="en-US" dirty="0" smtClean="0"/>
              <a:t>Opium</a:t>
            </a:r>
          </a:p>
          <a:p>
            <a:r>
              <a:rPr lang="en-US" dirty="0" smtClean="0"/>
              <a:t>Problem?</a:t>
            </a:r>
          </a:p>
          <a:p>
            <a:pPr lvl="1"/>
            <a:r>
              <a:rPr lang="en-US" dirty="0" smtClean="0"/>
              <a:t>Opium addictions spread throughout China</a:t>
            </a:r>
          </a:p>
          <a:p>
            <a:pPr lvl="1"/>
            <a:r>
              <a:rPr lang="en-US" dirty="0" smtClean="0"/>
              <a:t>Huge trade imbalance grew, with more silver going out than coming in.  </a:t>
            </a:r>
          </a:p>
          <a:p>
            <a:pPr lvl="1"/>
            <a:r>
              <a:rPr lang="en-US" dirty="0" smtClean="0"/>
              <a:t>Demanded opium trade stop</a:t>
            </a:r>
          </a:p>
          <a:p>
            <a:pPr lvl="1"/>
            <a:r>
              <a:rPr lang="en-US" dirty="0" smtClean="0"/>
              <a:t>All opium cargo be turned over to them.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10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92162"/>
          </a:xfrm>
        </p:spPr>
        <p:txBody>
          <a:bodyPr/>
          <a:lstStyle/>
          <a:p>
            <a:r>
              <a:rPr lang="en-US" sz="2800" dirty="0" smtClean="0"/>
              <a:t>Opium War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620000" cy="5410200"/>
          </a:xfrm>
        </p:spPr>
        <p:txBody>
          <a:bodyPr/>
          <a:lstStyle/>
          <a:p>
            <a:r>
              <a:rPr lang="en-US" dirty="0" smtClean="0"/>
              <a:t>When Chinese tried to stop trade:</a:t>
            </a:r>
          </a:p>
          <a:p>
            <a:pPr lvl="1"/>
            <a:r>
              <a:rPr lang="en-US" dirty="0" smtClean="0"/>
              <a:t>War broke out</a:t>
            </a:r>
          </a:p>
          <a:p>
            <a:r>
              <a:rPr lang="en-US" dirty="0" smtClean="0"/>
              <a:t>Conflict between China and Britain known as the:</a:t>
            </a:r>
          </a:p>
          <a:p>
            <a:pPr lvl="1"/>
            <a:r>
              <a:rPr lang="en-US" dirty="0" smtClean="0"/>
              <a:t>Opium War</a:t>
            </a:r>
          </a:p>
          <a:p>
            <a:r>
              <a:rPr lang="en-US" dirty="0" smtClean="0"/>
              <a:t>Chinese army and navies no match compared to Britain.  </a:t>
            </a:r>
          </a:p>
          <a:p>
            <a:r>
              <a:rPr lang="en-US" dirty="0" smtClean="0"/>
              <a:t>Qing officials agree to negotiate with British officials.  </a:t>
            </a:r>
          </a:p>
          <a:p>
            <a:r>
              <a:rPr lang="en-US" dirty="0" smtClean="0"/>
              <a:t>Treaty of Nanjing</a:t>
            </a:r>
          </a:p>
          <a:p>
            <a:pPr lvl="1"/>
            <a:r>
              <a:rPr lang="en-US" dirty="0" smtClean="0"/>
              <a:t>China gave island of Hong Kong to British.  </a:t>
            </a:r>
          </a:p>
          <a:p>
            <a:pPr lvl="1"/>
            <a:r>
              <a:rPr lang="en-US" dirty="0" smtClean="0"/>
              <a:t>Opened five ports to British trade (Fixed low tariff).</a:t>
            </a:r>
          </a:p>
          <a:p>
            <a:pPr lvl="1"/>
            <a:r>
              <a:rPr lang="en-US" dirty="0" smtClean="0"/>
              <a:t>Subjects in ports governed by British laws and courts.  </a:t>
            </a:r>
          </a:p>
          <a:p>
            <a:pPr lvl="1"/>
            <a:r>
              <a:rPr lang="en-US" dirty="0" smtClean="0"/>
              <a:t>Extraterritoriality</a:t>
            </a:r>
          </a:p>
          <a:p>
            <a:pPr lvl="2"/>
            <a:r>
              <a:rPr lang="en-US" dirty="0" smtClean="0"/>
              <a:t>Foreigners must follow laws of their home country instead of laws of  country they live in.  </a:t>
            </a:r>
          </a:p>
        </p:txBody>
      </p:sp>
    </p:spTree>
    <p:extLst>
      <p:ext uri="{BB962C8B-B14F-4D97-AF65-F5344CB8AC3E}">
        <p14:creationId xmlns:p14="http://schemas.microsoft.com/office/powerpoint/2010/main" val="3894925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15962"/>
          </a:xfrm>
        </p:spPr>
        <p:txBody>
          <a:bodyPr/>
          <a:lstStyle/>
          <a:p>
            <a:r>
              <a:rPr lang="en-US" sz="2400" dirty="0" smtClean="0"/>
              <a:t>More</a:t>
            </a:r>
            <a:r>
              <a:rPr lang="en-US" dirty="0" smtClean="0"/>
              <a:t> </a:t>
            </a:r>
            <a:r>
              <a:rPr lang="en-US" sz="2400" dirty="0" smtClean="0"/>
              <a:t>Concessions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620000" cy="5334000"/>
          </a:xfrm>
        </p:spPr>
        <p:txBody>
          <a:bodyPr/>
          <a:lstStyle/>
          <a:p>
            <a:r>
              <a:rPr lang="en-US" dirty="0" smtClean="0"/>
              <a:t>Unequal treaties</a:t>
            </a:r>
          </a:p>
          <a:p>
            <a:pPr lvl="1"/>
            <a:r>
              <a:rPr lang="en-US" dirty="0" smtClean="0"/>
              <a:t>Chinese signed treaties under the pressure of defeat and fear of further invasion.  </a:t>
            </a:r>
            <a:endParaRPr lang="en-US" dirty="0"/>
          </a:p>
          <a:p>
            <a:pPr lvl="1"/>
            <a:r>
              <a:rPr lang="en-US" dirty="0" smtClean="0"/>
              <a:t>Benefits went to foreign powers.</a:t>
            </a:r>
          </a:p>
          <a:p>
            <a:pPr lvl="1"/>
            <a:r>
              <a:rPr lang="en-US" dirty="0" smtClean="0"/>
              <a:t>Gained little from them.</a:t>
            </a:r>
          </a:p>
          <a:p>
            <a:r>
              <a:rPr lang="en-US" dirty="0" smtClean="0"/>
              <a:t>Another war, Another British win, another unequal treaty.</a:t>
            </a:r>
          </a:p>
          <a:p>
            <a:pPr lvl="1"/>
            <a:r>
              <a:rPr lang="en-US" dirty="0" smtClean="0"/>
              <a:t>Opened additional ports</a:t>
            </a:r>
            <a:r>
              <a:rPr lang="en-US" dirty="0"/>
              <a:t> </a:t>
            </a:r>
            <a:r>
              <a:rPr lang="en-US" dirty="0" smtClean="0"/>
              <a:t>along Yangtze River</a:t>
            </a:r>
          </a:p>
          <a:p>
            <a:pPr lvl="1"/>
            <a:r>
              <a:rPr lang="en-US" dirty="0" smtClean="0"/>
              <a:t>Chinese had to allow British Embassy in Beijing.  </a:t>
            </a:r>
          </a:p>
          <a:p>
            <a:pPr lvl="1"/>
            <a:r>
              <a:rPr lang="en-US" dirty="0" smtClean="0"/>
              <a:t>Chinese govt. had to protect Christian missionaries and their converts in China.  </a:t>
            </a:r>
          </a:p>
          <a:p>
            <a:r>
              <a:rPr lang="en-US" dirty="0" smtClean="0"/>
              <a:t>Other countries also opened embassies in Beijing.</a:t>
            </a:r>
          </a:p>
        </p:txBody>
      </p:sp>
    </p:spTree>
    <p:extLst>
      <p:ext uri="{BB962C8B-B14F-4D97-AF65-F5344CB8AC3E}">
        <p14:creationId xmlns:p14="http://schemas.microsoft.com/office/powerpoint/2010/main" val="1126860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15962"/>
          </a:xfrm>
        </p:spPr>
        <p:txBody>
          <a:bodyPr/>
          <a:lstStyle/>
          <a:p>
            <a:r>
              <a:rPr lang="en-US" sz="2400" dirty="0" smtClean="0"/>
              <a:t>Rebellions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620000" cy="5410200"/>
          </a:xfrm>
        </p:spPr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ong </a:t>
            </a:r>
            <a:r>
              <a:rPr lang="en-US" dirty="0" err="1" smtClean="0"/>
              <a:t>Xiuquan</a:t>
            </a:r>
            <a:endParaRPr lang="en-US" dirty="0" smtClean="0"/>
          </a:p>
          <a:p>
            <a:pPr lvl="1"/>
            <a:r>
              <a:rPr lang="en-US" dirty="0" smtClean="0"/>
              <a:t>Influenced by Christian teachings</a:t>
            </a:r>
          </a:p>
          <a:p>
            <a:pPr lvl="1"/>
            <a:r>
              <a:rPr lang="en-US" dirty="0" smtClean="0"/>
              <a:t>Said he was younger brother of Jesus</a:t>
            </a:r>
          </a:p>
          <a:p>
            <a:pPr lvl="1"/>
            <a:r>
              <a:rPr lang="en-US" dirty="0" smtClean="0"/>
              <a:t>Influenced a new dynasty and attracted many followers.</a:t>
            </a:r>
          </a:p>
          <a:p>
            <a:r>
              <a:rPr lang="en-US" dirty="0" smtClean="0"/>
              <a:t>Taiping Rebellion</a:t>
            </a:r>
          </a:p>
          <a:p>
            <a:pPr lvl="1"/>
            <a:r>
              <a:rPr lang="en-US" dirty="0" smtClean="0"/>
              <a:t>Millions of people were killed</a:t>
            </a:r>
          </a:p>
          <a:p>
            <a:pPr lvl="1"/>
            <a:r>
              <a:rPr lang="en-US" dirty="0" smtClean="0"/>
              <a:t>Cities and farmlands destroyed</a:t>
            </a:r>
          </a:p>
          <a:p>
            <a:r>
              <a:rPr lang="en-US" dirty="0" smtClean="0"/>
              <a:t>All revolts weakened the Qing Dynasty.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28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543800" cy="2593975"/>
          </a:xfrm>
        </p:spPr>
        <p:txBody>
          <a:bodyPr/>
          <a:lstStyle/>
          <a:p>
            <a:r>
              <a:rPr lang="en-US" dirty="0" smtClean="0"/>
              <a:t>Tokugawa Shoguns in Japan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63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87362"/>
          </a:xfrm>
        </p:spPr>
        <p:txBody>
          <a:bodyPr/>
          <a:lstStyle/>
          <a:p>
            <a:r>
              <a:rPr lang="en-US" sz="2400" dirty="0" smtClean="0"/>
              <a:t>Founding the Tokugawa </a:t>
            </a:r>
            <a:r>
              <a:rPr lang="en-US" sz="2400" dirty="0" err="1" smtClean="0"/>
              <a:t>Shogunate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620000" cy="5486400"/>
          </a:xfrm>
        </p:spPr>
        <p:txBody>
          <a:bodyPr/>
          <a:lstStyle/>
          <a:p>
            <a:r>
              <a:rPr lang="en-US" dirty="0" smtClean="0"/>
              <a:t>Ashikaga family became involved in dispute over selection of shogun.</a:t>
            </a:r>
          </a:p>
          <a:p>
            <a:r>
              <a:rPr lang="en-US" dirty="0" smtClean="0"/>
              <a:t>Leads to 100 years of bitter, widespread, and almost constant warfare in Japan.  </a:t>
            </a:r>
          </a:p>
          <a:p>
            <a:pPr marL="114300" indent="0">
              <a:buNone/>
            </a:pPr>
            <a:r>
              <a:rPr lang="en-US" dirty="0" err="1" smtClean="0"/>
              <a:t>Oda</a:t>
            </a:r>
            <a:r>
              <a:rPr lang="en-US" dirty="0" smtClean="0"/>
              <a:t> Nobunaga</a:t>
            </a:r>
          </a:p>
          <a:p>
            <a:r>
              <a:rPr lang="en-US" dirty="0" smtClean="0"/>
              <a:t>Rise to power as:</a:t>
            </a:r>
          </a:p>
          <a:p>
            <a:pPr lvl="1"/>
            <a:r>
              <a:rPr lang="en-US" dirty="0" smtClean="0"/>
              <a:t>Minor Daimyo</a:t>
            </a:r>
          </a:p>
          <a:p>
            <a:r>
              <a:rPr lang="en-US" dirty="0" smtClean="0"/>
              <a:t>Through conquests and alliances</a:t>
            </a:r>
          </a:p>
          <a:p>
            <a:pPr lvl="1"/>
            <a:r>
              <a:rPr lang="en-US" dirty="0" smtClean="0"/>
              <a:t>Captured city of Kyoto.</a:t>
            </a:r>
          </a:p>
          <a:p>
            <a:pPr lvl="1"/>
            <a:r>
              <a:rPr lang="en-US" dirty="0" smtClean="0"/>
              <a:t>Strengthened his power in Central Japan. </a:t>
            </a:r>
          </a:p>
          <a:p>
            <a:r>
              <a:rPr lang="en-US" dirty="0" smtClean="0"/>
              <a:t>Before defeating his rivals, vassals attacked </a:t>
            </a:r>
            <a:r>
              <a:rPr lang="en-US" smtClean="0"/>
              <a:t>him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33350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Ming Foreign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Chinese were the most </a:t>
            </a:r>
          </a:p>
          <a:p>
            <a:pPr lvl="1"/>
            <a:r>
              <a:rPr lang="en-US" dirty="0" smtClean="0"/>
              <a:t>Skilled sailors in the world. </a:t>
            </a:r>
          </a:p>
          <a:p>
            <a:r>
              <a:rPr lang="en-US" dirty="0" smtClean="0"/>
              <a:t>Build large sturdy ships called </a:t>
            </a:r>
          </a:p>
          <a:p>
            <a:pPr lvl="1"/>
            <a:r>
              <a:rPr lang="en-US" dirty="0" smtClean="0"/>
              <a:t>Junks:  Some were more than 400 feet long.  </a:t>
            </a:r>
          </a:p>
          <a:p>
            <a:r>
              <a:rPr lang="en-US" dirty="0" smtClean="0"/>
              <a:t>Ming emperor financed </a:t>
            </a:r>
          </a:p>
          <a:p>
            <a:pPr lvl="1"/>
            <a:r>
              <a:rPr lang="en-US" dirty="0" smtClean="0"/>
              <a:t>A fleet that sailed across Indian Ocean</a:t>
            </a:r>
          </a:p>
          <a:p>
            <a:pPr lvl="1"/>
            <a:r>
              <a:rPr lang="en-US" dirty="0" smtClean="0"/>
              <a:t>Fleet reached the Arabian Peninsula</a:t>
            </a:r>
          </a:p>
          <a:p>
            <a:pPr lvl="1"/>
            <a:r>
              <a:rPr lang="en-US" dirty="0" smtClean="0"/>
              <a:t>Chinese had ability to become a great seafaring power.</a:t>
            </a:r>
          </a:p>
          <a:p>
            <a:r>
              <a:rPr lang="en-US" dirty="0" smtClean="0"/>
              <a:t>Ming emperors had little interest in </a:t>
            </a:r>
          </a:p>
          <a:p>
            <a:pPr lvl="1"/>
            <a:r>
              <a:rPr lang="en-US" dirty="0" smtClean="0"/>
              <a:t>Sea power or foreign trade</a:t>
            </a:r>
          </a:p>
          <a:p>
            <a:r>
              <a:rPr lang="en-US" dirty="0" smtClean="0"/>
              <a:t>Stopped financing expeditions.</a:t>
            </a:r>
          </a:p>
        </p:txBody>
      </p:sp>
    </p:spTree>
    <p:extLst>
      <p:ext uri="{BB962C8B-B14F-4D97-AF65-F5344CB8AC3E}">
        <p14:creationId xmlns:p14="http://schemas.microsoft.com/office/powerpoint/2010/main" val="595292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3562"/>
          </a:xfrm>
        </p:spPr>
        <p:txBody>
          <a:bodyPr/>
          <a:lstStyle/>
          <a:p>
            <a:r>
              <a:rPr lang="en-US" dirty="0" err="1" smtClean="0"/>
              <a:t>Toyotomi</a:t>
            </a:r>
            <a:r>
              <a:rPr lang="en-US" dirty="0" smtClean="0"/>
              <a:t> </a:t>
            </a:r>
            <a:r>
              <a:rPr lang="en-US" dirty="0" err="1" smtClean="0"/>
              <a:t>Hideyoshi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620000" cy="5334000"/>
          </a:xfrm>
        </p:spPr>
        <p:txBody>
          <a:bodyPr/>
          <a:lstStyle/>
          <a:p>
            <a:r>
              <a:rPr lang="en-US" dirty="0" smtClean="0"/>
              <a:t>Successor of Nobunaga</a:t>
            </a:r>
          </a:p>
          <a:p>
            <a:r>
              <a:rPr lang="en-US" dirty="0" smtClean="0"/>
              <a:t>Established capital at </a:t>
            </a:r>
          </a:p>
          <a:p>
            <a:pPr lvl="1"/>
            <a:r>
              <a:rPr lang="en-US" dirty="0" smtClean="0"/>
              <a:t>Edo, which is now the city of Tokyo</a:t>
            </a:r>
          </a:p>
          <a:p>
            <a:r>
              <a:rPr lang="en-US" dirty="0" smtClean="0"/>
              <a:t>Crushed his defeated rivals</a:t>
            </a:r>
          </a:p>
          <a:p>
            <a:r>
              <a:rPr lang="en-US" dirty="0" smtClean="0"/>
              <a:t>Allowed some 250-260 to:</a:t>
            </a:r>
          </a:p>
          <a:p>
            <a:pPr lvl="1"/>
            <a:r>
              <a:rPr lang="en-US" dirty="0" smtClean="0"/>
              <a:t>Keep their private lands.  </a:t>
            </a:r>
          </a:p>
          <a:p>
            <a:pPr lvl="1"/>
            <a:r>
              <a:rPr lang="en-US" dirty="0" smtClean="0"/>
              <a:t>He was prepared to expand or reduce the size of their territories.</a:t>
            </a:r>
          </a:p>
          <a:p>
            <a:r>
              <a:rPr lang="en-US" dirty="0" smtClean="0"/>
              <a:t>The Tokugawa family would keep the title of shogun for:</a:t>
            </a:r>
          </a:p>
          <a:p>
            <a:pPr lvl="1"/>
            <a:r>
              <a:rPr lang="en-US" dirty="0" smtClean="0"/>
              <a:t>More than 250 years.  </a:t>
            </a:r>
          </a:p>
          <a:p>
            <a:r>
              <a:rPr lang="en-US" dirty="0" smtClean="0"/>
              <a:t>Established a government</a:t>
            </a:r>
          </a:p>
          <a:p>
            <a:pPr lvl="1"/>
            <a:r>
              <a:rPr lang="en-US" dirty="0" smtClean="0"/>
              <a:t>Tokugawa </a:t>
            </a:r>
            <a:r>
              <a:rPr lang="en-US" dirty="0" err="1" smtClean="0"/>
              <a:t>shogunate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31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15962"/>
          </a:xfrm>
        </p:spPr>
        <p:txBody>
          <a:bodyPr/>
          <a:lstStyle/>
          <a:p>
            <a:r>
              <a:rPr lang="en-US" sz="2400" dirty="0" smtClean="0"/>
              <a:t>Tokugawa Rule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620000" cy="5410200"/>
          </a:xfrm>
        </p:spPr>
        <p:txBody>
          <a:bodyPr/>
          <a:lstStyle/>
          <a:p>
            <a:r>
              <a:rPr lang="en-US" dirty="0" smtClean="0"/>
              <a:t>Political system was a cross between</a:t>
            </a:r>
          </a:p>
          <a:p>
            <a:pPr lvl="1"/>
            <a:r>
              <a:rPr lang="en-US" dirty="0" smtClean="0"/>
              <a:t>Feudalism and a central monarchy</a:t>
            </a:r>
          </a:p>
          <a:p>
            <a:r>
              <a:rPr lang="en-US" dirty="0" smtClean="0"/>
              <a:t>Daimyo governed as an:</a:t>
            </a:r>
          </a:p>
          <a:p>
            <a:pPr lvl="1"/>
            <a:r>
              <a:rPr lang="en-US" dirty="0" smtClean="0"/>
              <a:t>Almost absolute ruler</a:t>
            </a:r>
          </a:p>
          <a:p>
            <a:pPr lvl="1"/>
            <a:r>
              <a:rPr lang="en-US" dirty="0" smtClean="0"/>
              <a:t>Local peasants paid taxes to support daimyo and supporters:</a:t>
            </a:r>
          </a:p>
          <a:p>
            <a:pPr lvl="2"/>
            <a:r>
              <a:rPr lang="en-US" dirty="0" smtClean="0"/>
              <a:t>Such as the samurai</a:t>
            </a:r>
          </a:p>
          <a:p>
            <a:r>
              <a:rPr lang="en-US" dirty="0" smtClean="0"/>
              <a:t>Military Power:  considerable influence over the daimyo.</a:t>
            </a:r>
          </a:p>
          <a:p>
            <a:r>
              <a:rPr lang="en-US" dirty="0" smtClean="0"/>
              <a:t>Daimyo had to spend every other year in Edo leaving:</a:t>
            </a:r>
          </a:p>
          <a:p>
            <a:pPr lvl="1"/>
            <a:r>
              <a:rPr lang="en-US" dirty="0" smtClean="0"/>
              <a:t>Their families as hostages </a:t>
            </a:r>
          </a:p>
          <a:p>
            <a:pPr lvl="1"/>
            <a:r>
              <a:rPr lang="en-US" dirty="0" smtClean="0"/>
              <a:t>Led to having two residents</a:t>
            </a:r>
          </a:p>
          <a:p>
            <a:pPr lvl="2"/>
            <a:r>
              <a:rPr lang="en-US" dirty="0" smtClean="0"/>
              <a:t>One in Edo and one in the provinces.</a:t>
            </a:r>
          </a:p>
          <a:p>
            <a:pPr lvl="1"/>
            <a:r>
              <a:rPr lang="en-US" dirty="0" smtClean="0"/>
              <a:t>Living in Edo drained </a:t>
            </a:r>
          </a:p>
          <a:p>
            <a:pPr lvl="2"/>
            <a:r>
              <a:rPr lang="en-US" dirty="0" smtClean="0"/>
              <a:t>Financial resources </a:t>
            </a:r>
          </a:p>
          <a:p>
            <a:pPr lvl="1"/>
            <a:r>
              <a:rPr lang="en-US" dirty="0" smtClean="0"/>
              <a:t>Made warriors into courtiers.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4166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11162"/>
          </a:xfrm>
        </p:spPr>
        <p:txBody>
          <a:bodyPr/>
          <a:lstStyle/>
          <a:p>
            <a:r>
              <a:rPr lang="en-US" sz="2400" dirty="0" smtClean="0"/>
              <a:t>Foreign Contact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620000" cy="5638800"/>
          </a:xfrm>
        </p:spPr>
        <p:txBody>
          <a:bodyPr/>
          <a:lstStyle/>
          <a:p>
            <a:pPr marL="114300" indent="0">
              <a:buNone/>
            </a:pPr>
            <a:r>
              <a:rPr lang="en-US" sz="2000" dirty="0" smtClean="0"/>
              <a:t>The Portuguese in Japan</a:t>
            </a:r>
          </a:p>
          <a:p>
            <a:r>
              <a:rPr lang="en-US" dirty="0" smtClean="0"/>
              <a:t>Brought two items new to Japan:</a:t>
            </a:r>
          </a:p>
          <a:p>
            <a:pPr lvl="1"/>
            <a:r>
              <a:rPr lang="en-US" dirty="0" smtClean="0"/>
              <a:t>Muskets and Christianity</a:t>
            </a:r>
          </a:p>
          <a:p>
            <a:pPr lvl="1"/>
            <a:r>
              <a:rPr lang="en-US" dirty="0" smtClean="0"/>
              <a:t>Some samurai did not approve of musket because:</a:t>
            </a:r>
          </a:p>
          <a:p>
            <a:pPr lvl="2"/>
            <a:r>
              <a:rPr lang="en-US" dirty="0" smtClean="0"/>
              <a:t>Violated traditional fighting ethic (Skill).</a:t>
            </a:r>
          </a:p>
          <a:p>
            <a:pPr lvl="1"/>
            <a:r>
              <a:rPr lang="en-US" dirty="0" smtClean="0"/>
              <a:t>Jesuits:</a:t>
            </a:r>
          </a:p>
          <a:p>
            <a:pPr lvl="2"/>
            <a:r>
              <a:rPr lang="en-US" dirty="0" smtClean="0"/>
              <a:t>Concentrated on converting the Daimyo to Christianity.</a:t>
            </a:r>
          </a:p>
          <a:p>
            <a:pPr lvl="2"/>
            <a:r>
              <a:rPr lang="en-US" dirty="0" smtClean="0"/>
              <a:t>Missionaries converted  300,000 Japanese to Christianity. </a:t>
            </a:r>
          </a:p>
          <a:p>
            <a:pPr marL="114300" indent="0">
              <a:buNone/>
            </a:pPr>
            <a:r>
              <a:rPr lang="en-US" sz="2000" dirty="0" smtClean="0"/>
              <a:t>Closing the Century</a:t>
            </a:r>
          </a:p>
          <a:p>
            <a:pPr lvl="1"/>
            <a:r>
              <a:rPr lang="en-US" dirty="0" smtClean="0"/>
              <a:t>Sh</a:t>
            </a:r>
            <a:r>
              <a:rPr lang="en-US" dirty="0" smtClean="0"/>
              <a:t>oguns </a:t>
            </a:r>
            <a:r>
              <a:rPr lang="en-US" dirty="0" smtClean="0"/>
              <a:t>saw Christianity as a threat</a:t>
            </a:r>
          </a:p>
          <a:p>
            <a:pPr lvl="1"/>
            <a:r>
              <a:rPr lang="en-US" dirty="0" smtClean="0"/>
              <a:t>Taught loyalty to power other than Tokugawa</a:t>
            </a:r>
          </a:p>
          <a:p>
            <a:pPr lvl="1"/>
            <a:r>
              <a:rPr lang="en-US" dirty="0" smtClean="0"/>
              <a:t>Made Portuguese missionaries to leave country</a:t>
            </a:r>
          </a:p>
          <a:p>
            <a:pPr lvl="1"/>
            <a:r>
              <a:rPr lang="en-US" dirty="0" smtClean="0"/>
              <a:t>Dutch traders accepted trade relationship with Tokugawa.</a:t>
            </a:r>
          </a:p>
          <a:p>
            <a:pPr lvl="1"/>
            <a:r>
              <a:rPr lang="en-US" dirty="0" err="1" smtClean="0"/>
              <a:t>Togugawa</a:t>
            </a:r>
            <a:r>
              <a:rPr lang="en-US" dirty="0" smtClean="0"/>
              <a:t> banned overseas trade.</a:t>
            </a:r>
          </a:p>
          <a:p>
            <a:pPr lvl="1"/>
            <a:r>
              <a:rPr lang="en-US" dirty="0" smtClean="0"/>
              <a:t>Prohibited from traveling abroad.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78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3562"/>
          </a:xfrm>
        </p:spPr>
        <p:txBody>
          <a:bodyPr/>
          <a:lstStyle/>
          <a:p>
            <a:r>
              <a:rPr lang="en-US" sz="2400" dirty="0" smtClean="0"/>
              <a:t>Social Class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620000" cy="5562600"/>
          </a:xfrm>
        </p:spPr>
        <p:txBody>
          <a:bodyPr/>
          <a:lstStyle/>
          <a:p>
            <a:r>
              <a:rPr lang="en-US" dirty="0" smtClean="0"/>
              <a:t>Warrior class filled the same role as scholar-gentry in China.</a:t>
            </a:r>
          </a:p>
          <a:p>
            <a:pPr lvl="1"/>
            <a:r>
              <a:rPr lang="en-US" dirty="0" smtClean="0"/>
              <a:t>Samurai stood at the top of Japanese social order.</a:t>
            </a:r>
          </a:p>
          <a:p>
            <a:r>
              <a:rPr lang="en-US" dirty="0" smtClean="0"/>
              <a:t>Person’s social class was determined by:</a:t>
            </a:r>
          </a:p>
          <a:p>
            <a:pPr lvl="1"/>
            <a:r>
              <a:rPr lang="en-US" dirty="0" smtClean="0"/>
              <a:t>Birth/son followed occupations of fathers. </a:t>
            </a:r>
          </a:p>
          <a:p>
            <a:r>
              <a:rPr lang="en-US" dirty="0" smtClean="0"/>
              <a:t>Samurai stood at top of social order </a:t>
            </a:r>
          </a:p>
          <a:p>
            <a:pPr lvl="1"/>
            <a:r>
              <a:rPr lang="en-US" dirty="0" smtClean="0"/>
              <a:t>Peasants, artisans, and merchants followed</a:t>
            </a:r>
          </a:p>
          <a:p>
            <a:r>
              <a:rPr lang="en-US" dirty="0" smtClean="0"/>
              <a:t>Shoguns established schools to prepare:</a:t>
            </a:r>
          </a:p>
          <a:p>
            <a:pPr lvl="1"/>
            <a:r>
              <a:rPr lang="en-US" dirty="0" smtClean="0"/>
              <a:t>Samurai for peacetime roles</a:t>
            </a:r>
          </a:p>
          <a:p>
            <a:pPr lvl="1"/>
            <a:r>
              <a:rPr lang="en-US" dirty="0" smtClean="0"/>
              <a:t>Low ranking samurai-low rank official</a:t>
            </a:r>
          </a:p>
          <a:p>
            <a:pPr lvl="1"/>
            <a:r>
              <a:rPr lang="en-US" dirty="0" smtClean="0"/>
              <a:t>High ranking samurai-high rank official</a:t>
            </a:r>
          </a:p>
          <a:p>
            <a:pPr marL="114300" indent="0">
              <a:buNone/>
            </a:pPr>
            <a:r>
              <a:rPr lang="en-US" dirty="0" smtClean="0"/>
              <a:t>Change in Culture</a:t>
            </a:r>
          </a:p>
          <a:p>
            <a:pPr lvl="1"/>
            <a:r>
              <a:rPr lang="en-US" dirty="0" smtClean="0"/>
              <a:t>Internal trade expanded</a:t>
            </a:r>
          </a:p>
          <a:p>
            <a:pPr lvl="1"/>
            <a:r>
              <a:rPr lang="en-US" dirty="0" smtClean="0"/>
              <a:t>Specialization in certain crops in certain parts of country</a:t>
            </a:r>
          </a:p>
          <a:p>
            <a:pPr lvl="1"/>
            <a:r>
              <a:rPr lang="en-US" dirty="0" smtClean="0"/>
              <a:t>Cities grew in size</a:t>
            </a:r>
          </a:p>
          <a:p>
            <a:pPr marL="41148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9343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87362"/>
          </a:xfrm>
        </p:spPr>
        <p:txBody>
          <a:bodyPr/>
          <a:lstStyle/>
          <a:p>
            <a:r>
              <a:rPr lang="en-US" sz="2400" dirty="0" smtClean="0"/>
              <a:t>End of Japan’s Isolation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620000" cy="56388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President Fillmore sent Commodore </a:t>
            </a:r>
          </a:p>
          <a:p>
            <a:pPr lvl="1"/>
            <a:r>
              <a:rPr lang="en-US" sz="1800" dirty="0" smtClean="0"/>
              <a:t>Matthew Perry and powerful navy force to Japan.</a:t>
            </a:r>
          </a:p>
          <a:p>
            <a:pPr lvl="1"/>
            <a:r>
              <a:rPr lang="en-US" sz="1800" dirty="0" smtClean="0"/>
              <a:t>Perry was to negotiate treaty that would:</a:t>
            </a:r>
          </a:p>
          <a:p>
            <a:pPr lvl="2"/>
            <a:r>
              <a:rPr lang="en-US" dirty="0" smtClean="0"/>
              <a:t>Guarantee safety of U.S. sailors and open Japanese ports to US trade.</a:t>
            </a:r>
          </a:p>
          <a:p>
            <a:pPr lvl="1"/>
            <a:r>
              <a:rPr lang="en-US" sz="1800" dirty="0" smtClean="0"/>
              <a:t>Shogun agreed to negotiate when Perry returned the next year.</a:t>
            </a:r>
          </a:p>
          <a:p>
            <a:r>
              <a:rPr lang="en-US" sz="1800" dirty="0" smtClean="0"/>
              <a:t>Treaty of Kanagawa</a:t>
            </a:r>
          </a:p>
          <a:p>
            <a:pPr lvl="1"/>
            <a:r>
              <a:rPr lang="en-US" sz="1800" dirty="0" smtClean="0"/>
              <a:t>Open two ports that led Americans to obtain:</a:t>
            </a:r>
          </a:p>
          <a:p>
            <a:pPr lvl="2"/>
            <a:r>
              <a:rPr lang="en-US" dirty="0" smtClean="0"/>
              <a:t>Fuel, shelter, and supplies</a:t>
            </a:r>
          </a:p>
          <a:p>
            <a:pPr lvl="2"/>
            <a:r>
              <a:rPr lang="en-US" dirty="0" smtClean="0"/>
              <a:t>Led to trade among the two nations.  </a:t>
            </a:r>
          </a:p>
          <a:p>
            <a:pPr lvl="1"/>
            <a:r>
              <a:rPr lang="en-US" sz="1800" dirty="0" smtClean="0"/>
              <a:t>Within two years, Japan signed similar treaties with:</a:t>
            </a:r>
          </a:p>
          <a:p>
            <a:pPr lvl="2"/>
            <a:r>
              <a:rPr lang="en-US" dirty="0" smtClean="0"/>
              <a:t>Great Britain, Netherlands, and Russia.  </a:t>
            </a:r>
          </a:p>
          <a:p>
            <a:pPr lvl="1"/>
            <a:r>
              <a:rPr lang="en-US" sz="1800" dirty="0" smtClean="0"/>
              <a:t>Consulates were established</a:t>
            </a:r>
          </a:p>
          <a:p>
            <a:pPr lvl="2"/>
            <a:r>
              <a:rPr lang="en-US" dirty="0" smtClean="0"/>
              <a:t>Diplomatic offices headed by consuls.  </a:t>
            </a:r>
          </a:p>
          <a:p>
            <a:pPr lvl="1"/>
            <a:r>
              <a:rPr lang="en-US" dirty="0" smtClean="0"/>
              <a:t>US and Japan signed new treaty</a:t>
            </a:r>
          </a:p>
          <a:p>
            <a:pPr lvl="2"/>
            <a:r>
              <a:rPr lang="en-US" dirty="0" smtClean="0"/>
              <a:t>Exchange ministers </a:t>
            </a:r>
          </a:p>
          <a:p>
            <a:pPr lvl="2"/>
            <a:r>
              <a:rPr lang="en-US" dirty="0" smtClean="0"/>
              <a:t>Allowed foreign residence in Edo and Osaka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071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21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Attitudes toward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defeating Mongols, Ming emperors tried</a:t>
            </a:r>
          </a:p>
          <a:p>
            <a:pPr lvl="1"/>
            <a:r>
              <a:rPr lang="en-US" dirty="0" smtClean="0"/>
              <a:t>To rid China of all Mongol influences.  </a:t>
            </a:r>
          </a:p>
          <a:p>
            <a:r>
              <a:rPr lang="en-US" dirty="0" smtClean="0"/>
              <a:t>Wanted China to be as great as they were during the </a:t>
            </a:r>
          </a:p>
          <a:p>
            <a:pPr lvl="1"/>
            <a:r>
              <a:rPr lang="en-US" dirty="0" smtClean="0"/>
              <a:t>Han, Tang, and Sung dynasties.  </a:t>
            </a:r>
          </a:p>
          <a:p>
            <a:r>
              <a:rPr lang="en-US" dirty="0" smtClean="0"/>
              <a:t>Ming emperors</a:t>
            </a:r>
          </a:p>
          <a:p>
            <a:pPr lvl="1"/>
            <a:r>
              <a:rPr lang="en-US" dirty="0" smtClean="0"/>
              <a:t>Restore Confucianism as official philosophy of the government.</a:t>
            </a:r>
            <a:endParaRPr lang="en-US" dirty="0"/>
          </a:p>
          <a:p>
            <a:r>
              <a:rPr lang="en-US" dirty="0" smtClean="0"/>
              <a:t>Divides society into four classes.</a:t>
            </a:r>
          </a:p>
        </p:txBody>
      </p:sp>
    </p:spTree>
    <p:extLst>
      <p:ext uri="{BB962C8B-B14F-4D97-AF65-F5344CB8AC3E}">
        <p14:creationId xmlns:p14="http://schemas.microsoft.com/office/powerpoint/2010/main" val="284838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Classes under Confucianism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Scholar-Gentry</a:t>
            </a:r>
          </a:p>
          <a:p>
            <a:pPr lvl="1"/>
            <a:r>
              <a:rPr lang="en-US" dirty="0" smtClean="0"/>
              <a:t>Highly literate class helped staff royal bureaucracy.</a:t>
            </a:r>
          </a:p>
          <a:p>
            <a:r>
              <a:rPr lang="en-US" dirty="0" smtClean="0"/>
              <a:t>Farmers</a:t>
            </a:r>
          </a:p>
          <a:p>
            <a:pPr lvl="1"/>
            <a:r>
              <a:rPr lang="en-US" dirty="0" smtClean="0"/>
              <a:t>Produce food and paid taxes that supported empire</a:t>
            </a:r>
          </a:p>
          <a:p>
            <a:r>
              <a:rPr lang="en-US" dirty="0" smtClean="0"/>
              <a:t>Artisans</a:t>
            </a:r>
          </a:p>
          <a:p>
            <a:pPr lvl="1"/>
            <a:r>
              <a:rPr lang="en-US" dirty="0" smtClean="0"/>
              <a:t>Made beautiful useful objects.</a:t>
            </a:r>
          </a:p>
          <a:p>
            <a:r>
              <a:rPr lang="en-US" dirty="0" smtClean="0"/>
              <a:t>Merchants</a:t>
            </a:r>
          </a:p>
          <a:p>
            <a:pPr lvl="1"/>
            <a:r>
              <a:rPr lang="en-US" dirty="0" smtClean="0"/>
              <a:t>Bottom of social order</a:t>
            </a:r>
          </a:p>
          <a:p>
            <a:pPr lvl="1"/>
            <a:r>
              <a:rPr lang="en-US" dirty="0" smtClean="0"/>
              <a:t>Sold objects that peasants and artisans produced.</a:t>
            </a:r>
          </a:p>
          <a:p>
            <a:r>
              <a:rPr lang="en-US" dirty="0" smtClean="0"/>
              <a:t>In the minds of the emperor, foreign trade:</a:t>
            </a:r>
          </a:p>
          <a:p>
            <a:pPr lvl="1"/>
            <a:r>
              <a:rPr lang="en-US" dirty="0" smtClean="0"/>
              <a:t>Did not bring enough benefits to China to make it worthwhile.  </a:t>
            </a:r>
          </a:p>
          <a:p>
            <a:pPr marL="868680" lvl="1" indent="-457200">
              <a:buFont typeface="+mj-lt"/>
              <a:buAutoNum type="arabicPeriod"/>
            </a:pPr>
            <a:endParaRPr lang="en-US" dirty="0"/>
          </a:p>
          <a:p>
            <a:pPr marL="868680" lvl="1" indent="-45720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9756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Northern Frontier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Focused their efforts on the</a:t>
            </a:r>
          </a:p>
          <a:p>
            <a:pPr lvl="1"/>
            <a:r>
              <a:rPr lang="en-US" dirty="0" smtClean="0"/>
              <a:t>Long northern land frontier</a:t>
            </a:r>
          </a:p>
          <a:p>
            <a:r>
              <a:rPr lang="en-US" dirty="0" smtClean="0"/>
              <a:t>To protect frontier, Ming strengthened</a:t>
            </a:r>
          </a:p>
          <a:p>
            <a:pPr lvl="1"/>
            <a:r>
              <a:rPr lang="en-US" dirty="0" smtClean="0"/>
              <a:t>The Great Wall of China</a:t>
            </a:r>
          </a:p>
          <a:p>
            <a:r>
              <a:rPr lang="en-US" dirty="0" smtClean="0"/>
              <a:t>Encouraged soldiers to move to frontier zone by offering</a:t>
            </a:r>
          </a:p>
          <a:p>
            <a:pPr lvl="1"/>
            <a:r>
              <a:rPr lang="en-US" dirty="0" smtClean="0"/>
              <a:t>Free land to families</a:t>
            </a:r>
          </a:p>
          <a:p>
            <a:r>
              <a:rPr lang="en-US" dirty="0" smtClean="0"/>
              <a:t>Also encouraged peasants and city dwellers to move there.</a:t>
            </a:r>
          </a:p>
          <a:p>
            <a:r>
              <a:rPr lang="en-US" dirty="0" smtClean="0"/>
              <a:t>Prevent Nomadic tribes from uniting from the North.</a:t>
            </a:r>
          </a:p>
          <a:p>
            <a:r>
              <a:rPr lang="en-US" dirty="0" smtClean="0"/>
              <a:t>Required constant</a:t>
            </a:r>
          </a:p>
          <a:p>
            <a:pPr lvl="1"/>
            <a:r>
              <a:rPr lang="en-US" dirty="0" smtClean="0"/>
              <a:t>Attention </a:t>
            </a:r>
          </a:p>
          <a:p>
            <a:pPr lvl="1"/>
            <a:r>
              <a:rPr lang="en-US" dirty="0" smtClean="0"/>
              <a:t>Great deal of money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766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9762"/>
          </a:xfrm>
        </p:spPr>
        <p:txBody>
          <a:bodyPr/>
          <a:lstStyle/>
          <a:p>
            <a:r>
              <a:rPr lang="en-US" sz="2800" dirty="0" smtClean="0"/>
              <a:t>Founding the Qing Dynasty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620000" cy="5562600"/>
          </a:xfrm>
        </p:spPr>
        <p:txBody>
          <a:bodyPr/>
          <a:lstStyle/>
          <a:p>
            <a:r>
              <a:rPr lang="en-US" sz="1800" dirty="0" smtClean="0"/>
              <a:t>Located in:</a:t>
            </a:r>
          </a:p>
          <a:p>
            <a:pPr lvl="1"/>
            <a:r>
              <a:rPr lang="en-US" sz="1800" dirty="0" smtClean="0"/>
              <a:t>Manchuria to northeast of China.</a:t>
            </a:r>
          </a:p>
          <a:p>
            <a:r>
              <a:rPr lang="en-US" sz="1800" dirty="0" smtClean="0"/>
              <a:t>Chieftain named:</a:t>
            </a:r>
          </a:p>
          <a:p>
            <a:pPr lvl="1"/>
            <a:r>
              <a:rPr lang="en-US" sz="1800" dirty="0" err="1" smtClean="0"/>
              <a:t>Nurhachi</a:t>
            </a:r>
            <a:r>
              <a:rPr lang="en-US" sz="1800" dirty="0"/>
              <a:t> </a:t>
            </a:r>
            <a:r>
              <a:rPr lang="en-US" sz="1800" dirty="0" smtClean="0"/>
              <a:t>unifies many tribes into single people called Manchu</a:t>
            </a:r>
          </a:p>
          <a:p>
            <a:pPr lvl="1"/>
            <a:r>
              <a:rPr lang="en-US" sz="1800" dirty="0" err="1" smtClean="0"/>
              <a:t>Nurhachi</a:t>
            </a:r>
            <a:r>
              <a:rPr lang="en-US" sz="1800" dirty="0" smtClean="0"/>
              <a:t> son captured eastern Mongolia and Korea</a:t>
            </a:r>
          </a:p>
          <a:p>
            <a:pPr lvl="1"/>
            <a:r>
              <a:rPr lang="en-US" sz="1800" dirty="0" smtClean="0"/>
              <a:t>Declared beginning of the Qing Dynasty.</a:t>
            </a:r>
          </a:p>
          <a:p>
            <a:r>
              <a:rPr lang="en-US" sz="1800" dirty="0" smtClean="0"/>
              <a:t>Captured</a:t>
            </a:r>
          </a:p>
          <a:p>
            <a:pPr lvl="1"/>
            <a:r>
              <a:rPr lang="en-US" sz="1800" dirty="0" smtClean="0"/>
              <a:t>Beijing and ruled China until 1912.</a:t>
            </a:r>
          </a:p>
          <a:p>
            <a:pPr lvl="1"/>
            <a:r>
              <a:rPr lang="en-US" sz="1800" dirty="0" smtClean="0"/>
              <a:t>Outsiders capture China again even with Ming efforts.</a:t>
            </a:r>
          </a:p>
          <a:p>
            <a:r>
              <a:rPr lang="en-US" sz="1800" dirty="0" smtClean="0"/>
              <a:t>Emperors were not </a:t>
            </a:r>
          </a:p>
          <a:p>
            <a:pPr lvl="1"/>
            <a:r>
              <a:rPr lang="en-US" sz="1800" dirty="0" smtClean="0"/>
              <a:t>Chinese</a:t>
            </a:r>
          </a:p>
          <a:p>
            <a:pPr lvl="1"/>
            <a:r>
              <a:rPr lang="en-US" sz="1800" dirty="0" smtClean="0"/>
              <a:t>Adopted Chinese culture and ruled with traditional techniques.</a:t>
            </a:r>
          </a:p>
          <a:p>
            <a:pPr lvl="1"/>
            <a:r>
              <a:rPr lang="en-US" sz="1800" dirty="0" err="1" smtClean="0"/>
              <a:t>Husan-Yeh</a:t>
            </a:r>
            <a:r>
              <a:rPr lang="en-US" sz="1800" dirty="0" smtClean="0"/>
              <a:t>:  Qing ruler emperor that adopted </a:t>
            </a:r>
            <a:r>
              <a:rPr lang="en-US" sz="1800" dirty="0" err="1" smtClean="0"/>
              <a:t>techniuqes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Chinese men wore hair tied in </a:t>
            </a:r>
          </a:p>
          <a:p>
            <a:pPr lvl="1"/>
            <a:r>
              <a:rPr lang="en-US" dirty="0" smtClean="0"/>
              <a:t>Queue (tail)</a:t>
            </a:r>
          </a:p>
          <a:p>
            <a:pPr lvl="1"/>
            <a:r>
              <a:rPr lang="en-US" dirty="0" smtClean="0"/>
              <a:t>Symbolized submission to Manchu rule.  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3522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9762"/>
          </a:xfrm>
        </p:spPr>
        <p:txBody>
          <a:bodyPr/>
          <a:lstStyle/>
          <a:p>
            <a:r>
              <a:rPr lang="en-US" dirty="0" smtClean="0"/>
              <a:t>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620000" cy="5334000"/>
          </a:xfrm>
        </p:spPr>
        <p:txBody>
          <a:bodyPr/>
          <a:lstStyle/>
          <a:p>
            <a:r>
              <a:rPr lang="en-US" dirty="0" smtClean="0"/>
              <a:t>Lower Yangtze region became a center for </a:t>
            </a:r>
          </a:p>
          <a:p>
            <a:pPr lvl="1"/>
            <a:r>
              <a:rPr lang="en-US" dirty="0" smtClean="0"/>
              <a:t>Weaving of cotton cloth.</a:t>
            </a:r>
          </a:p>
          <a:p>
            <a:r>
              <a:rPr lang="en-US" dirty="0" smtClean="0"/>
              <a:t>Transported goods along</a:t>
            </a:r>
          </a:p>
          <a:p>
            <a:pPr lvl="1"/>
            <a:r>
              <a:rPr lang="en-US" dirty="0" smtClean="0"/>
              <a:t>Canals, coastal waterways, and rivers.</a:t>
            </a:r>
          </a:p>
          <a:p>
            <a:r>
              <a:rPr lang="en-US" dirty="0" smtClean="0"/>
              <a:t>Sent goods to Central Asia and Russia such as</a:t>
            </a:r>
          </a:p>
          <a:p>
            <a:pPr lvl="1"/>
            <a:r>
              <a:rPr lang="en-US" dirty="0" smtClean="0"/>
              <a:t>Tea and silk by caravan</a:t>
            </a:r>
          </a:p>
          <a:p>
            <a:r>
              <a:rPr lang="en-US" dirty="0" smtClean="0"/>
              <a:t>Chinese cities continued to grow.  </a:t>
            </a:r>
          </a:p>
          <a:p>
            <a:r>
              <a:rPr lang="en-US" dirty="0" smtClean="0"/>
              <a:t>Relied on merchants to supply</a:t>
            </a:r>
          </a:p>
          <a:p>
            <a:pPr lvl="1"/>
            <a:r>
              <a:rPr lang="en-US" dirty="0" smtClean="0"/>
              <a:t>Clothing, food, and other goods to city dwellers.  </a:t>
            </a:r>
          </a:p>
          <a:p>
            <a:r>
              <a:rPr lang="en-US" dirty="0" smtClean="0"/>
              <a:t>Farmers grew rice, wheat, and tea but planted new crops:</a:t>
            </a:r>
          </a:p>
          <a:p>
            <a:pPr lvl="1"/>
            <a:r>
              <a:rPr lang="en-US" dirty="0" smtClean="0"/>
              <a:t>Peanuts, sweet potatoes (poor man’s food), tobacco (introduced by America).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7218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 Culture and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Wealth of urban people led to popular culture</a:t>
            </a:r>
          </a:p>
          <a:p>
            <a:r>
              <a:rPr lang="en-US" dirty="0" smtClean="0"/>
              <a:t>City people read</a:t>
            </a:r>
          </a:p>
          <a:p>
            <a:pPr lvl="1"/>
            <a:r>
              <a:rPr lang="en-US" dirty="0" smtClean="0"/>
              <a:t>Novels and plays in common everyday language.</a:t>
            </a:r>
          </a:p>
          <a:p>
            <a:pPr lvl="1"/>
            <a:r>
              <a:rPr lang="en-US" dirty="0" smtClean="0"/>
              <a:t>Old tales about bandits and corrupt officials in novels.</a:t>
            </a:r>
          </a:p>
          <a:p>
            <a:pPr lvl="1"/>
            <a:r>
              <a:rPr lang="en-US" dirty="0" smtClean="0"/>
              <a:t>Portrayed Chinese society and family life.</a:t>
            </a:r>
            <a:endParaRPr lang="en-US" dirty="0"/>
          </a:p>
          <a:p>
            <a:r>
              <a:rPr lang="en-US" dirty="0" smtClean="0"/>
              <a:t>Scholars had studied ancient writings:</a:t>
            </a:r>
          </a:p>
          <a:p>
            <a:pPr lvl="1"/>
            <a:r>
              <a:rPr lang="en-US" dirty="0" err="1" smtClean="0"/>
              <a:t>Phiology</a:t>
            </a:r>
            <a:r>
              <a:rPr lang="en-US" dirty="0" smtClean="0"/>
              <a:t>:  the history of literature and language. </a:t>
            </a:r>
          </a:p>
          <a:p>
            <a:pPr lvl="1"/>
            <a:r>
              <a:rPr lang="en-US" dirty="0" smtClean="0"/>
              <a:t>Scholars began to organize a manuscript library.</a:t>
            </a:r>
          </a:p>
          <a:p>
            <a:r>
              <a:rPr lang="en-US" dirty="0" smtClean="0"/>
              <a:t>Society was based solely on the </a:t>
            </a:r>
            <a:r>
              <a:rPr lang="en-US" dirty="0" err="1" smtClean="0"/>
              <a:t>famly</a:t>
            </a:r>
            <a:r>
              <a:rPr lang="en-US" dirty="0" smtClean="0"/>
              <a:t>.  </a:t>
            </a:r>
          </a:p>
          <a:p>
            <a:pPr lvl="1"/>
            <a:r>
              <a:rPr lang="en-US" dirty="0" smtClean="0"/>
              <a:t>Each person had a role in life. </a:t>
            </a:r>
          </a:p>
          <a:p>
            <a:pPr lvl="1"/>
            <a:r>
              <a:rPr lang="en-US" dirty="0" smtClean="0"/>
              <a:t>Ex:  Father/head of house.  Daughter married/lived with new family.</a:t>
            </a:r>
          </a:p>
        </p:txBody>
      </p:sp>
    </p:spTree>
    <p:extLst>
      <p:ext uri="{BB962C8B-B14F-4D97-AF65-F5344CB8AC3E}">
        <p14:creationId xmlns:p14="http://schemas.microsoft.com/office/powerpoint/2010/main" val="194030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Decline of Qing Dynasty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Growing population placed increasing pressure in government:</a:t>
            </a:r>
          </a:p>
          <a:p>
            <a:pPr lvl="1"/>
            <a:r>
              <a:rPr lang="en-US" dirty="0" smtClean="0"/>
              <a:t>Corruption at court and government became widespread.</a:t>
            </a:r>
          </a:p>
          <a:p>
            <a:pPr lvl="2"/>
            <a:r>
              <a:rPr lang="en-US" dirty="0" smtClean="0"/>
              <a:t>Demanded bribes in return for government services.  </a:t>
            </a:r>
          </a:p>
          <a:p>
            <a:pPr lvl="1"/>
            <a:r>
              <a:rPr lang="en-US" dirty="0" smtClean="0"/>
              <a:t>Farmers found it difficult to support:</a:t>
            </a:r>
          </a:p>
          <a:p>
            <a:pPr lvl="2"/>
            <a:r>
              <a:rPr lang="en-US" dirty="0" smtClean="0"/>
              <a:t>Their families and themselves.</a:t>
            </a:r>
          </a:p>
          <a:p>
            <a:pPr lvl="1"/>
            <a:r>
              <a:rPr lang="en-US" dirty="0" smtClean="0"/>
              <a:t>Disastrous floods and famine in parts of China</a:t>
            </a:r>
          </a:p>
          <a:p>
            <a:pPr lvl="1"/>
            <a:r>
              <a:rPr lang="en-US" dirty="0" smtClean="0"/>
              <a:t>Led to peasant rebellion</a:t>
            </a:r>
          </a:p>
          <a:p>
            <a:pPr lvl="1"/>
            <a:r>
              <a:rPr lang="en-US" dirty="0" smtClean="0"/>
              <a:t>Leading the rebellion was a White Lotus Society called</a:t>
            </a:r>
          </a:p>
          <a:p>
            <a:pPr lvl="2"/>
            <a:r>
              <a:rPr lang="en-US" dirty="0" smtClean="0"/>
              <a:t>White Lotus Rebellion</a:t>
            </a:r>
          </a:p>
          <a:p>
            <a:pPr lvl="1"/>
            <a:r>
              <a:rPr lang="en-US" dirty="0" smtClean="0"/>
              <a:t>Qing Dynasty survived rebellion, but clearly declined.  </a:t>
            </a:r>
          </a:p>
        </p:txBody>
      </p:sp>
    </p:spTree>
    <p:extLst>
      <p:ext uri="{BB962C8B-B14F-4D97-AF65-F5344CB8AC3E}">
        <p14:creationId xmlns:p14="http://schemas.microsoft.com/office/powerpoint/2010/main" val="312294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djacency">
    <a:dk1>
      <a:srgbClr val="2F2B20"/>
    </a:dk1>
    <a:lt1>
      <a:srgbClr val="FFFFFF"/>
    </a:lt1>
    <a:dk2>
      <a:srgbClr val="675E47"/>
    </a:dk2>
    <a:lt2>
      <a:srgbClr val="DFDCB7"/>
    </a:lt2>
    <a:accent1>
      <a:srgbClr val="A9A57C"/>
    </a:accent1>
    <a:accent2>
      <a:srgbClr val="9CBEBD"/>
    </a:accent2>
    <a:accent3>
      <a:srgbClr val="D2CB6C"/>
    </a:accent3>
    <a:accent4>
      <a:srgbClr val="95A39D"/>
    </a:accent4>
    <a:accent5>
      <a:srgbClr val="C89F5D"/>
    </a:accent5>
    <a:accent6>
      <a:srgbClr val="B1A089"/>
    </a:accent6>
    <a:hlink>
      <a:srgbClr val="D25814"/>
    </a:hlink>
    <a:folHlink>
      <a:srgbClr val="849A0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4446</TotalTime>
  <Words>1629</Words>
  <Application>Microsoft Office PowerPoint</Application>
  <PresentationFormat>On-screen Show (4:3)</PresentationFormat>
  <Paragraphs>263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Adjacency</vt:lpstr>
      <vt:lpstr>Chapter 17:  Asia in Transition</vt:lpstr>
      <vt:lpstr>Ming Foreign Policy</vt:lpstr>
      <vt:lpstr>Attitudes toward Trade</vt:lpstr>
      <vt:lpstr>Four Classes under Confucianism</vt:lpstr>
      <vt:lpstr>Northern Frontier</vt:lpstr>
      <vt:lpstr>Founding the Qing Dynasty</vt:lpstr>
      <vt:lpstr>Economy</vt:lpstr>
      <vt:lpstr>Popular Culture and Society</vt:lpstr>
      <vt:lpstr>Decline of Qing Dynasty</vt:lpstr>
      <vt:lpstr>China and Europeans</vt:lpstr>
      <vt:lpstr>The Portuguese</vt:lpstr>
      <vt:lpstr>The British</vt:lpstr>
      <vt:lpstr>Free Trade Ideas</vt:lpstr>
      <vt:lpstr>Opium Trade</vt:lpstr>
      <vt:lpstr>Opium War</vt:lpstr>
      <vt:lpstr>More Concessions</vt:lpstr>
      <vt:lpstr>Rebellions</vt:lpstr>
      <vt:lpstr>Tokugawa Shoguns in Japan</vt:lpstr>
      <vt:lpstr>Founding the Tokugawa Shogunate</vt:lpstr>
      <vt:lpstr>Toyotomi Hideyoshi</vt:lpstr>
      <vt:lpstr>Tokugawa Rule</vt:lpstr>
      <vt:lpstr>Foreign Contact</vt:lpstr>
      <vt:lpstr>Social Class </vt:lpstr>
      <vt:lpstr>End of Japan’s Isolation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17:  Asia in Transition</dc:title>
  <dc:creator>Administrator</dc:creator>
  <cp:lastModifiedBy>Administrator</cp:lastModifiedBy>
  <cp:revision>32</cp:revision>
  <cp:lastPrinted>2012-09-17T18:47:34Z</cp:lastPrinted>
  <dcterms:created xsi:type="dcterms:W3CDTF">2012-09-14T17:05:46Z</dcterms:created>
  <dcterms:modified xsi:type="dcterms:W3CDTF">2013-10-01T11:37:19Z</dcterms:modified>
</cp:coreProperties>
</file>