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57" r:id="rId3"/>
    <p:sldId id="258" r:id="rId4"/>
    <p:sldId id="259" r:id="rId5"/>
    <p:sldId id="260" r:id="rId6"/>
    <p:sldId id="28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88D854-5090-49A1-B991-2D2ABD19B6DA}" type="datetimeFigureOut">
              <a:rPr lang="en-US" smtClean="0"/>
              <a:t>10/8/2012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A8D828-A28E-4009-B158-93D71ABF11AF}" type="slidenum">
              <a:rPr lang="en-US" smtClean="0"/>
              <a:t>‹#›</a:t>
            </a:fld>
            <a:endParaRPr lang="en-US" dirty="0"/>
          </a:p>
        </p:txBody>
      </p:sp>
    </p:spTree>
    <p:extLst>
      <p:ext uri="{BB962C8B-B14F-4D97-AF65-F5344CB8AC3E}">
        <p14:creationId xmlns:p14="http://schemas.microsoft.com/office/powerpoint/2010/main" val="2681472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099CA-FC40-44DB-9A10-D5DC30BB75A8}" type="datetimeFigureOut">
              <a:rPr lang="en-US" smtClean="0"/>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AA389-C906-49D2-9D71-AFB2EC829C7E}" type="slidenum">
              <a:rPr lang="en-US" smtClean="0"/>
              <a:t>‹#›</a:t>
            </a:fld>
            <a:endParaRPr lang="en-US"/>
          </a:p>
        </p:txBody>
      </p:sp>
    </p:spTree>
    <p:extLst>
      <p:ext uri="{BB962C8B-B14F-4D97-AF65-F5344CB8AC3E}">
        <p14:creationId xmlns:p14="http://schemas.microsoft.com/office/powerpoint/2010/main" val="129997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AA389-C906-49D2-9D71-AFB2EC829C7E}" type="slidenum">
              <a:rPr lang="en-US" smtClean="0"/>
              <a:t>21</a:t>
            </a:fld>
            <a:endParaRPr lang="en-US"/>
          </a:p>
        </p:txBody>
      </p:sp>
    </p:spTree>
    <p:extLst>
      <p:ext uri="{BB962C8B-B14F-4D97-AF65-F5344CB8AC3E}">
        <p14:creationId xmlns:p14="http://schemas.microsoft.com/office/powerpoint/2010/main" val="134331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48F1E656-5DD7-4CF2-895A-A2701D5EEF24}"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48F1E656-5DD7-4CF2-895A-A2701D5EEF2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0A4780-1CF4-4C5A-AE66-EB770AF16F41}" type="datetimeFigureOut">
              <a:rPr lang="en-US" smtClean="0"/>
              <a:t>10/8/2012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1E656-5DD7-4CF2-895A-A2701D5EEF2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0A4780-1CF4-4C5A-AE66-EB770AF16F41}" type="datetimeFigureOut">
              <a:rPr lang="en-US" smtClean="0"/>
              <a:t>10/8/2012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8F1E656-5DD7-4CF2-895A-A2701D5EEF2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Italian Renaissance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05152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ug.edu/augusta/iconography/newStuffForXnCours/arenaChapel/lastJudgmentGio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3312"/>
            <a:ext cx="5334000" cy="62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0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Last supper</a:t>
            </a:r>
            <a:endParaRPr lang="en-US" dirty="0"/>
          </a:p>
        </p:txBody>
      </p:sp>
      <p:pic>
        <p:nvPicPr>
          <p:cNvPr id="5122" name="Picture 2" descr="http://www.pankmagazine.com/pankblog/wp-content/uploads/2011/09/The-Last-Supper-Da-Vinci-1495-98.jpe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366" r="133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lstStyle/>
          <a:p>
            <a:r>
              <a:rPr lang="en-US" dirty="0" smtClean="0"/>
              <a:t>Leonardo da </a:t>
            </a:r>
            <a:r>
              <a:rPr lang="en-US" dirty="0" err="1" smtClean="0"/>
              <a:t>vinci</a:t>
            </a:r>
            <a:endParaRPr lang="en-US" dirty="0"/>
          </a:p>
        </p:txBody>
      </p:sp>
    </p:spTree>
    <p:extLst>
      <p:ext uri="{BB962C8B-B14F-4D97-AF65-F5344CB8AC3E}">
        <p14:creationId xmlns:p14="http://schemas.microsoft.com/office/powerpoint/2010/main" val="426307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e/ec/Mona_Lisa,_by_Leonardo_da_Vinci,_from_C2RMF_retouched.jpg/250px-Mona_Lisa,_by_Leonardo_da_Vinci,_from_C2RMF_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350"/>
            <a:ext cx="4038600" cy="602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04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 </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upload.wikimedia.org/wikipedia/commons/thumb/2/24/Rome_Sistine_Chapel_01.jpg/240px-Rome_Sistine_Chapel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309256" cy="4343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con.ohio-state.edu/jhm/arch/david/David_von_Michelange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25908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6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Rafael</a:t>
            </a:r>
            <a:endParaRPr lang="en-US" dirty="0"/>
          </a:p>
        </p:txBody>
      </p:sp>
      <p:pic>
        <p:nvPicPr>
          <p:cNvPr id="10242" name="Picture 2" descr="http://upload.wikimedia.org/wikipedia/commons/9/94/Sanzio_0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3347" b="33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lstStyle/>
          <a:p>
            <a:r>
              <a:rPr lang="en-US" dirty="0" smtClean="0"/>
              <a:t>School of </a:t>
            </a:r>
            <a:r>
              <a:rPr lang="en-US" dirty="0" err="1" smtClean="0"/>
              <a:t>athens</a:t>
            </a:r>
            <a:endParaRPr lang="en-US" dirty="0"/>
          </a:p>
        </p:txBody>
      </p:sp>
    </p:spTree>
    <p:extLst>
      <p:ext uri="{BB962C8B-B14F-4D97-AF65-F5344CB8AC3E}">
        <p14:creationId xmlns:p14="http://schemas.microsoft.com/office/powerpoint/2010/main" val="3934996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raphael</a:t>
            </a:r>
            <a:endParaRPr lang="en-US" dirty="0"/>
          </a:p>
        </p:txBody>
      </p:sp>
      <p:sp>
        <p:nvSpPr>
          <p:cNvPr id="3" name="Content Placeholder 2"/>
          <p:cNvSpPr>
            <a:spLocks noGrp="1"/>
          </p:cNvSpPr>
          <p:nvPr>
            <p:ph idx="1"/>
          </p:nvPr>
        </p:nvSpPr>
        <p:spPr/>
        <p:txBody>
          <a:bodyPr/>
          <a:lstStyle/>
          <a:p>
            <a:pPr marL="114300" indent="0">
              <a:buNone/>
            </a:pPr>
            <a:r>
              <a:rPr lang="en-US" dirty="0" smtClean="0"/>
              <a:t>Transfiguration			Madonna</a:t>
            </a:r>
            <a:endParaRPr lang="en-US" dirty="0"/>
          </a:p>
        </p:txBody>
      </p:sp>
      <p:pic>
        <p:nvPicPr>
          <p:cNvPr id="11266" name="Picture 2" descr="http://upload.wikimedia.org/wikipedia/commons/thumb/5/51/Transfiguration_Raphael.jpg/300px-Transfiguration_Raph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04146"/>
            <a:ext cx="2758130" cy="41555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ploads4.wikipaintings.org/images/raphael/madonna-and-chi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04145"/>
            <a:ext cx="2895600" cy="411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47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 of the virgin:  titian</a:t>
            </a:r>
            <a:endParaRPr lang="en-US" dirty="0"/>
          </a:p>
        </p:txBody>
      </p:sp>
      <p:pic>
        <p:nvPicPr>
          <p:cNvPr id="13314" name="Picture 2" descr="http://upload.wikimedia.org/wikipedia/commons/thumb/9/9e/Tizian_041.jpg/300px-Tizian_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371600"/>
            <a:ext cx="28575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43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Renaissance</a:t>
            </a:r>
            <a:endParaRPr lang="en-US" dirty="0"/>
          </a:p>
        </p:txBody>
      </p:sp>
      <p:sp>
        <p:nvSpPr>
          <p:cNvPr id="3" name="Content Placeholder 2"/>
          <p:cNvSpPr>
            <a:spLocks noGrp="1"/>
          </p:cNvSpPr>
          <p:nvPr>
            <p:ph idx="1"/>
          </p:nvPr>
        </p:nvSpPr>
        <p:spPr/>
        <p:txBody>
          <a:bodyPr/>
          <a:lstStyle/>
          <a:p>
            <a:r>
              <a:rPr lang="en-US" sz="4000" b="1" u="sng" dirty="0" smtClean="0"/>
              <a:t>Where:</a:t>
            </a:r>
          </a:p>
          <a:p>
            <a:r>
              <a:rPr lang="en-US" dirty="0" smtClean="0"/>
              <a:t>Many ideas carried from Italy to </a:t>
            </a:r>
            <a:r>
              <a:rPr lang="en-US" b="1" dirty="0" smtClean="0"/>
              <a:t>Germany, Netherlands, France, and England. </a:t>
            </a:r>
          </a:p>
          <a:p>
            <a:r>
              <a:rPr lang="en-US" dirty="0" smtClean="0"/>
              <a:t>As </a:t>
            </a:r>
            <a:r>
              <a:rPr lang="en-US" b="1" dirty="0" smtClean="0"/>
              <a:t>increased commerce </a:t>
            </a:r>
            <a:r>
              <a:rPr lang="en-US" dirty="0" smtClean="0"/>
              <a:t>created </a:t>
            </a:r>
            <a:r>
              <a:rPr lang="en-US" b="1" dirty="0" smtClean="0"/>
              <a:t>new wealth </a:t>
            </a:r>
            <a:r>
              <a:rPr lang="en-US" dirty="0" smtClean="0"/>
              <a:t>and more people could afford higher education, many universities were established.</a:t>
            </a:r>
          </a:p>
          <a:p>
            <a:r>
              <a:rPr lang="en-US" dirty="0" smtClean="0"/>
              <a:t>New Process called – </a:t>
            </a:r>
            <a:r>
              <a:rPr lang="en-US" b="1" u="sng" dirty="0" smtClean="0"/>
              <a:t>Printing</a:t>
            </a:r>
            <a:r>
              <a:rPr lang="en-US" dirty="0" smtClean="0"/>
              <a:t>- also helped spread Renaissance ideas.</a:t>
            </a:r>
          </a:p>
          <a:p>
            <a:endParaRPr lang="en-US" dirty="0"/>
          </a:p>
        </p:txBody>
      </p:sp>
    </p:spTree>
    <p:extLst>
      <p:ext uri="{BB962C8B-B14F-4D97-AF65-F5344CB8AC3E}">
        <p14:creationId xmlns:p14="http://schemas.microsoft.com/office/powerpoint/2010/main" val="1846473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3460"/>
          </a:xfrm>
        </p:spPr>
        <p:txBody>
          <a:bodyPr>
            <a:normAutofit/>
          </a:bodyPr>
          <a:lstStyle/>
          <a:p>
            <a:r>
              <a:rPr lang="en-US" sz="2800" dirty="0" smtClean="0"/>
              <a:t>Gutenberg of Mainz, Germany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914400"/>
            <a:ext cx="1981200" cy="1371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114" y="838200"/>
            <a:ext cx="2400300" cy="1600200"/>
          </a:xfrm>
          <a:prstGeom prst="rect">
            <a:avLst/>
          </a:prstGeom>
        </p:spPr>
      </p:pic>
      <p:sp>
        <p:nvSpPr>
          <p:cNvPr id="6" name="TextBox 5"/>
          <p:cNvSpPr txBox="1"/>
          <p:nvPr/>
        </p:nvSpPr>
        <p:spPr>
          <a:xfrm>
            <a:off x="443345" y="2590800"/>
            <a:ext cx="8305800" cy="4708981"/>
          </a:xfrm>
          <a:prstGeom prst="rect">
            <a:avLst/>
          </a:prstGeom>
          <a:noFill/>
        </p:spPr>
        <p:txBody>
          <a:bodyPr wrap="square" rtlCol="0">
            <a:spAutoFit/>
          </a:bodyPr>
          <a:lstStyle/>
          <a:p>
            <a:r>
              <a:rPr lang="en-US" dirty="0" smtClean="0"/>
              <a:t>In 1450, Gutenberg became the first European to use moveable type to print books </a:t>
            </a:r>
          </a:p>
          <a:p>
            <a:endParaRPr lang="en-US" dirty="0" smtClean="0"/>
          </a:p>
          <a:p>
            <a:r>
              <a:rPr lang="en-US" dirty="0" smtClean="0"/>
              <a:t>The bible was the book he would copy </a:t>
            </a:r>
            <a:r>
              <a:rPr lang="en-US" dirty="0" smtClean="0"/>
              <a:t>first</a:t>
            </a:r>
          </a:p>
          <a:p>
            <a:endParaRPr lang="en-US" dirty="0"/>
          </a:p>
          <a:p>
            <a:r>
              <a:rPr lang="en-US" dirty="0" smtClean="0"/>
              <a:t>Books can be massed produced thus becoming cheaper and affordable to more people</a:t>
            </a:r>
          </a:p>
          <a:p>
            <a:endParaRPr lang="en-US" dirty="0" smtClean="0"/>
          </a:p>
          <a:p>
            <a:r>
              <a:rPr lang="en-US" dirty="0" smtClean="0"/>
              <a:t>Vernacular – common man’s language thus they can read the Bible without the priest’s interpretation, people have their own interpretation and begin to challenge the church, the role of priests is slowly changing</a:t>
            </a:r>
            <a:endParaRPr lang="en-US" dirty="0" smtClean="0"/>
          </a:p>
          <a:p>
            <a:endParaRPr lang="en-US" dirty="0" smtClean="0"/>
          </a:p>
          <a:p>
            <a:r>
              <a:rPr lang="en-US" dirty="0" smtClean="0"/>
              <a:t>Scribes were not happy</a:t>
            </a:r>
          </a:p>
          <a:p>
            <a:r>
              <a:rPr lang="en-US" dirty="0" smtClean="0"/>
              <a:t>Some people liked hand-copied manuscripts better</a:t>
            </a:r>
          </a:p>
          <a:p>
            <a:endParaRPr lang="en-US" sz="2400" dirty="0" smtClean="0"/>
          </a:p>
          <a:p>
            <a:endParaRPr lang="en-US" sz="2400" dirty="0"/>
          </a:p>
        </p:txBody>
      </p:sp>
    </p:spTree>
    <p:extLst>
      <p:ext uri="{BB962C8B-B14F-4D97-AF65-F5344CB8AC3E}">
        <p14:creationId xmlns:p14="http://schemas.microsoft.com/office/powerpoint/2010/main" val="214163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004560"/>
          </a:xfrm>
        </p:spPr>
        <p:txBody>
          <a:bodyPr/>
          <a:lstStyle/>
          <a:p>
            <a:r>
              <a:rPr lang="en-US" dirty="0" smtClean="0"/>
              <a:t>The impact of the Printing Press did not slow down. </a:t>
            </a:r>
          </a:p>
          <a:p>
            <a:r>
              <a:rPr lang="en-US" dirty="0" smtClean="0"/>
              <a:t>By 1475 printing presses operated in England, France, Germany, Italy and </a:t>
            </a:r>
            <a:r>
              <a:rPr lang="en-US" dirty="0" err="1" smtClean="0"/>
              <a:t>serveral</a:t>
            </a:r>
            <a:r>
              <a:rPr lang="en-US" dirty="0" smtClean="0"/>
              <a:t> other European Nations!!!!</a:t>
            </a:r>
          </a:p>
          <a:p>
            <a:r>
              <a:rPr lang="en-US" dirty="0" smtClean="0"/>
              <a:t>This help spread new Humanist ideas to a large audience quickly!</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81400"/>
            <a:ext cx="6629400" cy="3019425"/>
          </a:xfrm>
          <a:prstGeom prst="rect">
            <a:avLst/>
          </a:prstGeom>
        </p:spPr>
      </p:pic>
    </p:spTree>
    <p:extLst>
      <p:ext uri="{BB962C8B-B14F-4D97-AF65-F5344CB8AC3E}">
        <p14:creationId xmlns:p14="http://schemas.microsoft.com/office/powerpoint/2010/main" val="1351444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38200"/>
          </a:xfrm>
        </p:spPr>
        <p:txBody>
          <a:bodyPr>
            <a:normAutofit/>
          </a:bodyPr>
          <a:lstStyle/>
          <a:p>
            <a:r>
              <a:rPr lang="en-US" dirty="0" smtClean="0"/>
              <a:t>Era of Awakening</a:t>
            </a:r>
            <a:endParaRPr lang="en-US" dirty="0"/>
          </a:p>
        </p:txBody>
      </p:sp>
      <p:sp>
        <p:nvSpPr>
          <p:cNvPr id="3" name="Content Placeholder 2"/>
          <p:cNvSpPr>
            <a:spLocks noGrp="1"/>
          </p:cNvSpPr>
          <p:nvPr>
            <p:ph idx="1"/>
          </p:nvPr>
        </p:nvSpPr>
        <p:spPr>
          <a:xfrm>
            <a:off x="381000" y="609600"/>
            <a:ext cx="8305800" cy="5516563"/>
          </a:xfrm>
        </p:spPr>
        <p:txBody>
          <a:bodyPr>
            <a:normAutofit/>
          </a:bodyPr>
          <a:lstStyle/>
          <a:p>
            <a:r>
              <a:rPr lang="en-US" dirty="0" smtClean="0"/>
              <a:t>Movement began in Italy that would alter how Europeans would view themselves and world.</a:t>
            </a:r>
          </a:p>
          <a:p>
            <a:r>
              <a:rPr lang="en-US" dirty="0" smtClean="0"/>
              <a:t>Renaissance meaning</a:t>
            </a:r>
          </a:p>
          <a:p>
            <a:pPr lvl="1"/>
            <a:r>
              <a:rPr lang="en-US" dirty="0" smtClean="0"/>
              <a:t>Rebirth</a:t>
            </a:r>
          </a:p>
          <a:p>
            <a:pPr lvl="1"/>
            <a:r>
              <a:rPr lang="en-US" dirty="0" smtClean="0"/>
              <a:t>Philosophical and artistic movement</a:t>
            </a:r>
          </a:p>
          <a:p>
            <a:pPr lvl="1"/>
            <a:r>
              <a:rPr lang="en-US" dirty="0" smtClean="0"/>
              <a:t>Medieval Scholars had studied ancient history and tried to bring everything they learned into harmony with Christian Teachings.</a:t>
            </a:r>
          </a:p>
          <a:p>
            <a:pPr lvl="1"/>
            <a:r>
              <a:rPr lang="en-US" dirty="0" smtClean="0"/>
              <a:t>Era when the movement flourished</a:t>
            </a:r>
          </a:p>
          <a:p>
            <a:pPr lvl="1"/>
            <a:r>
              <a:rPr lang="en-US" dirty="0" smtClean="0"/>
              <a:t>A new emphasis on the Power of Human Reason developed.</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955382"/>
            <a:ext cx="4724400" cy="1902618"/>
          </a:xfrm>
          <a:prstGeom prst="rect">
            <a:avLst/>
          </a:prstGeom>
        </p:spPr>
      </p:pic>
    </p:spTree>
    <p:extLst>
      <p:ext uri="{BB962C8B-B14F-4D97-AF65-F5344CB8AC3E}">
        <p14:creationId xmlns:p14="http://schemas.microsoft.com/office/powerpoint/2010/main" val="302157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Renaissance Writers</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Erasmus- a Dutch scholar – his most famous work was called The Praise of Folly.</a:t>
            </a:r>
          </a:p>
          <a:p>
            <a:r>
              <a:rPr lang="en-US" dirty="0" smtClean="0"/>
              <a:t>In his book he criticized: fasting, pilgrimages to religious shrines, and </a:t>
            </a:r>
            <a:r>
              <a:rPr lang="en-US" sz="4000" dirty="0" smtClean="0"/>
              <a:t>even the church’s interpretation of the Bible.</a:t>
            </a:r>
          </a:p>
          <a:p>
            <a:r>
              <a:rPr lang="en-US" sz="2400" dirty="0" smtClean="0"/>
              <a:t>Thomas More- an English Humanist wrote the Book </a:t>
            </a:r>
            <a:r>
              <a:rPr lang="en-US" sz="2400" dirty="0" err="1" smtClean="0"/>
              <a:t>Uptopia</a:t>
            </a:r>
            <a:r>
              <a:rPr lang="en-US" sz="2400" dirty="0" smtClean="0"/>
              <a:t>, became very popular.</a:t>
            </a:r>
          </a:p>
          <a:p>
            <a:r>
              <a:rPr lang="en-US" sz="2400" dirty="0" smtClean="0"/>
              <a:t>His book condemned governments as corrupt and </a:t>
            </a:r>
            <a:r>
              <a:rPr lang="en-US" sz="2400" dirty="0" err="1" smtClean="0"/>
              <a:t>agrued</a:t>
            </a:r>
            <a:r>
              <a:rPr lang="en-US" sz="2400" dirty="0" smtClean="0"/>
              <a:t> that private property only led to conflicts.</a:t>
            </a:r>
          </a:p>
          <a:p>
            <a:r>
              <a:rPr lang="en-US" sz="2400" dirty="0" smtClean="0"/>
              <a:t>King Henry VIII of England, had him put to death when he would not recognize that he was the supreme head of the church.</a:t>
            </a:r>
          </a:p>
          <a:p>
            <a:endParaRPr lang="en-US" sz="4000" dirty="0"/>
          </a:p>
        </p:txBody>
      </p:sp>
    </p:spTree>
    <p:extLst>
      <p:ext uri="{BB962C8B-B14F-4D97-AF65-F5344CB8AC3E}">
        <p14:creationId xmlns:p14="http://schemas.microsoft.com/office/powerpoint/2010/main" val="696626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William Shakespeare</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609600"/>
            <a:ext cx="1076325" cy="1428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609600"/>
            <a:ext cx="1076325" cy="1428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142" y="609600"/>
            <a:ext cx="1076325" cy="14287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9600"/>
            <a:ext cx="1076325" cy="14287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609600"/>
            <a:ext cx="1076325" cy="1428750"/>
          </a:xfrm>
          <a:prstGeom prst="rect">
            <a:avLst/>
          </a:prstGeom>
        </p:spPr>
      </p:pic>
      <p:sp>
        <p:nvSpPr>
          <p:cNvPr id="9" name="TextBox 8"/>
          <p:cNvSpPr txBox="1"/>
          <p:nvPr/>
        </p:nvSpPr>
        <p:spPr>
          <a:xfrm rot="10800000" flipH="1" flipV="1">
            <a:off x="526904" y="2094334"/>
            <a:ext cx="7924800" cy="5386090"/>
          </a:xfrm>
          <a:prstGeom prst="rect">
            <a:avLst/>
          </a:prstGeom>
          <a:noFill/>
        </p:spPr>
        <p:txBody>
          <a:bodyPr wrap="square" rtlCol="0">
            <a:spAutoFit/>
          </a:bodyPr>
          <a:lstStyle/>
          <a:p>
            <a:r>
              <a:rPr lang="en-US" sz="2800" dirty="0" smtClean="0"/>
              <a:t>Shakespeare stands out as leading literary figure of the time. </a:t>
            </a:r>
          </a:p>
          <a:p>
            <a:r>
              <a:rPr lang="en-US" sz="2800" dirty="0" smtClean="0"/>
              <a:t>His ability to transform well-known stories into dramatic masterpieces was one of his great qualities.</a:t>
            </a:r>
            <a:endParaRPr lang="en-US" sz="2800" dirty="0"/>
          </a:p>
          <a:p>
            <a:r>
              <a:rPr lang="en-US" sz="2800" b="1" u="sng" dirty="0" smtClean="0"/>
              <a:t>Hamlet – The Moody </a:t>
            </a:r>
          </a:p>
          <a:p>
            <a:endParaRPr lang="en-US" sz="2800" b="1" u="sng" dirty="0"/>
          </a:p>
          <a:p>
            <a:r>
              <a:rPr lang="en-US" sz="2800" b="1" u="sng" dirty="0" smtClean="0"/>
              <a:t>Romeo and Juliet-  2 Young </a:t>
            </a:r>
            <a:r>
              <a:rPr lang="en-US" sz="2800" b="1" u="sng" dirty="0"/>
              <a:t>L</a:t>
            </a:r>
            <a:r>
              <a:rPr lang="en-US" sz="2800" b="1" u="sng" dirty="0" smtClean="0"/>
              <a:t>overs</a:t>
            </a:r>
          </a:p>
          <a:p>
            <a:endParaRPr lang="en-US" sz="2800" b="1" u="sng" dirty="0"/>
          </a:p>
          <a:p>
            <a:r>
              <a:rPr lang="en-US" sz="2800" b="1" u="sng" dirty="0" smtClean="0"/>
              <a:t>Macbeth- </a:t>
            </a:r>
            <a:r>
              <a:rPr lang="en-US" sz="2800" b="1" u="sng" dirty="0" err="1" smtClean="0"/>
              <a:t>Trajedy</a:t>
            </a:r>
            <a:r>
              <a:rPr lang="en-US" sz="2800" b="1" u="sng" dirty="0"/>
              <a:t> </a:t>
            </a:r>
            <a:endParaRPr lang="en-US" sz="2800" b="1" u="sng" dirty="0" smtClean="0"/>
          </a:p>
          <a:p>
            <a:endParaRPr lang="en-US" sz="2800" dirty="0"/>
          </a:p>
          <a:p>
            <a:endParaRPr lang="en-US" dirty="0" smtClean="0"/>
          </a:p>
          <a:p>
            <a:endParaRPr lang="en-US" dirty="0"/>
          </a:p>
        </p:txBody>
      </p:sp>
    </p:spTree>
    <p:extLst>
      <p:ext uri="{BB962C8B-B14F-4D97-AF65-F5344CB8AC3E}">
        <p14:creationId xmlns:p14="http://schemas.microsoft.com/office/powerpoint/2010/main" val="243100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Northern </a:t>
            </a:r>
            <a:r>
              <a:rPr lang="en-US" dirty="0" err="1" smtClean="0"/>
              <a:t>Ren</a:t>
            </a:r>
            <a:r>
              <a:rPr lang="en-US" dirty="0" smtClean="0"/>
              <a:t>. Artists</a:t>
            </a:r>
            <a:br>
              <a:rPr lang="en-US" dirty="0" smtClean="0"/>
            </a:br>
            <a:endParaRPr lang="en-US" dirty="0"/>
          </a:p>
        </p:txBody>
      </p:sp>
      <p:sp>
        <p:nvSpPr>
          <p:cNvPr id="3" name="Content Placeholder 2"/>
          <p:cNvSpPr>
            <a:spLocks noGrp="1"/>
          </p:cNvSpPr>
          <p:nvPr>
            <p:ph idx="1"/>
          </p:nvPr>
        </p:nvSpPr>
        <p:spPr>
          <a:xfrm>
            <a:off x="457200" y="914400"/>
            <a:ext cx="8229600" cy="5394960"/>
          </a:xfrm>
        </p:spPr>
        <p:txBody>
          <a:bodyPr/>
          <a:lstStyle/>
          <a:p>
            <a:r>
              <a:rPr lang="en-US" dirty="0" smtClean="0"/>
              <a:t>Northern Europeans were studying Italian master painters at this time.</a:t>
            </a:r>
          </a:p>
          <a:p>
            <a:r>
              <a:rPr lang="en-US" dirty="0" smtClean="0"/>
              <a:t>In Flanders a group of painters developed their own style.</a:t>
            </a:r>
          </a:p>
          <a:p>
            <a:r>
              <a:rPr lang="en-US" dirty="0" smtClean="0"/>
              <a:t>This group start the Flemish School. </a:t>
            </a:r>
          </a:p>
          <a:p>
            <a:r>
              <a:rPr lang="en-US" dirty="0" smtClean="0"/>
              <a:t>They are credited to perfecting certain techniques of painting in oil and canvas.</a:t>
            </a:r>
          </a:p>
          <a:p>
            <a:r>
              <a:rPr lang="en-US" dirty="0" smtClean="0"/>
              <a:t>Strong interest in facial expressions.</a:t>
            </a:r>
          </a:p>
          <a:p>
            <a:r>
              <a:rPr lang="en-US" dirty="0" smtClean="0"/>
              <a:t>Perspective was also being utilized by the Germany artists of the time.</a:t>
            </a:r>
          </a:p>
          <a:p>
            <a:pPr marL="137160" indent="0">
              <a:buNone/>
            </a:pPr>
            <a:endParaRPr lang="en-US" dirty="0"/>
          </a:p>
        </p:txBody>
      </p:sp>
    </p:spTree>
    <p:extLst>
      <p:ext uri="{BB962C8B-B14F-4D97-AF65-F5344CB8AC3E}">
        <p14:creationId xmlns:p14="http://schemas.microsoft.com/office/powerpoint/2010/main" val="2420362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Flemish 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3581400" cy="289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81545"/>
            <a:ext cx="3276600"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230832"/>
            <a:ext cx="3886200" cy="2476500"/>
          </a:xfrm>
          <a:prstGeom prst="rect">
            <a:avLst/>
          </a:prstGeom>
        </p:spPr>
      </p:pic>
    </p:spTree>
    <p:extLst>
      <p:ext uri="{BB962C8B-B14F-4D97-AF65-F5344CB8AC3E}">
        <p14:creationId xmlns:p14="http://schemas.microsoft.com/office/powerpoint/2010/main" val="294295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8373"/>
            <a:ext cx="8305800" cy="582228"/>
          </a:xfrm>
        </p:spPr>
        <p:txBody>
          <a:bodyPr>
            <a:normAutofit fontScale="90000"/>
          </a:bodyPr>
          <a:lstStyle/>
          <a:p>
            <a:r>
              <a:rPr lang="en-US" dirty="0" smtClean="0"/>
              <a:t>Causes</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smtClean="0"/>
              <a:t>Renaissance started in </a:t>
            </a:r>
          </a:p>
          <a:p>
            <a:pPr lvl="1"/>
            <a:r>
              <a:rPr lang="en-US" dirty="0" smtClean="0"/>
              <a:t>Italy</a:t>
            </a:r>
          </a:p>
          <a:p>
            <a:r>
              <a:rPr lang="en-US" dirty="0" smtClean="0"/>
              <a:t>Why?</a:t>
            </a:r>
          </a:p>
          <a:p>
            <a:pPr lvl="1"/>
            <a:r>
              <a:rPr lang="en-US" dirty="0" smtClean="0"/>
              <a:t>Reminded Italians of Roman glory</a:t>
            </a:r>
          </a:p>
          <a:p>
            <a:pPr lvl="1"/>
            <a:r>
              <a:rPr lang="en-US" dirty="0" smtClean="0"/>
              <a:t>Scholars preserved Greek and Roman learning</a:t>
            </a:r>
          </a:p>
          <a:p>
            <a:pPr lvl="1"/>
            <a:r>
              <a:rPr lang="en-US" dirty="0" smtClean="0"/>
              <a:t>Trade helped Italians learn about Arab and Africa achievements in science and medicine.</a:t>
            </a:r>
          </a:p>
          <a:p>
            <a:r>
              <a:rPr lang="en-US" dirty="0" smtClean="0"/>
              <a:t>Wealth spreads throughout cities</a:t>
            </a:r>
          </a:p>
          <a:p>
            <a:pPr lvl="1"/>
            <a:r>
              <a:rPr lang="en-US" dirty="0" smtClean="0"/>
              <a:t>Florence, Medici family: bankers than rulers of city-state</a:t>
            </a:r>
          </a:p>
          <a:p>
            <a:pPr lvl="1"/>
            <a:r>
              <a:rPr lang="en-US" dirty="0" smtClean="0"/>
              <a:t>Lorenzo de Medici: patron of the arts</a:t>
            </a:r>
          </a:p>
          <a:p>
            <a:pPr lvl="1"/>
            <a:r>
              <a:rPr lang="en-US" dirty="0" smtClean="0"/>
              <a:t>Mantua, Isabella d’Este:  fills palace with paintings and sculptures of finest Renaissance artists.  </a:t>
            </a:r>
          </a:p>
          <a:p>
            <a:pPr lvl="1"/>
            <a:endParaRPr lang="en-US" dirty="0"/>
          </a:p>
        </p:txBody>
      </p:sp>
    </p:spTree>
    <p:extLst>
      <p:ext uri="{BB962C8B-B14F-4D97-AF65-F5344CB8AC3E}">
        <p14:creationId xmlns:p14="http://schemas.microsoft.com/office/powerpoint/2010/main" val="163656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8373"/>
            <a:ext cx="8305800" cy="658428"/>
          </a:xfrm>
        </p:spPr>
        <p:txBody>
          <a:bodyPr>
            <a:normAutofit fontScale="90000"/>
          </a:bodyPr>
          <a:lstStyle/>
          <a:p>
            <a:r>
              <a:rPr lang="en-US" dirty="0" smtClean="0"/>
              <a:t>Humanities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Humanists:</a:t>
            </a:r>
          </a:p>
          <a:p>
            <a:pPr lvl="1"/>
            <a:r>
              <a:rPr lang="en-US" dirty="0" smtClean="0"/>
              <a:t>People who specialized in either Greek and Roman literature to study grammar, history, poetry, and rhetoric. </a:t>
            </a:r>
          </a:p>
          <a:p>
            <a:r>
              <a:rPr lang="en-US" dirty="0" smtClean="0"/>
              <a:t>Some turned to Jewish teachers to learn:</a:t>
            </a:r>
          </a:p>
          <a:p>
            <a:pPr lvl="1"/>
            <a:r>
              <a:rPr lang="en-US" dirty="0" smtClean="0"/>
              <a:t>Hebrew</a:t>
            </a:r>
          </a:p>
          <a:p>
            <a:pPr lvl="1"/>
            <a:r>
              <a:rPr lang="en-US" dirty="0" smtClean="0"/>
              <a:t>Language of the Bible</a:t>
            </a:r>
          </a:p>
          <a:p>
            <a:r>
              <a:rPr lang="en-US" dirty="0" smtClean="0"/>
              <a:t>Studied classical manuscripts</a:t>
            </a:r>
          </a:p>
          <a:p>
            <a:r>
              <a:rPr lang="en-US" dirty="0" smtClean="0"/>
              <a:t>Many Catholics:</a:t>
            </a:r>
          </a:p>
          <a:p>
            <a:pPr lvl="1"/>
            <a:r>
              <a:rPr lang="en-US" dirty="0" smtClean="0"/>
              <a:t>Remain committed to Christian</a:t>
            </a:r>
          </a:p>
          <a:p>
            <a:pPr marL="411480" lvl="1" indent="0">
              <a:buNone/>
            </a:pPr>
            <a:r>
              <a:rPr lang="en-US" dirty="0" smtClean="0"/>
              <a:t>Teachings.</a:t>
            </a:r>
            <a:endParaRPr lang="en-US" dirty="0"/>
          </a:p>
        </p:txBody>
      </p:sp>
      <p:pic>
        <p:nvPicPr>
          <p:cNvPr id="1026" name="Picture 2" descr="http://www.comp.dit.ie/dgordon/lectures/hum1/031203/031203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19400"/>
            <a:ext cx="3028950" cy="331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0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533401"/>
          </a:xfrm>
        </p:spPr>
        <p:txBody>
          <a:bodyPr>
            <a:normAutofit fontScale="90000"/>
          </a:bodyPr>
          <a:lstStyle/>
          <a:p>
            <a:r>
              <a:rPr lang="en-US" dirty="0" smtClean="0"/>
              <a:t>Writers</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US" dirty="0" smtClean="0"/>
              <a:t>Francesco Petrarch</a:t>
            </a:r>
          </a:p>
          <a:p>
            <a:pPr lvl="1"/>
            <a:r>
              <a:rPr lang="en-US" dirty="0" smtClean="0"/>
              <a:t>Sonnets to Laura</a:t>
            </a:r>
          </a:p>
          <a:p>
            <a:pPr lvl="1"/>
            <a:r>
              <a:rPr lang="en-US" dirty="0" smtClean="0"/>
              <a:t>Greatest love poems in literature</a:t>
            </a:r>
          </a:p>
          <a:p>
            <a:r>
              <a:rPr lang="en-US" dirty="0" smtClean="0"/>
              <a:t>Studied classical education:</a:t>
            </a:r>
          </a:p>
          <a:p>
            <a:pPr lvl="1"/>
            <a:r>
              <a:rPr lang="en-US" dirty="0" smtClean="0"/>
              <a:t>Study of ancient Greek and Roman literature</a:t>
            </a:r>
          </a:p>
          <a:p>
            <a:r>
              <a:rPr lang="en-US" dirty="0" err="1" smtClean="0"/>
              <a:t>Niccolo</a:t>
            </a:r>
            <a:r>
              <a:rPr lang="en-US" dirty="0" smtClean="0"/>
              <a:t> Machiavelli</a:t>
            </a:r>
          </a:p>
          <a:p>
            <a:pPr lvl="1"/>
            <a:r>
              <a:rPr lang="en-US" dirty="0" smtClean="0"/>
              <a:t>Wrote the essay “The Prince”</a:t>
            </a:r>
          </a:p>
          <a:p>
            <a:pPr lvl="1"/>
            <a:r>
              <a:rPr lang="en-US" dirty="0" smtClean="0"/>
              <a:t>Ruler should worry about power and political success</a:t>
            </a:r>
          </a:p>
          <a:p>
            <a:pPr lvl="1"/>
            <a:r>
              <a:rPr lang="en-US" dirty="0" smtClean="0"/>
              <a:t>Looked up to Romans as models (this is why he is humanist)</a:t>
            </a:r>
          </a:p>
          <a:p>
            <a:pPr lvl="1"/>
            <a:r>
              <a:rPr lang="en-US" dirty="0" smtClean="0"/>
              <a:t>Better to be feared or loved?</a:t>
            </a:r>
          </a:p>
          <a:p>
            <a:r>
              <a:rPr lang="en-US" dirty="0" err="1" smtClean="0"/>
              <a:t>Baldassare</a:t>
            </a:r>
            <a:r>
              <a:rPr lang="en-US" dirty="0" smtClean="0"/>
              <a:t> Castiglione</a:t>
            </a:r>
          </a:p>
          <a:p>
            <a:pPr lvl="1"/>
            <a:r>
              <a:rPr lang="en-US" dirty="0" smtClean="0"/>
              <a:t>Published “Book of the Courtier”</a:t>
            </a:r>
          </a:p>
          <a:p>
            <a:pPr lvl="1"/>
            <a:r>
              <a:rPr lang="en-US" dirty="0" smtClean="0"/>
              <a:t>Setting is </a:t>
            </a:r>
            <a:r>
              <a:rPr lang="en-US" dirty="0" err="1" smtClean="0"/>
              <a:t>Urbino</a:t>
            </a:r>
            <a:r>
              <a:rPr lang="en-US" dirty="0" smtClean="0"/>
              <a:t>, Italy (where Castiglione lived)</a:t>
            </a:r>
          </a:p>
          <a:p>
            <a:pPr lvl="1"/>
            <a:r>
              <a:rPr lang="en-US" dirty="0" smtClean="0"/>
              <a:t>Uses real people in fictional conversations</a:t>
            </a:r>
          </a:p>
          <a:p>
            <a:pPr lvl="1"/>
            <a:r>
              <a:rPr lang="en-US" dirty="0" smtClean="0"/>
              <a:t>Manners of society</a:t>
            </a:r>
            <a:endParaRPr lang="en-US" dirty="0"/>
          </a:p>
        </p:txBody>
      </p:sp>
    </p:spTree>
    <p:extLst>
      <p:ext uri="{BB962C8B-B14F-4D97-AF65-F5344CB8AC3E}">
        <p14:creationId xmlns:p14="http://schemas.microsoft.com/office/powerpoint/2010/main" val="320213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t>Focus was on the individual, fame, fortune, legacy, make money and spend money</a:t>
            </a:r>
          </a:p>
          <a:p>
            <a:r>
              <a:rPr lang="en-US" sz="1800" dirty="0" smtClean="0"/>
              <a:t>Shift from a focus on the spiritual to the worldly</a:t>
            </a:r>
          </a:p>
          <a:p>
            <a:r>
              <a:rPr lang="en-US" sz="1800" dirty="0" smtClean="0"/>
              <a:t>Man was to enjoy his time on earth but still be a good Catholic</a:t>
            </a:r>
          </a:p>
          <a:p>
            <a:r>
              <a:rPr lang="en-US" sz="1800" dirty="0" smtClean="0"/>
              <a:t>This shift was reflected in the study of the humanities and art</a:t>
            </a:r>
          </a:p>
          <a:p>
            <a:r>
              <a:rPr lang="en-US" sz="1800" dirty="0" smtClean="0"/>
              <a:t>Due to an increase of trade, a middle class begins to emerge</a:t>
            </a:r>
          </a:p>
          <a:p>
            <a:r>
              <a:rPr lang="en-US" sz="1800" dirty="0" smtClean="0"/>
              <a:t>Cities become bigger and we see a small shift from agrarian to a trading society</a:t>
            </a:r>
          </a:p>
          <a:p>
            <a:r>
              <a:rPr lang="en-US" sz="1800" dirty="0" smtClean="0"/>
              <a:t>Cities nurture the Renaissance</a:t>
            </a:r>
          </a:p>
          <a:p>
            <a:endParaRPr lang="en-US" sz="1800" dirty="0"/>
          </a:p>
        </p:txBody>
      </p:sp>
    </p:spTree>
    <p:extLst>
      <p:ext uri="{BB962C8B-B14F-4D97-AF65-F5344CB8AC3E}">
        <p14:creationId xmlns:p14="http://schemas.microsoft.com/office/powerpoint/2010/main" val="275587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8373"/>
            <a:ext cx="8305800" cy="506028"/>
          </a:xfrm>
        </p:spPr>
        <p:txBody>
          <a:bodyPr>
            <a:normAutofit fontScale="90000"/>
          </a:bodyPr>
          <a:lstStyle/>
          <a:p>
            <a:r>
              <a:rPr lang="en-US" dirty="0" smtClean="0"/>
              <a:t>Artists</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lvl="1"/>
            <a:r>
              <a:rPr lang="en-US" dirty="0" smtClean="0"/>
              <a:t>Stressed world beyond everyday life</a:t>
            </a:r>
          </a:p>
          <a:p>
            <a:pPr lvl="1"/>
            <a:r>
              <a:rPr lang="en-US" dirty="0" smtClean="0"/>
              <a:t>Formal figures to stress religious concerns.</a:t>
            </a:r>
          </a:p>
          <a:p>
            <a:pPr lvl="1"/>
            <a:r>
              <a:rPr lang="en-US" dirty="0" smtClean="0"/>
              <a:t>Realistic scenes and images</a:t>
            </a:r>
          </a:p>
          <a:p>
            <a:r>
              <a:rPr lang="en-US" dirty="0" smtClean="0"/>
              <a:t>Perspective painting:</a:t>
            </a:r>
          </a:p>
          <a:p>
            <a:pPr lvl="1"/>
            <a:r>
              <a:rPr lang="en-US" dirty="0" smtClean="0"/>
              <a:t>Painting more lifelike, distant objects smaller (illusion of depth on flat canvas).  </a:t>
            </a:r>
          </a:p>
          <a:p>
            <a:r>
              <a:rPr lang="en-US" dirty="0" smtClean="0"/>
              <a:t>Giotto</a:t>
            </a:r>
          </a:p>
          <a:p>
            <a:pPr lvl="1"/>
            <a:r>
              <a:rPr lang="en-US" dirty="0" smtClean="0"/>
              <a:t>Fly on the painting so realistic</a:t>
            </a:r>
          </a:p>
          <a:p>
            <a:pPr lvl="1"/>
            <a:r>
              <a:rPr lang="en-US" dirty="0" smtClean="0"/>
              <a:t>“Nativity, The Birth of Jesus” “The Last </a:t>
            </a:r>
            <a:r>
              <a:rPr lang="en-US" dirty="0" err="1" smtClean="0"/>
              <a:t>Judgement</a:t>
            </a:r>
            <a:r>
              <a:rPr lang="en-US" dirty="0" smtClean="0"/>
              <a:t>”</a:t>
            </a:r>
          </a:p>
          <a:p>
            <a:r>
              <a:rPr lang="en-US" dirty="0" smtClean="0"/>
              <a:t>Leonardo Da Vinci</a:t>
            </a:r>
          </a:p>
          <a:p>
            <a:pPr lvl="1"/>
            <a:r>
              <a:rPr lang="en-US" dirty="0" smtClean="0"/>
              <a:t>Engineer, painter, sculptor, and scientist.</a:t>
            </a:r>
          </a:p>
          <a:p>
            <a:pPr lvl="1"/>
            <a:r>
              <a:rPr lang="en-US" dirty="0" smtClean="0"/>
              <a:t>“The Last Supper” “Mona Lisa”</a:t>
            </a:r>
          </a:p>
          <a:p>
            <a:pPr lvl="1"/>
            <a:r>
              <a:rPr lang="en-US" dirty="0" smtClean="0"/>
              <a:t>Used Math for space on paintings, science to make realistic images of humans.</a:t>
            </a:r>
          </a:p>
        </p:txBody>
      </p:sp>
    </p:spTree>
    <p:extLst>
      <p:ext uri="{BB962C8B-B14F-4D97-AF65-F5344CB8AC3E}">
        <p14:creationId xmlns:p14="http://schemas.microsoft.com/office/powerpoint/2010/main" val="240675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373"/>
            <a:ext cx="8229600" cy="582228"/>
          </a:xfrm>
        </p:spPr>
        <p:txBody>
          <a:bodyPr>
            <a:normAutofit fontScale="90000"/>
          </a:bodyPr>
          <a:lstStyle/>
          <a:p>
            <a:r>
              <a:rPr lang="en-US" dirty="0" smtClean="0"/>
              <a:t>Artists cont.</a:t>
            </a:r>
            <a:endParaRPr lang="en-US" dirty="0"/>
          </a:p>
        </p:txBody>
      </p:sp>
      <p:sp>
        <p:nvSpPr>
          <p:cNvPr id="3" name="Content Placeholder 2"/>
          <p:cNvSpPr>
            <a:spLocks noGrp="1"/>
          </p:cNvSpPr>
          <p:nvPr>
            <p:ph idx="1"/>
          </p:nvPr>
        </p:nvSpPr>
        <p:spPr>
          <a:xfrm>
            <a:off x="381000" y="990600"/>
            <a:ext cx="8305800" cy="5135563"/>
          </a:xfrm>
        </p:spPr>
        <p:txBody>
          <a:bodyPr/>
          <a:lstStyle/>
          <a:p>
            <a:r>
              <a:rPr lang="en-US" dirty="0" err="1" smtClean="0"/>
              <a:t>Michaelangelo</a:t>
            </a:r>
            <a:endParaRPr lang="en-US" dirty="0" smtClean="0"/>
          </a:p>
          <a:p>
            <a:pPr lvl="1"/>
            <a:r>
              <a:rPr lang="en-US" dirty="0" smtClean="0"/>
              <a:t>“Sistine Chapel” located in Vatican </a:t>
            </a:r>
          </a:p>
          <a:p>
            <a:pPr lvl="1"/>
            <a:r>
              <a:rPr lang="en-US" dirty="0" smtClean="0"/>
              <a:t>“David”</a:t>
            </a:r>
          </a:p>
          <a:p>
            <a:pPr lvl="1"/>
            <a:r>
              <a:rPr lang="en-US" dirty="0" smtClean="0"/>
              <a:t>Design of “St. Peter’s Basilica” </a:t>
            </a:r>
          </a:p>
          <a:p>
            <a:r>
              <a:rPr lang="en-US" dirty="0" smtClean="0"/>
              <a:t>Rafael</a:t>
            </a:r>
          </a:p>
          <a:p>
            <a:pPr lvl="1"/>
            <a:r>
              <a:rPr lang="en-US" dirty="0" smtClean="0"/>
              <a:t>Pope hires him to help beautify Vatican</a:t>
            </a:r>
          </a:p>
          <a:p>
            <a:pPr lvl="1"/>
            <a:r>
              <a:rPr lang="en-US" dirty="0" smtClean="0"/>
              <a:t>“School of Athens” “Transfiguration” </a:t>
            </a:r>
          </a:p>
          <a:p>
            <a:pPr lvl="1"/>
            <a:r>
              <a:rPr lang="en-US" dirty="0" smtClean="0"/>
              <a:t>“Madonna paintings (Virgin Mary)”</a:t>
            </a:r>
          </a:p>
          <a:p>
            <a:r>
              <a:rPr lang="en-US" dirty="0" smtClean="0"/>
              <a:t>Titian</a:t>
            </a:r>
          </a:p>
          <a:p>
            <a:pPr lvl="1"/>
            <a:r>
              <a:rPr lang="en-US" dirty="0" smtClean="0"/>
              <a:t>“Assumption of the Virgin”</a:t>
            </a:r>
          </a:p>
          <a:p>
            <a:pPr lvl="1"/>
            <a:r>
              <a:rPr lang="en-US" dirty="0" smtClean="0"/>
              <a:t>Sense of drama and rich colors</a:t>
            </a:r>
            <a:endParaRPr lang="en-US" dirty="0"/>
          </a:p>
        </p:txBody>
      </p:sp>
    </p:spTree>
    <p:extLst>
      <p:ext uri="{BB962C8B-B14F-4D97-AF65-F5344CB8AC3E}">
        <p14:creationId xmlns:p14="http://schemas.microsoft.com/office/powerpoint/2010/main" val="429213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Giotto</a:t>
            </a:r>
            <a:endParaRPr lang="en-US" dirty="0"/>
          </a:p>
        </p:txBody>
      </p:sp>
      <p:pic>
        <p:nvPicPr>
          <p:cNvPr id="2050" name="Picture 2" descr="http://upload.wikimedia.org/wikipedia/commons/e/e3/Giotto_-_Scrovegni_-_-17-_-_Nativity,_Birth_of_Jesu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258" b="142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lstStyle/>
          <a:p>
            <a:r>
              <a:rPr lang="en-US" dirty="0" smtClean="0"/>
              <a:t>Nativity Scene</a:t>
            </a:r>
            <a:endParaRPr lang="en-US" dirty="0"/>
          </a:p>
        </p:txBody>
      </p:sp>
    </p:spTree>
    <p:extLst>
      <p:ext uri="{BB962C8B-B14F-4D97-AF65-F5344CB8AC3E}">
        <p14:creationId xmlns:p14="http://schemas.microsoft.com/office/powerpoint/2010/main" val="3292729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1275</TotalTime>
  <Words>908</Words>
  <Application>Microsoft Office PowerPoint</Application>
  <PresentationFormat>On-screen Show (4:3)</PresentationFormat>
  <Paragraphs>131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Italian Renaissance </vt:lpstr>
      <vt:lpstr>Era of Awakening</vt:lpstr>
      <vt:lpstr>Causes</vt:lpstr>
      <vt:lpstr>Humanities</vt:lpstr>
      <vt:lpstr>Writers</vt:lpstr>
      <vt:lpstr>PowerPoint Presentation</vt:lpstr>
      <vt:lpstr>Artists</vt:lpstr>
      <vt:lpstr>Artists cont.</vt:lpstr>
      <vt:lpstr>Giotto</vt:lpstr>
      <vt:lpstr>PowerPoint Presentation</vt:lpstr>
      <vt:lpstr>Last supper</vt:lpstr>
      <vt:lpstr>PowerPoint Presentation</vt:lpstr>
      <vt:lpstr>Michelangelo </vt:lpstr>
      <vt:lpstr>Rafael</vt:lpstr>
      <vt:lpstr>raphael</vt:lpstr>
      <vt:lpstr>Assumption of the virgin:  titian</vt:lpstr>
      <vt:lpstr>Northern Renaissance</vt:lpstr>
      <vt:lpstr>Gutenberg of Mainz, Germany</vt:lpstr>
      <vt:lpstr>PowerPoint Presentation</vt:lpstr>
      <vt:lpstr>Northern Renaissance Writers</vt:lpstr>
      <vt:lpstr>William Shakespeare </vt:lpstr>
      <vt:lpstr>Northern Ren. Artists </vt:lpstr>
      <vt:lpstr>Flemish 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Renaissance</dc:title>
  <dc:creator>Administrator</dc:creator>
  <cp:lastModifiedBy>Administrator</cp:lastModifiedBy>
  <cp:revision>20</cp:revision>
  <cp:lastPrinted>2012-10-02T17:17:42Z</cp:lastPrinted>
  <dcterms:created xsi:type="dcterms:W3CDTF">2012-10-02T16:02:21Z</dcterms:created>
  <dcterms:modified xsi:type="dcterms:W3CDTF">2012-10-08T11:33:11Z</dcterms:modified>
</cp:coreProperties>
</file>