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1"/>
  </p:notesMasterIdLst>
  <p:handoutMasterIdLst>
    <p:handoutMasterId r:id="rId42"/>
  </p:handoutMasterIdLst>
  <p:sldIdLst>
    <p:sldId id="256" r:id="rId2"/>
    <p:sldId id="257" r:id="rId3"/>
    <p:sldId id="271" r:id="rId4"/>
    <p:sldId id="272" r:id="rId5"/>
    <p:sldId id="259" r:id="rId6"/>
    <p:sldId id="258" r:id="rId7"/>
    <p:sldId id="274" r:id="rId8"/>
    <p:sldId id="261" r:id="rId9"/>
    <p:sldId id="262" r:id="rId10"/>
    <p:sldId id="263" r:id="rId11"/>
    <p:sldId id="264" r:id="rId12"/>
    <p:sldId id="265" r:id="rId13"/>
    <p:sldId id="278" r:id="rId14"/>
    <p:sldId id="267" r:id="rId15"/>
    <p:sldId id="279" r:id="rId16"/>
    <p:sldId id="269" r:id="rId17"/>
    <p:sldId id="280" r:id="rId18"/>
    <p:sldId id="281" r:id="rId19"/>
    <p:sldId id="282" r:id="rId20"/>
    <p:sldId id="283" r:id="rId21"/>
    <p:sldId id="289" r:id="rId22"/>
    <p:sldId id="290" r:id="rId23"/>
    <p:sldId id="287" r:id="rId24"/>
    <p:sldId id="284" r:id="rId25"/>
    <p:sldId id="285" r:id="rId26"/>
    <p:sldId id="291" r:id="rId27"/>
    <p:sldId id="286" r:id="rId28"/>
    <p:sldId id="292" r:id="rId29"/>
    <p:sldId id="294" r:id="rId30"/>
    <p:sldId id="295" r:id="rId31"/>
    <p:sldId id="296" r:id="rId32"/>
    <p:sldId id="293" r:id="rId33"/>
    <p:sldId id="297" r:id="rId34"/>
    <p:sldId id="268" r:id="rId35"/>
    <p:sldId id="301" r:id="rId36"/>
    <p:sldId id="298" r:id="rId37"/>
    <p:sldId id="299" r:id="rId38"/>
    <p:sldId id="270" r:id="rId39"/>
    <p:sldId id="266"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7526FDF-7793-4FE8-8B84-62FA063168E0}" type="datetimeFigureOut">
              <a:rPr lang="en-US" smtClean="0"/>
              <a:pPr/>
              <a:t>10/24/2013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B109F9C-73C2-4492-A0DF-2BA66D328CE0}" type="slidenum">
              <a:rPr lang="en-US" smtClean="0"/>
              <a:pPr/>
              <a:t>‹#›</a:t>
            </a:fld>
            <a:endParaRPr lang="en-US" dirty="0"/>
          </a:p>
        </p:txBody>
      </p:sp>
    </p:spTree>
    <p:extLst>
      <p:ext uri="{BB962C8B-B14F-4D97-AF65-F5344CB8AC3E}">
        <p14:creationId xmlns:p14="http://schemas.microsoft.com/office/powerpoint/2010/main" val="32248661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A5FC801-0EA6-4C89-BFC9-12429312D0A1}" type="datetimeFigureOut">
              <a:rPr lang="en-US" smtClean="0"/>
              <a:pPr/>
              <a:t>10/24/2013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F102F18-0930-41AE-BC96-94D5A7ECC911}" type="slidenum">
              <a:rPr lang="en-US" smtClean="0"/>
              <a:pPr/>
              <a:t>‹#›</a:t>
            </a:fld>
            <a:endParaRPr lang="en-US" dirty="0"/>
          </a:p>
        </p:txBody>
      </p:sp>
    </p:spTree>
    <p:extLst>
      <p:ext uri="{BB962C8B-B14F-4D97-AF65-F5344CB8AC3E}">
        <p14:creationId xmlns:p14="http://schemas.microsoft.com/office/powerpoint/2010/main" val="3097680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102F18-0930-41AE-BC96-94D5A7ECC911}"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102F18-0930-41AE-BC96-94D5A7ECC911}" type="slidenum">
              <a:rPr lang="en-US" smtClean="0"/>
              <a:pPr/>
              <a:t>14</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102F18-0930-41AE-BC96-94D5A7ECC911}" type="slidenum">
              <a:rPr lang="en-US" smtClean="0"/>
              <a:pPr/>
              <a:t>16</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102F18-0930-41AE-BC96-94D5A7ECC911}" type="slidenum">
              <a:rPr lang="en-US" smtClean="0"/>
              <a:pPr/>
              <a:t>32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102F18-0930-41AE-BC96-94D5A7ECC911}" type="slidenum">
              <a:rPr lang="en-US" smtClean="0"/>
              <a:pPr/>
              <a:t>34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102F18-0930-41AE-BC96-94D5A7ECC911}" type="slidenum">
              <a:rPr lang="en-US" smtClean="0"/>
              <a:pPr/>
              <a:t>38</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102F18-0930-41AE-BC96-94D5A7ECC911}" type="slidenum">
              <a:rPr lang="en-US" smtClean="0"/>
              <a:pPr/>
              <a:t>39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102F18-0930-41AE-BC96-94D5A7ECC911}"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102F18-0930-41AE-BC96-94D5A7ECC911}"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102F18-0930-41AE-BC96-94D5A7ECC911}"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102F18-0930-41AE-BC96-94D5A7ECC911}" type="slidenum">
              <a:rPr lang="en-US" smtClean="0"/>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102F18-0930-41AE-BC96-94D5A7ECC911}" type="slidenum">
              <a:rPr lang="en-US" smtClean="0"/>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102F18-0930-41AE-BC96-94D5A7ECC911}" type="slidenum">
              <a:rPr lang="en-US" smtClean="0"/>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102F18-0930-41AE-BC96-94D5A7ECC911}" type="slidenum">
              <a:rPr lang="en-US" smtClean="0"/>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102F18-0930-41AE-BC96-94D5A7ECC911}"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722376" y="2688336"/>
            <a:ext cx="7772400" cy="3108960"/>
          </a:xfrm>
        </p:spPr>
        <p:txBody>
          <a:bodyPr anchor="t" anchorCtr="0">
            <a:noAutofit/>
          </a:bodyPr>
          <a:lstStyle>
            <a:lvl1pPr algn="ctr">
              <a:defRPr lang="en-US" sz="6200" b="1" cap="none" spc="0" dirty="0" smtClean="0">
                <a:ln w="1905"/>
                <a:gradFill>
                  <a:gsLst>
                    <a:gs pos="0">
                      <a:schemeClr val="tx2">
                        <a:shade val="30000"/>
                        <a:satMod val="255000"/>
                      </a:schemeClr>
                    </a:gs>
                    <a:gs pos="58000">
                      <a:schemeClr val="tx2">
                        <a:tint val="90000"/>
                        <a:satMod val="300000"/>
                      </a:schemeClr>
                    </a:gs>
                    <a:gs pos="100000">
                      <a:schemeClr val="tx2">
                        <a:tint val="80000"/>
                        <a:satMod val="255000"/>
                      </a:schemeClr>
                    </a:gs>
                  </a:gsLst>
                  <a:lin ang="5400000"/>
                </a:gradFill>
                <a:effectLst>
                  <a:innerShdw blurRad="69850" dist="43180" dir="5400000">
                    <a:srgbClr val="000000">
                      <a:alpha val="65000"/>
                    </a:srgbClr>
                  </a:innerShdw>
                </a:effectLst>
              </a:defRPr>
            </a:lvl1pPr>
          </a:lstStyle>
          <a:p>
            <a:r>
              <a:rPr lang="en-US" smtClean="0"/>
              <a:t>Click to edit Master title style</a:t>
            </a:r>
            <a:endParaRPr lang="en-US" dirty="0"/>
          </a:p>
        </p:txBody>
      </p:sp>
      <p:sp>
        <p:nvSpPr>
          <p:cNvPr id="24" name="Rectangle 26"/>
          <p:cNvSpPr>
            <a:spLocks noGrp="1"/>
          </p:cNvSpPr>
          <p:nvPr>
            <p:ph type="subTitle" idx="1"/>
          </p:nvPr>
        </p:nvSpPr>
        <p:spPr>
          <a:xfrm>
            <a:off x="722376" y="1133856"/>
            <a:ext cx="7772400" cy="1508760"/>
          </a:xfrm>
        </p:spPr>
        <p:txBody>
          <a:bodyPr anchor="b">
            <a:normAutofit/>
          </a:bodyPr>
          <a:lstStyle>
            <a:lvl1pPr marL="0" indent="0" algn="ctr">
              <a:buNone/>
              <a:defRPr lang="en-US" sz="2200" b="0">
                <a:solidFill>
                  <a:schemeClr val="tx2">
                    <a:shade val="55000"/>
                  </a:schemeClr>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8" name="Rectangle 6"/>
          <p:cNvSpPr>
            <a:spLocks noGrp="1"/>
          </p:cNvSpPr>
          <p:nvPr>
            <p:ph type="dt" sz="half" idx="10"/>
          </p:nvPr>
        </p:nvSpPr>
        <p:spPr/>
        <p:txBody>
          <a:bodyPr/>
          <a:lstStyle>
            <a:lvl1pPr>
              <a:defRPr lang="en-US" smtClean="0"/>
            </a:lvl1pPr>
          </a:lstStyle>
          <a:p>
            <a:fld id="{5CCED3B7-2588-4871-A5A7-E1749ED62E77}" type="datetimeFigureOut">
              <a:rPr lang="en-US" smtClean="0"/>
              <a:pPr/>
              <a:t>10/24/2013</a:t>
            </a:fld>
            <a:endParaRPr lang="en-US" dirty="0"/>
          </a:p>
        </p:txBody>
      </p:sp>
      <p:sp>
        <p:nvSpPr>
          <p:cNvPr id="9" name="Rectangle 14"/>
          <p:cNvSpPr>
            <a:spLocks noGrp="1"/>
          </p:cNvSpPr>
          <p:nvPr>
            <p:ph type="sldNum" sz="quarter" idx="11"/>
          </p:nvPr>
        </p:nvSpPr>
        <p:spPr/>
        <p:txBody>
          <a:bodyPr/>
          <a:lstStyle>
            <a:lvl1pPr>
              <a:defRPr lang="en-US" smtClean="0"/>
            </a:lvl1pPr>
          </a:lstStyle>
          <a:p>
            <a:fld id="{144F6942-B370-4666-8989-CA00CC8261DD}" type="slidenum">
              <a:rPr lang="en-US" smtClean="0"/>
              <a:pPr/>
              <a:t>‹#›</a:t>
            </a:fld>
            <a:endParaRPr lang="en-US" dirty="0"/>
          </a:p>
        </p:txBody>
      </p:sp>
      <p:sp>
        <p:nvSpPr>
          <p:cNvPr id="25" name="Rectangle 27"/>
          <p:cNvSpPr>
            <a:spLocks noGrp="1"/>
          </p:cNvSpPr>
          <p:nvPr>
            <p:ph type="ftr" sz="quarter" idx="12"/>
          </p:nvPr>
        </p:nvSpPr>
        <p:spPr/>
        <p:txBody>
          <a:bodyPr/>
          <a:lstStyle>
            <a:lvl1pPr>
              <a:defRPr lang="en-US" smtClean="0"/>
            </a:lvl1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ED3B7-2588-4871-A5A7-E1749ED62E77}" type="datetimeFigureOut">
              <a:rPr lang="en-US" smtClean="0"/>
              <a:pPr/>
              <a:t>10/24/2013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4F6942-B370-4666-8989-CA00CC8261D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ED3B7-2588-4871-A5A7-E1749ED62E77}" type="datetimeFigureOut">
              <a:rPr lang="en-US" smtClean="0"/>
              <a:pPr/>
              <a:t>10/24/2013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4F6942-B370-4666-8989-CA00CC8261D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p:cNvSpPr>
          <p:nvPr>
            <p:ph type="dt" sz="half" idx="10"/>
          </p:nvPr>
        </p:nvSpPr>
        <p:spPr/>
        <p:txBody>
          <a:bodyPr/>
          <a:lstStyle/>
          <a:p>
            <a:fld id="{5CCED3B7-2588-4871-A5A7-E1749ED62E77}" type="datetimeFigureOut">
              <a:rPr lang="en-US" smtClean="0"/>
              <a:pPr/>
              <a:t>10/24/2013</a:t>
            </a:fld>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44F6942-B370-4666-8989-CA00CC8261D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8" name="Rounded Rectangle 7"/>
          <p:cNvSpPr/>
          <p:nvPr/>
        </p:nvSpPr>
        <p:spPr>
          <a:xfrm>
            <a:off x="690563" y="491696"/>
            <a:ext cx="7762875" cy="5874608"/>
          </a:xfrm>
          <a:prstGeom prst="roundRect">
            <a:avLst>
              <a:gd name="adj" fmla="val 2238"/>
            </a:avLst>
          </a:prstGeom>
          <a:gradFill rotWithShape="1">
            <a:gsLst>
              <a:gs pos="0">
                <a:schemeClr val="bg1">
                  <a:satMod val="300000"/>
                  <a:alpha val="50000"/>
                </a:schemeClr>
              </a:gs>
              <a:gs pos="35000">
                <a:schemeClr val="bg1">
                  <a:satMod val="300000"/>
                  <a:alpha val="87000"/>
                </a:schemeClr>
              </a:gs>
              <a:gs pos="50000">
                <a:schemeClr val="bg1">
                  <a:satMod val="300000"/>
                  <a:alpha val="92000"/>
                </a:schemeClr>
              </a:gs>
              <a:gs pos="60000">
                <a:schemeClr val="bg1">
                  <a:satMod val="300000"/>
                  <a:alpha val="89000"/>
                </a:schemeClr>
              </a:gs>
              <a:gs pos="100000">
                <a:schemeClr val="bg1">
                  <a:satMod val="300000"/>
                  <a:alpha val="55000"/>
                </a:schemeClr>
              </a:gs>
            </a:gsLst>
            <a:lin ang="5400000" scaled="1"/>
          </a:gradFill>
          <a:ln>
            <a:noFill/>
          </a:ln>
          <a:effectLst>
            <a:outerShdw blurRad="63500" dist="45720" dir="5400000" algn="t" rotWithShape="0">
              <a:schemeClr val="bg2">
                <a:shade val="30000"/>
                <a:satMod val="250000"/>
                <a:alpha val="90000"/>
              </a:schemeClr>
            </a:outerShdw>
          </a:effectLst>
          <a:scene3d>
            <a:camera prst="orthographicFront">
              <a:rot lat="0" lon="0" rev="0"/>
            </a:camera>
            <a:lightRig rig="contrasting" dir="t">
              <a:rot lat="0" lon="0" rev="7500000"/>
            </a:lightRig>
          </a:scene3d>
          <a:sp3d contourW="6350" prstMaterial="powder">
            <a:bevelT w="50800" h="63500"/>
            <a:contourClr>
              <a:schemeClr val="bg2">
                <a:shade val="90000"/>
                <a:lumMod val="55000"/>
              </a:scheme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orbel"/>
              <a:ea typeface="+mn-ea"/>
              <a:cs typeface="+mn-cs"/>
            </a:endParaRPr>
          </a:p>
        </p:txBody>
      </p:sp>
      <p:sp>
        <p:nvSpPr>
          <p:cNvPr id="2" name="Rectangle 2"/>
          <p:cNvSpPr>
            <a:spLocks noGrp="1"/>
          </p:cNvSpPr>
          <p:nvPr>
            <p:ph type="title"/>
          </p:nvPr>
        </p:nvSpPr>
        <p:spPr>
          <a:xfrm>
            <a:off x="777240" y="795996"/>
            <a:ext cx="7589520" cy="3112843"/>
          </a:xfrm>
        </p:spPr>
        <p:txBody>
          <a:bodyPr anchor="b">
            <a:normAutofit/>
          </a:bodyPr>
          <a:lstStyle>
            <a:lvl1pPr algn="ctr">
              <a:buNone/>
              <a:defRPr lang="en-US" sz="6200" b="1" cap="none" spc="0" dirty="0">
                <a:ln w="1905"/>
                <a:gradFill>
                  <a:gsLst>
                    <a:gs pos="0">
                      <a:schemeClr val="tx2">
                        <a:shade val="30000"/>
                        <a:satMod val="255000"/>
                      </a:schemeClr>
                    </a:gs>
                    <a:gs pos="58000">
                      <a:schemeClr val="tx2">
                        <a:tint val="90000"/>
                        <a:satMod val="300000"/>
                      </a:schemeClr>
                    </a:gs>
                    <a:gs pos="100000">
                      <a:schemeClr val="tx2">
                        <a:tint val="80000"/>
                        <a:satMod val="255000"/>
                      </a:schemeClr>
                    </a:gs>
                  </a:gsLst>
                  <a:lin ang="5400000"/>
                </a:gradFill>
                <a:effectLst>
                  <a:innerShdw blurRad="69850" dist="43180" dir="5400000">
                    <a:srgbClr val="000000">
                      <a:alpha val="65000"/>
                    </a:srgbClr>
                  </a:innerShdw>
                </a:effectLst>
              </a:defRPr>
            </a:lvl1pPr>
          </a:lstStyle>
          <a:p>
            <a:r>
              <a:rPr lang="en-US" smtClean="0"/>
              <a:t>Click to edit Master title style</a:t>
            </a:r>
            <a:endParaRPr lang="en-US" dirty="0"/>
          </a:p>
        </p:txBody>
      </p:sp>
      <p:sp>
        <p:nvSpPr>
          <p:cNvPr id="3" name="Rectangle 3"/>
          <p:cNvSpPr>
            <a:spLocks noGrp="1"/>
          </p:cNvSpPr>
          <p:nvPr>
            <p:ph type="body" idx="1"/>
          </p:nvPr>
        </p:nvSpPr>
        <p:spPr>
          <a:xfrm>
            <a:off x="777240" y="3948552"/>
            <a:ext cx="7589520" cy="1509712"/>
          </a:xfrm>
        </p:spPr>
        <p:txBody>
          <a:bodyPr anchor="t">
            <a:normAutofit/>
          </a:bodyPr>
          <a:lstStyle>
            <a:lvl1pPr indent="0" algn="ctr">
              <a:buNone/>
              <a:defRPr lang="en-US" sz="22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4"/>
          <p:cNvSpPr>
            <a:spLocks noGrp="1"/>
          </p:cNvSpPr>
          <p:nvPr>
            <p:ph type="dt" sz="half" idx="10"/>
          </p:nvPr>
        </p:nvSpPr>
        <p:spPr>
          <a:xfrm>
            <a:off x="762000" y="5958840"/>
            <a:ext cx="2133600" cy="365760"/>
          </a:xfrm>
        </p:spPr>
        <p:txBody>
          <a:bodyPr/>
          <a:lstStyle/>
          <a:p>
            <a:fld id="{5CCED3B7-2588-4871-A5A7-E1749ED62E77}" type="datetimeFigureOut">
              <a:rPr lang="en-US" smtClean="0"/>
              <a:pPr/>
              <a:t>10/24/2013</a:t>
            </a:fld>
            <a:endParaRPr lang="en-US" dirty="0"/>
          </a:p>
        </p:txBody>
      </p:sp>
      <p:sp>
        <p:nvSpPr>
          <p:cNvPr id="5" name="Rectangle 5"/>
          <p:cNvSpPr>
            <a:spLocks noGrp="1"/>
          </p:cNvSpPr>
          <p:nvPr>
            <p:ph type="ftr" sz="quarter" idx="11"/>
          </p:nvPr>
        </p:nvSpPr>
        <p:spPr>
          <a:xfrm>
            <a:off x="3124200" y="5958840"/>
            <a:ext cx="2895600" cy="365760"/>
          </a:xfrm>
        </p:spPr>
        <p:txBody>
          <a:bodyPr/>
          <a:lstStyle/>
          <a:p>
            <a:endParaRPr lang="en-US" dirty="0"/>
          </a:p>
        </p:txBody>
      </p:sp>
      <p:sp>
        <p:nvSpPr>
          <p:cNvPr id="6" name="Rectangle 6"/>
          <p:cNvSpPr>
            <a:spLocks noGrp="1"/>
          </p:cNvSpPr>
          <p:nvPr>
            <p:ph type="sldNum" sz="quarter" idx="12"/>
          </p:nvPr>
        </p:nvSpPr>
        <p:spPr>
          <a:xfrm>
            <a:off x="6248400" y="5958840"/>
            <a:ext cx="2133600" cy="365760"/>
          </a:xfrm>
        </p:spPr>
        <p:txBody>
          <a:bodyPr/>
          <a:lstStyle/>
          <a:p>
            <a:fld id="{144F6942-B370-4666-8989-CA00CC8261DD}"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dt" sz="half" idx="10"/>
          </p:nvPr>
        </p:nvSpPr>
        <p:spPr/>
        <p:txBody>
          <a:bodyPr/>
          <a:lstStyle/>
          <a:p>
            <a:fld id="{5CCED3B7-2588-4871-A5A7-E1749ED62E77}" type="datetimeFigureOut">
              <a:rPr lang="en-US" smtClean="0"/>
              <a:pPr/>
              <a:t>10/24/2013</a:t>
            </a:fld>
            <a:endParaRPr lang="en-US" dirty="0"/>
          </a:p>
        </p:txBody>
      </p:sp>
      <p:sp>
        <p:nvSpPr>
          <p:cNvPr id="6" name="Rectangle 5"/>
          <p:cNvSpPr>
            <a:spLocks noGrp="1"/>
          </p:cNvSpPr>
          <p:nvPr>
            <p:ph type="ftr" sz="quarter" idx="11"/>
          </p:nvPr>
        </p:nvSpPr>
        <p:spPr/>
        <p:txBody>
          <a:bodyPr/>
          <a:lstStyle/>
          <a:p>
            <a:endParaRPr lang="en-US" dirty="0"/>
          </a:p>
        </p:txBody>
      </p:sp>
      <p:sp>
        <p:nvSpPr>
          <p:cNvPr id="7" name="Rectangle 6"/>
          <p:cNvSpPr>
            <a:spLocks noGrp="1"/>
          </p:cNvSpPr>
          <p:nvPr>
            <p:ph type="sldNum" sz="quarter" idx="12"/>
          </p:nvPr>
        </p:nvSpPr>
        <p:spPr/>
        <p:txBody>
          <a:bodyPr/>
          <a:lstStyle/>
          <a:p>
            <a:fld id="{144F6942-B370-4666-8989-CA00CC8261D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a:xfrm rot="16200000">
            <a:off x="-1965960" y="2785402"/>
            <a:ext cx="5760720" cy="914400"/>
          </a:xfrm>
        </p:spPr>
        <p:txBody>
          <a:bodyPr lIns="91440" rIns="91440" anchor="ctr">
            <a:noAutofit/>
          </a:bodyPr>
          <a:lstStyle>
            <a:lvl1pPr algn="ctr">
              <a:defRPr sz="3500"/>
            </a:lvl1pPr>
          </a:lstStyle>
          <a:p>
            <a:r>
              <a:rPr lang="en-US" smtClean="0"/>
              <a:t>Click to edit Master title style</a:t>
            </a:r>
            <a:endParaRPr lang="en-US" dirty="0"/>
          </a:p>
        </p:txBody>
      </p:sp>
      <p:sp>
        <p:nvSpPr>
          <p:cNvPr id="3" name="Rectangle 2"/>
          <p:cNvSpPr>
            <a:spLocks noGrp="1"/>
          </p:cNvSpPr>
          <p:nvPr>
            <p:ph type="body" idx="1"/>
          </p:nvPr>
        </p:nvSpPr>
        <p:spPr>
          <a:xfrm>
            <a:off x="1600200" y="547468"/>
            <a:ext cx="3383280" cy="639762"/>
          </a:xfrm>
          <a:prstGeom prst="roundRect">
            <a:avLst>
              <a:gd name="adj" fmla="val 6772"/>
            </a:avLst>
          </a:prstGeom>
          <a:solidFill>
            <a:schemeClr val="bg1">
              <a:alpha val="55000"/>
            </a:schemeClr>
          </a:solidFill>
          <a:ln w="12700">
            <a:solidFill>
              <a:schemeClr val="bg1"/>
            </a:solidFill>
          </a:ln>
        </p:spPr>
        <p:txBody>
          <a:bodyPr lIns="91440" tIns="91440" rIns="91440" bIns="91440" anchor="ctr">
            <a:noAutofit/>
          </a:bodyPr>
          <a:lstStyle>
            <a:lvl1pPr marL="0" indent="0" algn="l">
              <a:buNone/>
              <a:defRPr sz="16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1600200" y="1322362"/>
            <a:ext cx="3383280" cy="4800600"/>
          </a:xfrm>
        </p:spPr>
        <p:txBody>
          <a:bodyPr/>
          <a:lstStyle>
            <a:lvl1pPr>
              <a:defRPr sz="20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body" sz="quarter" idx="3"/>
          </p:nvPr>
        </p:nvSpPr>
        <p:spPr>
          <a:xfrm>
            <a:off x="5128846" y="547468"/>
            <a:ext cx="3383280" cy="639762"/>
          </a:xfrm>
          <a:prstGeom prst="roundRect">
            <a:avLst>
              <a:gd name="adj" fmla="val 5673"/>
            </a:avLst>
          </a:prstGeom>
          <a:solidFill>
            <a:schemeClr val="bg1">
              <a:alpha val="55000"/>
            </a:schemeClr>
          </a:solidFill>
          <a:ln w="12700">
            <a:solidFill>
              <a:schemeClr val="bg1"/>
            </a:solidFill>
          </a:ln>
        </p:spPr>
        <p:txBody>
          <a:bodyPr lIns="91440" tIns="91440" rIns="91440" bIns="91440" anchor="ctr">
            <a:noAutofit/>
          </a:bodyPr>
          <a:lstStyle>
            <a:lvl1pPr marL="0" indent="0" algn="l">
              <a:buNone/>
              <a:defRPr sz="16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5128846" y="1322362"/>
            <a:ext cx="3383280" cy="4800600"/>
          </a:xfrm>
        </p:spPr>
        <p:txBody>
          <a:bodyPr/>
          <a:lstStyle>
            <a:lvl1pPr>
              <a:defRPr sz="20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a:spLocks noGrp="1"/>
          </p:cNvSpPr>
          <p:nvPr>
            <p:ph type="dt" sz="half" idx="10"/>
          </p:nvPr>
        </p:nvSpPr>
        <p:spPr/>
        <p:txBody>
          <a:bodyPr/>
          <a:lstStyle/>
          <a:p>
            <a:fld id="{5CCED3B7-2588-4871-A5A7-E1749ED62E77}" type="datetimeFigureOut">
              <a:rPr lang="en-US" smtClean="0"/>
              <a:pPr/>
              <a:t>10/24/2013</a:t>
            </a:fld>
            <a:endParaRPr lang="en-US" dirty="0"/>
          </a:p>
        </p:txBody>
      </p:sp>
      <p:sp>
        <p:nvSpPr>
          <p:cNvPr id="8" name="Rectangle 7"/>
          <p:cNvSpPr>
            <a:spLocks noGrp="1"/>
          </p:cNvSpPr>
          <p:nvPr>
            <p:ph type="ftr" sz="quarter" idx="11"/>
          </p:nvPr>
        </p:nvSpPr>
        <p:spPr/>
        <p:txBody>
          <a:bodyPr/>
          <a:lstStyle/>
          <a:p>
            <a:endParaRPr lang="en-US" dirty="0"/>
          </a:p>
        </p:txBody>
      </p:sp>
      <p:sp>
        <p:nvSpPr>
          <p:cNvPr id="9" name="Rectangle 8"/>
          <p:cNvSpPr>
            <a:spLocks noGrp="1"/>
          </p:cNvSpPr>
          <p:nvPr>
            <p:ph type="sldNum" sz="quarter" idx="12"/>
          </p:nvPr>
        </p:nvSpPr>
        <p:spPr>
          <a:xfrm>
            <a:off x="6553200" y="6214404"/>
            <a:ext cx="2133600" cy="365760"/>
          </a:xfrm>
        </p:spPr>
        <p:txBody>
          <a:bodyPr/>
          <a:lstStyle/>
          <a:p>
            <a:fld id="{144F6942-B370-4666-8989-CA00CC8261D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3"/>
          <p:cNvSpPr>
            <a:spLocks noGrp="1"/>
          </p:cNvSpPr>
          <p:nvPr>
            <p:ph type="dt" sz="half" idx="10"/>
          </p:nvPr>
        </p:nvSpPr>
        <p:spPr/>
        <p:txBody>
          <a:bodyPr/>
          <a:lstStyle/>
          <a:p>
            <a:fld id="{5CCED3B7-2588-4871-A5A7-E1749ED62E77}" type="datetimeFigureOut">
              <a:rPr lang="en-US" smtClean="0"/>
              <a:pPr/>
              <a:t>10/24/2013</a:t>
            </a:fld>
            <a:endParaRPr lang="en-US" dirty="0"/>
          </a:p>
        </p:txBody>
      </p:sp>
      <p:sp>
        <p:nvSpPr>
          <p:cNvPr id="4" name="Rectangle 4"/>
          <p:cNvSpPr>
            <a:spLocks noGrp="1"/>
          </p:cNvSpPr>
          <p:nvPr>
            <p:ph type="ftr" sz="quarter" idx="11"/>
          </p:nvPr>
        </p:nvSpPr>
        <p:spPr/>
        <p:txBody>
          <a:bodyPr/>
          <a:lstStyle/>
          <a:p>
            <a:endParaRPr lang="en-US" dirty="0"/>
          </a:p>
        </p:txBody>
      </p:sp>
      <p:sp>
        <p:nvSpPr>
          <p:cNvPr id="5" name="Rectangle 5"/>
          <p:cNvSpPr>
            <a:spLocks noGrp="1"/>
          </p:cNvSpPr>
          <p:nvPr>
            <p:ph type="sldNum" sz="quarter" idx="12"/>
          </p:nvPr>
        </p:nvSpPr>
        <p:spPr/>
        <p:txBody>
          <a:bodyPr/>
          <a:lstStyle/>
          <a:p>
            <a:fld id="{144F6942-B370-4666-8989-CA00CC8261D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fld id="{5CCED3B7-2588-4871-A5A7-E1749ED62E77}" type="datetimeFigureOut">
              <a:rPr lang="en-US" smtClean="0"/>
              <a:pPr/>
              <a:t>10/24/2013</a:t>
            </a:fld>
            <a:endParaRPr lang="en-US" dirty="0"/>
          </a:p>
        </p:txBody>
      </p:sp>
      <p:sp>
        <p:nvSpPr>
          <p:cNvPr id="3" name="Rectangle 3"/>
          <p:cNvSpPr>
            <a:spLocks noGrp="1"/>
          </p:cNvSpPr>
          <p:nvPr>
            <p:ph type="ftr" sz="quarter" idx="11"/>
          </p:nvPr>
        </p:nvSpPr>
        <p:spPr/>
        <p:txBody>
          <a:bodyPr/>
          <a:lstStyle/>
          <a:p>
            <a:endParaRPr lang="en-US" dirty="0"/>
          </a:p>
        </p:txBody>
      </p:sp>
      <p:sp>
        <p:nvSpPr>
          <p:cNvPr id="4" name="Rectangle 4"/>
          <p:cNvSpPr>
            <a:spLocks noGrp="1"/>
          </p:cNvSpPr>
          <p:nvPr>
            <p:ph type="sldNum" sz="quarter" idx="12"/>
          </p:nvPr>
        </p:nvSpPr>
        <p:spPr/>
        <p:txBody>
          <a:bodyPr/>
          <a:lstStyle/>
          <a:p>
            <a:fld id="{144F6942-B370-4666-8989-CA00CC8261D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rot="16200000">
            <a:off x="-1828801" y="2888565"/>
            <a:ext cx="5486400" cy="914400"/>
          </a:xfrm>
        </p:spPr>
        <p:txBody>
          <a:bodyPr anchor="b">
            <a:normAutofit/>
            <a:scene3d>
              <a:camera prst="orthographicFront"/>
              <a:lightRig rig="soft" dir="t">
                <a:rot lat="0" lon="0" rev="2100000"/>
              </a:lightRig>
            </a:scene3d>
            <a:sp3d prstMaterial="matte"/>
          </a:bodyPr>
          <a:lstStyle>
            <a:lvl1pPr algn="l">
              <a:defRPr sz="2800" b="1">
                <a:solidFill>
                  <a:schemeClr val="tx2"/>
                </a:solidFill>
                <a:effectLst/>
              </a:defRPr>
            </a:lvl1pPr>
          </a:lstStyle>
          <a:p>
            <a:r>
              <a:rPr lang="en-US" smtClean="0"/>
              <a:t>Click to edit Master title style</a:t>
            </a:r>
            <a:endParaRPr lang="en-US" dirty="0"/>
          </a:p>
        </p:txBody>
      </p:sp>
      <p:sp>
        <p:nvSpPr>
          <p:cNvPr id="3" name="Rectangle 2"/>
          <p:cNvSpPr>
            <a:spLocks noGrp="1"/>
          </p:cNvSpPr>
          <p:nvPr>
            <p:ph idx="1"/>
          </p:nvPr>
        </p:nvSpPr>
        <p:spPr>
          <a:xfrm>
            <a:off x="2590800" y="602566"/>
            <a:ext cx="5943600" cy="5486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p:cNvSpPr>
          <p:nvPr>
            <p:ph type="body" sz="half" idx="2"/>
          </p:nvPr>
        </p:nvSpPr>
        <p:spPr>
          <a:xfrm rot="16200000">
            <a:off x="-859303" y="2888566"/>
            <a:ext cx="5486400" cy="914400"/>
          </a:xfrm>
        </p:spPr>
        <p:txBody>
          <a:bodyPr lIns="91440" rIns="91440"/>
          <a:lstStyle>
            <a:lvl1pPr marL="0" indent="0" algn="l">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p:cNvSpPr>
          <p:nvPr>
            <p:ph type="dt" sz="half" idx="10"/>
          </p:nvPr>
        </p:nvSpPr>
        <p:spPr/>
        <p:txBody>
          <a:bodyPr/>
          <a:lstStyle/>
          <a:p>
            <a:fld id="{5CCED3B7-2588-4871-A5A7-E1749ED62E77}" type="datetimeFigureOut">
              <a:rPr lang="en-US" smtClean="0"/>
              <a:pPr/>
              <a:t>10/24/2013</a:t>
            </a:fld>
            <a:endParaRPr lang="en-US" dirty="0"/>
          </a:p>
        </p:txBody>
      </p:sp>
      <p:sp>
        <p:nvSpPr>
          <p:cNvPr id="6" name="Rectangle 5"/>
          <p:cNvSpPr>
            <a:spLocks noGrp="1"/>
          </p:cNvSpPr>
          <p:nvPr>
            <p:ph type="ftr" sz="quarter" idx="11"/>
          </p:nvPr>
        </p:nvSpPr>
        <p:spPr/>
        <p:txBody>
          <a:bodyPr/>
          <a:lstStyle/>
          <a:p>
            <a:endParaRPr lang="en-US" dirty="0"/>
          </a:p>
        </p:txBody>
      </p:sp>
      <p:sp>
        <p:nvSpPr>
          <p:cNvPr id="7" name="Rectangle 6"/>
          <p:cNvSpPr>
            <a:spLocks noGrp="1"/>
          </p:cNvSpPr>
          <p:nvPr>
            <p:ph type="sldNum" sz="quarter" idx="12"/>
          </p:nvPr>
        </p:nvSpPr>
        <p:spPr>
          <a:xfrm>
            <a:off x="6553200" y="6214404"/>
            <a:ext cx="2133600" cy="365760"/>
          </a:xfrm>
        </p:spPr>
        <p:txBody>
          <a:bodyPr/>
          <a:lstStyle/>
          <a:p>
            <a:fld id="{144F6942-B370-4666-8989-CA00CC8261D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ounded Rectangle 7"/>
          <p:cNvSpPr/>
          <p:nvPr/>
        </p:nvSpPr>
        <p:spPr>
          <a:xfrm>
            <a:off x="4740812" y="794822"/>
            <a:ext cx="3960051" cy="5294376"/>
          </a:xfrm>
          <a:prstGeom prst="roundRect">
            <a:avLst>
              <a:gd name="adj" fmla="val 3541"/>
            </a:avLst>
          </a:prstGeom>
          <a:solidFill>
            <a:srgbClr val="FFFFFF">
              <a:alpha val="40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2"/>
          <p:cNvSpPr>
            <a:spLocks noGrp="1"/>
          </p:cNvSpPr>
          <p:nvPr>
            <p:ph type="title"/>
          </p:nvPr>
        </p:nvSpPr>
        <p:spPr>
          <a:xfrm>
            <a:off x="5277728" y="3501743"/>
            <a:ext cx="3200400" cy="1143000"/>
          </a:xfrm>
        </p:spPr>
        <p:txBody>
          <a:bodyPr anchor="t">
            <a:noAutofit/>
            <a:scene3d>
              <a:camera prst="orthographicFront"/>
              <a:lightRig rig="soft" dir="t">
                <a:rot lat="0" lon="0" rev="2100000"/>
              </a:lightRig>
            </a:scene3d>
            <a:sp3d prstMaterial="matte"/>
          </a:bodyPr>
          <a:lstStyle>
            <a:lvl1pPr algn="ctr">
              <a:buNone/>
              <a:defRPr sz="2600" b="1">
                <a:solidFill>
                  <a:schemeClr val="tx2"/>
                </a:solidFill>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527537" y="821202"/>
            <a:ext cx="4550899" cy="5215597"/>
          </a:xfrm>
          <a:prstGeom prst="roundRect">
            <a:avLst>
              <a:gd name="adj" fmla="val 622"/>
            </a:avLst>
          </a:prstGeom>
          <a:solidFill>
            <a:schemeClr val="bg1">
              <a:lumMod val="85000"/>
            </a:schemeClr>
          </a:solidFill>
          <a:ln w="101600">
            <a:solidFill>
              <a:srgbClr val="FFFFFF"/>
            </a:solidFill>
            <a:miter lim="800000"/>
          </a:ln>
          <a:effectLst>
            <a:outerShdw blurRad="65000" dist="25000" dir="5400000" algn="t" rotWithShape="0">
              <a:schemeClr val="bg2">
                <a:shade val="30000"/>
                <a:satMod val="250000"/>
                <a:alpha val="85000"/>
              </a:schemeClr>
            </a:outerShdw>
          </a:effectLst>
          <a:scene3d>
            <a:camera prst="orthographicFront"/>
            <a:lightRig rig="soft" dir="t">
              <a:rot lat="0" lon="0" rev="20100000"/>
            </a:lightRig>
          </a:scene3d>
          <a:sp3d contourW="3810">
            <a:bevelT w="95250" h="25400"/>
            <a:contourClr>
              <a:schemeClr val="bg2">
                <a:shade val="45000"/>
                <a:satMod val="145000"/>
              </a:schemeClr>
            </a:contourClr>
          </a:sp3d>
        </p:spPr>
        <p:style>
          <a:lnRef idx="3">
            <a:schemeClr val="lt1"/>
          </a:lnRef>
          <a:fillRef idx="1">
            <a:schemeClr val="accent6"/>
          </a:fillRef>
          <a:effectRef idx="1">
            <a:schemeClr val="accent6"/>
          </a:effectRef>
          <a:fontRef idx="minor">
            <a:schemeClr val="lt1"/>
          </a:fontRef>
        </p:style>
        <p:txBody>
          <a:bodyPr/>
          <a:lstStyle>
            <a:lvl1pPr>
              <a:buNone/>
              <a:defRPr sz="3200">
                <a:solidFill>
                  <a:schemeClr val="tx1"/>
                </a:solidFill>
              </a:defRPr>
            </a:lvl1pPr>
          </a:lstStyle>
          <a:p>
            <a:r>
              <a:rPr lang="en-US" sz="2000" dirty="0" smtClean="0"/>
              <a:t>Click icon to add picture</a:t>
            </a:r>
            <a:endParaRPr lang="en-US" sz="2000" dirty="0"/>
          </a:p>
        </p:txBody>
      </p:sp>
      <p:sp>
        <p:nvSpPr>
          <p:cNvPr id="4" name="Rectangle 4"/>
          <p:cNvSpPr>
            <a:spLocks noGrp="1"/>
          </p:cNvSpPr>
          <p:nvPr>
            <p:ph type="body" sz="half" idx="2"/>
          </p:nvPr>
        </p:nvSpPr>
        <p:spPr>
          <a:xfrm>
            <a:off x="5277728" y="1600200"/>
            <a:ext cx="3200400" cy="1825343"/>
          </a:xfrm>
        </p:spPr>
        <p:txBody>
          <a:bodyPr bIns="0" anchor="b">
            <a:normAutofit/>
          </a:bodyPr>
          <a:lstStyle>
            <a:lvl1pPr marL="0" marR="0" indent="0" algn="ctr">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5" name="Rectangle 5"/>
          <p:cNvSpPr>
            <a:spLocks noGrp="1"/>
          </p:cNvSpPr>
          <p:nvPr>
            <p:ph type="dt" sz="half" idx="10"/>
          </p:nvPr>
        </p:nvSpPr>
        <p:spPr/>
        <p:txBody>
          <a:bodyPr/>
          <a:lstStyle/>
          <a:p>
            <a:fld id="{5CCED3B7-2588-4871-A5A7-E1749ED62E77}" type="datetimeFigureOut">
              <a:rPr lang="en-US" smtClean="0"/>
              <a:pPr/>
              <a:t>10/24/2013</a:t>
            </a:fld>
            <a:endParaRPr lang="en-US" dirty="0"/>
          </a:p>
        </p:txBody>
      </p:sp>
      <p:sp>
        <p:nvSpPr>
          <p:cNvPr id="6" name="Rectangle 6"/>
          <p:cNvSpPr>
            <a:spLocks noGrp="1"/>
          </p:cNvSpPr>
          <p:nvPr>
            <p:ph type="ftr" sz="quarter" idx="11"/>
          </p:nvPr>
        </p:nvSpPr>
        <p:spPr/>
        <p:txBody>
          <a:bodyPr/>
          <a:lstStyle/>
          <a:p>
            <a:endParaRPr lang="en-US" dirty="0"/>
          </a:p>
        </p:txBody>
      </p:sp>
      <p:sp>
        <p:nvSpPr>
          <p:cNvPr id="7" name="Rectangle 7"/>
          <p:cNvSpPr>
            <a:spLocks noGrp="1"/>
          </p:cNvSpPr>
          <p:nvPr>
            <p:ph type="sldNum" sz="quarter" idx="12"/>
          </p:nvPr>
        </p:nvSpPr>
        <p:spPr/>
        <p:txBody>
          <a:bodyPr/>
          <a:lstStyle/>
          <a:p>
            <a:fld id="{144F6942-B370-4666-8989-CA00CC8261D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ounded Rectangle 8"/>
          <p:cNvSpPr/>
          <p:nvPr/>
        </p:nvSpPr>
        <p:spPr>
          <a:xfrm>
            <a:off x="342900" y="228600"/>
            <a:ext cx="8458200" cy="6400800"/>
          </a:xfrm>
          <a:prstGeom prst="roundRect">
            <a:avLst>
              <a:gd name="adj" fmla="val 2238"/>
            </a:avLst>
          </a:prstGeom>
          <a:gradFill rotWithShape="1">
            <a:gsLst>
              <a:gs pos="0">
                <a:schemeClr val="bg1">
                  <a:satMod val="300000"/>
                  <a:alpha val="50000"/>
                </a:schemeClr>
              </a:gs>
              <a:gs pos="35000">
                <a:schemeClr val="bg1">
                  <a:satMod val="300000"/>
                  <a:alpha val="87000"/>
                </a:schemeClr>
              </a:gs>
              <a:gs pos="50000">
                <a:schemeClr val="bg1">
                  <a:satMod val="300000"/>
                  <a:alpha val="92000"/>
                </a:schemeClr>
              </a:gs>
              <a:gs pos="60000">
                <a:schemeClr val="bg1">
                  <a:satMod val="300000"/>
                  <a:alpha val="89000"/>
                </a:schemeClr>
              </a:gs>
              <a:gs pos="100000">
                <a:schemeClr val="bg1">
                  <a:satMod val="300000"/>
                  <a:alpha val="55000"/>
                </a:schemeClr>
              </a:gs>
            </a:gsLst>
            <a:lin ang="5400000" scaled="1"/>
          </a:gradFill>
          <a:ln>
            <a:noFill/>
          </a:ln>
          <a:effectLst>
            <a:outerShdw blurRad="63500" dist="45720" dir="5400000" algn="t" rotWithShape="0">
              <a:schemeClr val="bg2">
                <a:shade val="30000"/>
                <a:satMod val="250000"/>
                <a:alpha val="90000"/>
              </a:schemeClr>
            </a:outerShdw>
          </a:effectLst>
          <a:scene3d>
            <a:camera prst="orthographicFront">
              <a:rot lat="0" lon="0" rev="0"/>
            </a:camera>
            <a:lightRig rig="contrasting" dir="t">
              <a:rot lat="0" lon="0" rev="7500000"/>
            </a:lightRig>
          </a:scene3d>
          <a:sp3d contourW="6350" prstMaterial="powder">
            <a:bevelT w="50800" h="63500"/>
            <a:contourClr>
              <a:schemeClr val="bg2">
                <a:shade val="90000"/>
                <a:lumMod val="55000"/>
              </a:scheme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orbel"/>
              <a:ea typeface="+mn-ea"/>
              <a:cs typeface="+mn-cs"/>
            </a:endParaRPr>
          </a:p>
        </p:txBody>
      </p:sp>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odyPr>
          <a:lstStyle/>
          <a:p>
            <a:r>
              <a:rPr lang="en-US" smtClean="0"/>
              <a:t>Click to edit Master title style</a:t>
            </a:r>
            <a:endParaRPr lang="en-US" dirty="0"/>
          </a:p>
        </p:txBody>
      </p:sp>
      <p:sp>
        <p:nvSpPr>
          <p:cNvPr id="5" name="Rectangle 11"/>
          <p:cNvSpPr>
            <a:spLocks noGrp="1"/>
          </p:cNvSpPr>
          <p:nvPr>
            <p:ph type="body" idx="1"/>
          </p:nvPr>
        </p:nvSpPr>
        <p:spPr>
          <a:xfrm>
            <a:off x="457200" y="1600200"/>
            <a:ext cx="8229600" cy="4525963"/>
          </a:xfrm>
          <a:prstGeom prst="rect">
            <a:avLst/>
          </a:prstGeom>
        </p:spPr>
        <p:txBody>
          <a:bodyPr lIns="45720" rIns="4572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Rectangle 22"/>
          <p:cNvSpPr>
            <a:spLocks noGrp="1"/>
          </p:cNvSpPr>
          <p:nvPr>
            <p:ph type="dt" sz="half" idx="2"/>
          </p:nvPr>
        </p:nvSpPr>
        <p:spPr>
          <a:xfrm>
            <a:off x="457200" y="6214404"/>
            <a:ext cx="2133600" cy="365760"/>
          </a:xfrm>
          <a:prstGeom prst="rect">
            <a:avLst/>
          </a:prstGeom>
        </p:spPr>
        <p:txBody>
          <a:bodyPr anchor="b" anchorCtr="0"/>
          <a:lstStyle>
            <a:lvl1pPr>
              <a:defRPr lang="en-US" sz="1000" b="0" smtClean="0">
                <a:solidFill>
                  <a:schemeClr val="tx2">
                    <a:tint val="75000"/>
                    <a:satMod val="150000"/>
                  </a:schemeClr>
                </a:solidFill>
                <a:latin typeface="+mn-lt"/>
                <a:ea typeface="+mn-lt"/>
                <a:cs typeface="+mn-lt"/>
              </a:defRPr>
            </a:lvl1pPr>
          </a:lstStyle>
          <a:p>
            <a:fld id="{5CCED3B7-2588-4871-A5A7-E1749ED62E77}" type="datetimeFigureOut">
              <a:rPr lang="en-US" smtClean="0"/>
              <a:pPr/>
              <a:t>10/24/2013</a:t>
            </a:fld>
            <a:endParaRPr lang="en-US" dirty="0"/>
          </a:p>
        </p:txBody>
      </p:sp>
      <p:sp>
        <p:nvSpPr>
          <p:cNvPr id="18" name="Rectangle 18"/>
          <p:cNvSpPr>
            <a:spLocks noGrp="1"/>
          </p:cNvSpPr>
          <p:nvPr>
            <p:ph type="ftr" sz="quarter" idx="3"/>
          </p:nvPr>
        </p:nvSpPr>
        <p:spPr>
          <a:xfrm>
            <a:off x="3124200" y="6214404"/>
            <a:ext cx="2895600" cy="365760"/>
          </a:xfrm>
          <a:prstGeom prst="rect">
            <a:avLst/>
          </a:prstGeom>
        </p:spPr>
        <p:txBody>
          <a:bodyPr anchor="b" anchorCtr="0"/>
          <a:lstStyle>
            <a:lvl1pPr algn="ctr">
              <a:defRPr lang="en-US" sz="1000" b="0" smtClean="0">
                <a:solidFill>
                  <a:schemeClr val="tx2">
                    <a:tint val="75000"/>
                    <a:satMod val="150000"/>
                  </a:schemeClr>
                </a:solidFill>
                <a:latin typeface="+mn-lt"/>
                <a:ea typeface="+mn-lt"/>
                <a:cs typeface="+mn-lt"/>
              </a:defRPr>
            </a:lvl1pPr>
          </a:lstStyle>
          <a:p>
            <a:endParaRPr lang="en-US" dirty="0"/>
          </a:p>
        </p:txBody>
      </p:sp>
      <p:sp>
        <p:nvSpPr>
          <p:cNvPr id="13" name="Rectangle 15"/>
          <p:cNvSpPr>
            <a:spLocks noGrp="1"/>
          </p:cNvSpPr>
          <p:nvPr>
            <p:ph type="sldNum" sz="quarter" idx="4"/>
          </p:nvPr>
        </p:nvSpPr>
        <p:spPr>
          <a:xfrm>
            <a:off x="6553200" y="6214404"/>
            <a:ext cx="2133600" cy="365760"/>
          </a:xfrm>
          <a:prstGeom prst="rect">
            <a:avLst/>
          </a:prstGeom>
        </p:spPr>
        <p:txBody>
          <a:bodyPr anchor="b" anchorCtr="0"/>
          <a:lstStyle>
            <a:lvl1pPr algn="r">
              <a:defRPr lang="en-US" sz="1000" b="0" smtClean="0">
                <a:solidFill>
                  <a:schemeClr val="tx2">
                    <a:tint val="75000"/>
                    <a:satMod val="150000"/>
                  </a:schemeClr>
                </a:solidFill>
                <a:latin typeface="+mn-lt"/>
                <a:ea typeface="+mn-lt"/>
                <a:cs typeface="+mn-lt"/>
              </a:defRPr>
            </a:lvl1pPr>
          </a:lstStyle>
          <a:p>
            <a:fld id="{144F6942-B370-4666-8989-CA00CC8261D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defPPr>
        <a:defRPr sz="4400">
          <a:solidFill>
            <a:schemeClr val="tx2">
              <a:shade val="80000"/>
              <a:satMod val="150000"/>
            </a:schemeClr>
          </a:solidFill>
          <a:latin typeface="+mj-lt"/>
          <a:ea typeface="+mj-ea"/>
          <a:cs typeface="+mj-cs"/>
        </a:defRPr>
      </a:defPPr>
      <a:lvl1pPr algn="ctr" eaLnBrk="1" hangingPunct="1">
        <a:buNone/>
        <a:defRPr lang="en-US" sz="5300" b="1" strike="noStrike" kern="1200" baseline="0" dirty="0" smtClean="0">
          <a:solidFill>
            <a:schemeClr val="tx2">
              <a:shade val="85000"/>
              <a:satMod val="150000"/>
            </a:schemeClr>
          </a:solidFill>
          <a:effectLst/>
          <a:latin typeface="+mj-lt"/>
          <a:ea typeface="+mj-lt"/>
          <a:cs typeface="+mj-lt"/>
        </a:defRPr>
      </a:lvl1pPr>
    </p:titleStyle>
    <p:bodyStyle>
      <a:defPPr>
        <a:defRPr>
          <a:solidFill>
            <a:schemeClr val="tx1"/>
          </a:solidFill>
          <a:latin typeface="+mn-lt"/>
          <a:ea typeface="+mn-ea"/>
          <a:cs typeface="+mn-cs"/>
        </a:defRPr>
      </a:defPPr>
      <a:lvl1pPr marL="45720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758952" indent="-228600" algn="l" eaLnBrk="1" hangingPunct="1">
        <a:buClr>
          <a:schemeClr val="accent2"/>
        </a:buClr>
        <a:buFont typeface="Wingdings 2" pitchFamily="18" charset="2"/>
        <a:buChar char=""/>
        <a:defRPr sz="2200">
          <a:solidFill>
            <a:schemeClr val="tx1"/>
          </a:solidFill>
          <a:latin typeface="+mn-lt"/>
          <a:ea typeface="+mn-lt"/>
          <a:cs typeface="+mn-lt"/>
        </a:defRPr>
      </a:lvl2pPr>
      <a:lvl3pPr marL="1033272" indent="-228600" algn="l" eaLnBrk="1" hangingPunct="1">
        <a:buClr>
          <a:schemeClr val="accent3"/>
        </a:buClr>
        <a:buFont typeface="Wingdings 2" pitchFamily="18" charset="2"/>
        <a:buChar char=""/>
        <a:defRPr sz="2000">
          <a:solidFill>
            <a:schemeClr val="tx1"/>
          </a:solidFill>
          <a:latin typeface="+mn-lt"/>
          <a:ea typeface="+mn-lt"/>
          <a:cs typeface="+mn-lt"/>
        </a:defRPr>
      </a:lvl3pPr>
      <a:lvl4pPr marL="1298448" indent="-228600" algn="l" eaLnBrk="1" hangingPunct="1">
        <a:buClr>
          <a:schemeClr val="accent4"/>
        </a:buClr>
        <a:buFont typeface="Wingdings 2" pitchFamily="18" charset="2"/>
        <a:buChar char=""/>
        <a:defRPr sz="1800">
          <a:solidFill>
            <a:schemeClr val="tx1"/>
          </a:solidFill>
          <a:latin typeface="+mn-lt"/>
          <a:ea typeface="+mn-lt"/>
          <a:cs typeface="+mn-lt"/>
        </a:defRPr>
      </a:lvl4pPr>
      <a:lvl5pPr marL="1554480" indent="-228600" algn="l" eaLnBrk="1" hangingPunct="1">
        <a:buClr>
          <a:schemeClr val="accent5"/>
        </a:buClr>
        <a:buFont typeface="Wingdings 2" pitchFamily="18" charset="2"/>
        <a:buChar char=""/>
        <a:defRPr sz="1800">
          <a:solidFill>
            <a:schemeClr val="tx1"/>
          </a:solidFill>
          <a:latin typeface="+mn-lt"/>
          <a:ea typeface="+mn-lt"/>
          <a:cs typeface="+mn-lt"/>
        </a:defRPr>
      </a:lvl5pPr>
      <a:lvl6pPr marL="1810512" indent="-228600" algn="l" eaLnBrk="1" hangingPunct="1">
        <a:buClr>
          <a:schemeClr val="accent6"/>
        </a:buClr>
        <a:buFont typeface="Wingdings 2" pitchFamily="18" charset="2"/>
        <a:buChar char=""/>
        <a:defRPr lang="en-US" sz="1600" baseline="0" smtClean="0">
          <a:latin typeface="+mn-lt"/>
        </a:defRPr>
      </a:lvl6pPr>
      <a:lvl7pPr marL="2075688" indent="-228600" algn="l" eaLnBrk="1" hangingPunct="1">
        <a:buClr>
          <a:schemeClr val="tx2"/>
        </a:buClr>
        <a:buFont typeface="Wingdings 2" pitchFamily="18" charset="2"/>
        <a:buChar char=""/>
        <a:defRPr lang="en-US" sz="1600" baseline="0" smtClean="0">
          <a:latin typeface="+mn-lt"/>
        </a:defRPr>
      </a:lvl7pPr>
      <a:lvl8pPr marL="2340864" indent="-228600" algn="l" eaLnBrk="1" hangingPunct="1">
        <a:buClr>
          <a:schemeClr val="accent2"/>
        </a:buClr>
        <a:buFont typeface="Wingdings 2" pitchFamily="18" charset="2"/>
        <a:buChar char=""/>
        <a:defRPr sz="1600" baseline="0">
          <a:latin typeface="+mn-lt"/>
        </a:defRPr>
      </a:lvl8pPr>
      <a:lvl9pPr marL="2596896"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www.msnbc.msn.com/id/24556999" TargetMode="External"/><Relationship Id="rId7" Type="http://schemas.openxmlformats.org/officeDocument/2006/relationships/hyperlink" Target="http://images.google.com/imgres?imgurl=http://i.zdnet.com/blogs/internet_explorer.jpg&amp;imgrefurl=http://blogs.zdnet.com/open-source/?cat=21&amp;usg=__YAbgT1djkxx9ShENpEwNacPs3Yc=&amp;h=317&amp;w=300&amp;sz=17&amp;hl=en&amp;start=18&amp;tbnid=ls6xezh1JFU6lM:&amp;tbnh=118&amp;tbnw=112&amp;prev=/images?q=internet&amp;gbv=2&amp;hl=en&amp;safe=strict"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OaiSHcHM0PA"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nmm.ac.uk/freedom/viewTheme.cfm/theme/triangular"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hyperlink" Target="http://www.pbs.org/wgbh/aia/part1/1h310b.html" TargetMode="External"/><Relationship Id="rId7" Type="http://schemas.openxmlformats.org/officeDocument/2006/relationships/hyperlink" Target="http://www.pbs.org/wgbh/aia/part1/1h300b.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hyperlink" Target="http://www.pbs.org/wgbh/aia/part1/1h308b.html" TargetMode="External"/><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hyperlink" Target="../../../Desktop/United%20Streaming/Determining_Latitude_and_Longitude.asf"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The Scientific Revolution</a:t>
            </a:r>
            <a:r>
              <a:rPr lang="en-US" dirty="0" smtClean="0"/>
              <a:t/>
            </a:r>
            <a:br>
              <a:rPr lang="en-US" dirty="0" smtClean="0"/>
            </a:br>
            <a:r>
              <a:rPr lang="en-US" sz="3200" i="1" dirty="0" smtClean="0">
                <a:solidFill>
                  <a:schemeClr val="accent2"/>
                </a:solidFill>
                <a:hlinkClick r:id="rId3"/>
              </a:rPr>
              <a:t>Should people fear new ideas?</a:t>
            </a:r>
            <a:endParaRPr lang="en-US" sz="3200" i="1" dirty="0">
              <a:solidFill>
                <a:schemeClr val="accent2"/>
              </a:solidFill>
            </a:endParaRPr>
          </a:p>
        </p:txBody>
      </p:sp>
      <p:sp>
        <p:nvSpPr>
          <p:cNvPr id="3" name="Subtitle 2"/>
          <p:cNvSpPr>
            <a:spLocks noGrp="1"/>
          </p:cNvSpPr>
          <p:nvPr>
            <p:ph type="body" idx="1"/>
          </p:nvPr>
        </p:nvSpPr>
        <p:spPr/>
        <p:txBody>
          <a:bodyPr/>
          <a:lstStyle/>
          <a:p>
            <a:r>
              <a:rPr lang="en-US" dirty="0" smtClean="0"/>
              <a:t>Chapter 16</a:t>
            </a:r>
            <a:endParaRPr lang="en-US" dirty="0"/>
          </a:p>
        </p:txBody>
      </p:sp>
      <p:pic>
        <p:nvPicPr>
          <p:cNvPr id="31748" name="Picture 4" descr="Stem Cell Research"/>
          <p:cNvPicPr>
            <a:picLocks noChangeAspect="1" noChangeArrowheads="1"/>
          </p:cNvPicPr>
          <p:nvPr/>
        </p:nvPicPr>
        <p:blipFill>
          <a:blip r:embed="rId4" cstate="print"/>
          <a:srcRect/>
          <a:stretch>
            <a:fillRect/>
          </a:stretch>
        </p:blipFill>
        <p:spPr bwMode="auto">
          <a:xfrm>
            <a:off x="685800" y="476250"/>
            <a:ext cx="2209800" cy="1657350"/>
          </a:xfrm>
          <a:prstGeom prst="rect">
            <a:avLst/>
          </a:prstGeom>
          <a:noFill/>
        </p:spPr>
      </p:pic>
      <p:pic>
        <p:nvPicPr>
          <p:cNvPr id="31751" name="Picture 7" descr="Cloning Research"/>
          <p:cNvPicPr>
            <a:picLocks noChangeAspect="1" noChangeArrowheads="1"/>
          </p:cNvPicPr>
          <p:nvPr/>
        </p:nvPicPr>
        <p:blipFill>
          <a:blip r:embed="rId5" cstate="print"/>
          <a:srcRect/>
          <a:stretch>
            <a:fillRect/>
          </a:stretch>
        </p:blipFill>
        <p:spPr bwMode="auto">
          <a:xfrm>
            <a:off x="6934200" y="457200"/>
            <a:ext cx="1524000" cy="2216727"/>
          </a:xfrm>
          <a:prstGeom prst="rect">
            <a:avLst/>
          </a:prstGeom>
          <a:noFill/>
        </p:spPr>
      </p:pic>
      <p:pic>
        <p:nvPicPr>
          <p:cNvPr id="31753" name="Picture 9" descr="cell_phones"/>
          <p:cNvPicPr>
            <a:picLocks noChangeAspect="1" noChangeArrowheads="1"/>
          </p:cNvPicPr>
          <p:nvPr/>
        </p:nvPicPr>
        <p:blipFill>
          <a:blip r:embed="rId6" cstate="print"/>
          <a:srcRect/>
          <a:stretch>
            <a:fillRect/>
          </a:stretch>
        </p:blipFill>
        <p:spPr bwMode="auto">
          <a:xfrm>
            <a:off x="5867400" y="4495800"/>
            <a:ext cx="2627889" cy="1855946"/>
          </a:xfrm>
          <a:prstGeom prst="rect">
            <a:avLst/>
          </a:prstGeom>
          <a:noFill/>
        </p:spPr>
      </p:pic>
      <p:pic>
        <p:nvPicPr>
          <p:cNvPr id="31755" name="Picture 11" descr="http://t1.gstatic.com/images?q=tbn:ls6xezh1JFU6lM:http://i.zdnet.com/blogs/internet_explorer.jpg">
            <a:hlinkClick r:id="rId7"/>
          </p:cNvPr>
          <p:cNvPicPr>
            <a:picLocks noChangeAspect="1" noChangeArrowheads="1"/>
          </p:cNvPicPr>
          <p:nvPr/>
        </p:nvPicPr>
        <p:blipFill>
          <a:blip r:embed="rId8" cstate="print"/>
          <a:srcRect/>
          <a:stretch>
            <a:fillRect/>
          </a:stretch>
        </p:blipFill>
        <p:spPr bwMode="auto">
          <a:xfrm>
            <a:off x="714214" y="4267200"/>
            <a:ext cx="1952786" cy="2057400"/>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Improved Technology</a:t>
            </a:r>
            <a:endParaRPr lang="en-US" dirty="0"/>
          </a:p>
        </p:txBody>
      </p:sp>
      <p:pic>
        <p:nvPicPr>
          <p:cNvPr id="6" name="Picture 12" descr="Nina_Pinta_SantaMaria"/>
          <p:cNvPicPr>
            <a:picLocks noGrp="1" noChangeAspect="1" noChangeArrowheads="1"/>
          </p:cNvPicPr>
          <p:nvPr>
            <p:ph sz="half" idx="1"/>
          </p:nvPr>
        </p:nvPicPr>
        <p:blipFill>
          <a:blip r:embed="rId3" cstate="print"/>
          <a:stretch>
            <a:fillRect/>
          </a:stretch>
        </p:blipFill>
        <p:spPr>
          <a:xfrm>
            <a:off x="457200" y="1551673"/>
            <a:ext cx="4038600" cy="2486927"/>
          </a:xfrm>
          <a:noFill/>
        </p:spPr>
      </p:pic>
      <p:sp>
        <p:nvSpPr>
          <p:cNvPr id="4" name="Text Placeholder 3"/>
          <p:cNvSpPr>
            <a:spLocks noGrp="1"/>
          </p:cNvSpPr>
          <p:nvPr>
            <p:ph sz="half" idx="2"/>
          </p:nvPr>
        </p:nvSpPr>
        <p:spPr/>
        <p:txBody>
          <a:bodyPr>
            <a:noAutofit/>
          </a:bodyPr>
          <a:lstStyle/>
          <a:p>
            <a:pPr>
              <a:lnSpc>
                <a:spcPct val="90000"/>
              </a:lnSpc>
              <a:defRPr/>
            </a:pPr>
            <a:r>
              <a:rPr lang="en-US" sz="1800" dirty="0" smtClean="0"/>
              <a:t>New Ships</a:t>
            </a:r>
          </a:p>
          <a:p>
            <a:pPr lvl="1">
              <a:lnSpc>
                <a:spcPct val="90000"/>
              </a:lnSpc>
              <a:defRPr/>
            </a:pPr>
            <a:r>
              <a:rPr lang="en-US" sz="1800" dirty="0" smtClean="0"/>
              <a:t>Longer and larger, sails changed, and ruder moved from side to rear</a:t>
            </a:r>
          </a:p>
          <a:p>
            <a:pPr lvl="1">
              <a:lnSpc>
                <a:spcPct val="90000"/>
              </a:lnSpc>
              <a:buNone/>
              <a:defRPr/>
            </a:pPr>
            <a:endParaRPr lang="en-US" sz="1800" dirty="0" smtClean="0"/>
          </a:p>
          <a:p>
            <a:pPr lvl="1">
              <a:lnSpc>
                <a:spcPct val="90000"/>
              </a:lnSpc>
              <a:defRPr/>
            </a:pPr>
            <a:r>
              <a:rPr lang="en-US" sz="1800" dirty="0" smtClean="0"/>
              <a:t>Much faster and could sail against the wind</a:t>
            </a:r>
          </a:p>
        </p:txBody>
      </p:sp>
      <p:pic>
        <p:nvPicPr>
          <p:cNvPr id="8" name="Picture 8" descr="GALLEY"/>
          <p:cNvPicPr>
            <a:picLocks noChangeAspect="1" noChangeArrowheads="1"/>
          </p:cNvPicPr>
          <p:nvPr/>
        </p:nvPicPr>
        <p:blipFill>
          <a:blip r:embed="rId4" cstate="print"/>
          <a:srcRect/>
          <a:stretch>
            <a:fillRect/>
          </a:stretch>
        </p:blipFill>
        <p:spPr>
          <a:xfrm>
            <a:off x="4648200" y="3810000"/>
            <a:ext cx="4038600" cy="2378075"/>
          </a:xfrm>
          <a:prstGeom prst="rect">
            <a:avLst/>
          </a:prstGeom>
          <a:noFill/>
          <a:ln w="6350">
            <a:solidFill>
              <a:schemeClr val="accent1"/>
            </a:solidFill>
          </a:ln>
          <a:effectLst>
            <a:reflection blurRad="1000" stA="49000" endA="500" endPos="10000" dist="900" dir="5400000" sy="-90000" algn="bl" rotWithShape="0"/>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Commercial Revolution</a:t>
            </a:r>
            <a:endParaRPr lang="en-US" dirty="0"/>
          </a:p>
        </p:txBody>
      </p:sp>
      <p:sp>
        <p:nvSpPr>
          <p:cNvPr id="6" name="Content Placeholder 5"/>
          <p:cNvSpPr>
            <a:spLocks noGrp="1"/>
          </p:cNvSpPr>
          <p:nvPr>
            <p:ph idx="1"/>
          </p:nvPr>
        </p:nvSpPr>
        <p:spPr/>
        <p:txBody>
          <a:bodyPr/>
          <a:lstStyle/>
          <a:p>
            <a:pPr>
              <a:defRPr/>
            </a:pPr>
            <a:r>
              <a:rPr lang="en-US" dirty="0" smtClean="0"/>
              <a:t>Improvement of business-</a:t>
            </a:r>
          </a:p>
          <a:p>
            <a:pPr>
              <a:buNone/>
              <a:defRPr/>
            </a:pPr>
            <a:r>
              <a:rPr lang="en-US" dirty="0" smtClean="0"/>
              <a:t> </a:t>
            </a:r>
          </a:p>
          <a:p>
            <a:pPr lvl="1">
              <a:defRPr/>
            </a:pPr>
            <a:r>
              <a:rPr lang="en-US" dirty="0" smtClean="0"/>
              <a:t>Standardized System of Money- money had fixed value</a:t>
            </a:r>
          </a:p>
          <a:p>
            <a:pPr lvl="1">
              <a:buNone/>
              <a:defRPr/>
            </a:pPr>
            <a:endParaRPr lang="en-US" dirty="0" smtClean="0"/>
          </a:p>
          <a:p>
            <a:pPr lvl="1">
              <a:defRPr/>
            </a:pPr>
            <a:r>
              <a:rPr lang="en-US" dirty="0" smtClean="0"/>
              <a:t>Joint Stock Companies- financed exploration</a:t>
            </a:r>
          </a:p>
          <a:p>
            <a:pPr>
              <a:buNone/>
            </a:pPr>
            <a:endParaRPr lang="en-US" dirty="0"/>
          </a:p>
        </p:txBody>
      </p:sp>
      <p:pic>
        <p:nvPicPr>
          <p:cNvPr id="4" name="Picture 9" descr="Euro_banknotes"/>
          <p:cNvPicPr>
            <a:picLocks noChangeAspect="1" noChangeArrowheads="1"/>
          </p:cNvPicPr>
          <p:nvPr/>
        </p:nvPicPr>
        <p:blipFill>
          <a:blip r:embed="rId3" cstate="print"/>
          <a:srcRect/>
          <a:stretch>
            <a:fillRect/>
          </a:stretch>
        </p:blipFill>
        <p:spPr>
          <a:xfrm>
            <a:off x="685800" y="4267200"/>
            <a:ext cx="2895600" cy="2212675"/>
          </a:xfrm>
          <a:prstGeom prst="rect">
            <a:avLst/>
          </a:prstGeom>
          <a:noFill/>
        </p:spPr>
      </p:pic>
      <p:pic>
        <p:nvPicPr>
          <p:cNvPr id="7" name="Picture 12" descr="Euro_coins"/>
          <p:cNvPicPr>
            <a:picLocks noChangeAspect="1" noChangeArrowheads="1"/>
          </p:cNvPicPr>
          <p:nvPr/>
        </p:nvPicPr>
        <p:blipFill>
          <a:blip r:embed="rId4" cstate="print"/>
          <a:srcRect/>
          <a:stretch>
            <a:fillRect/>
          </a:stretch>
        </p:blipFill>
        <p:spPr>
          <a:xfrm>
            <a:off x="5715000" y="4114800"/>
            <a:ext cx="2590800" cy="247164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6">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6">
                                            <p:txEl>
                                              <p:pRg st="0" end="0"/>
                                            </p:txEl>
                                          </p:spTgt>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500" fill="hold"/>
                                        <p:tgtEl>
                                          <p:spTgt spid="6">
                                            <p:txEl>
                                              <p:pRg st="1" end="1"/>
                                            </p:txEl>
                                          </p:spTgt>
                                        </p:tgtEl>
                                        <p:attrNameLst>
                                          <p:attrName>ppt_w</p:attrName>
                                        </p:attrNameLst>
                                      </p:cBhvr>
                                      <p:tavLst>
                                        <p:tav tm="0">
                                          <p:val>
                                            <p:strVal val="#ppt_w*0.05"/>
                                          </p:val>
                                        </p:tav>
                                        <p:tav tm="100000">
                                          <p:val>
                                            <p:strVal val="#ppt_w"/>
                                          </p:val>
                                        </p:tav>
                                      </p:tavLst>
                                    </p:anim>
                                    <p:anim calcmode="lin" valueType="num">
                                      <p:cBhvr>
                                        <p:cTn id="15" dur="500" fill="hold"/>
                                        <p:tgtEl>
                                          <p:spTgt spid="6">
                                            <p:txEl>
                                              <p:pRg st="1" end="1"/>
                                            </p:txEl>
                                          </p:spTgt>
                                        </p:tgtEl>
                                        <p:attrNameLst>
                                          <p:attrName>ppt_h</p:attrName>
                                        </p:attrNameLst>
                                      </p:cBhvr>
                                      <p:tavLst>
                                        <p:tav tm="0">
                                          <p:val>
                                            <p:strVal val="#ppt_h"/>
                                          </p:val>
                                        </p:tav>
                                        <p:tav tm="100000">
                                          <p:val>
                                            <p:strVal val="#ppt_h"/>
                                          </p:val>
                                        </p:tav>
                                      </p:tavLst>
                                    </p:anim>
                                    <p:anim calcmode="lin" valueType="num">
                                      <p:cBhvr>
                                        <p:cTn id="16" dur="5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17" dur="500" fill="hold"/>
                                        <p:tgtEl>
                                          <p:spTgt spid="6">
                                            <p:txEl>
                                              <p:pRg st="1" end="1"/>
                                            </p:txEl>
                                          </p:spTgt>
                                        </p:tgtEl>
                                        <p:attrNameLst>
                                          <p:attrName>ppt_y</p:attrName>
                                        </p:attrNameLst>
                                      </p:cBhvr>
                                      <p:tavLst>
                                        <p:tav tm="0">
                                          <p:val>
                                            <p:strVal val="#ppt_y"/>
                                          </p:val>
                                        </p:tav>
                                        <p:tav tm="100000">
                                          <p:val>
                                            <p:strVal val="#ppt_y"/>
                                          </p:val>
                                        </p:tav>
                                      </p:tavLst>
                                    </p:anim>
                                    <p:animEffect transition="in" filter="fade">
                                      <p:cBhvr>
                                        <p:cTn id="18" dur="5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p:cTn id="23" dur="500" fill="hold"/>
                                        <p:tgtEl>
                                          <p:spTgt spid="6">
                                            <p:txEl>
                                              <p:pRg st="2" end="2"/>
                                            </p:txEl>
                                          </p:spTgt>
                                        </p:tgtEl>
                                        <p:attrNameLst>
                                          <p:attrName>ppt_w</p:attrName>
                                        </p:attrNameLst>
                                      </p:cBhvr>
                                      <p:tavLst>
                                        <p:tav tm="0">
                                          <p:val>
                                            <p:strVal val="#ppt_w*0.05"/>
                                          </p:val>
                                        </p:tav>
                                        <p:tav tm="100000">
                                          <p:val>
                                            <p:strVal val="#ppt_w"/>
                                          </p:val>
                                        </p:tav>
                                      </p:tavLst>
                                    </p:anim>
                                    <p:anim calcmode="lin" valueType="num">
                                      <p:cBhvr>
                                        <p:cTn id="24" dur="500" fill="hold"/>
                                        <p:tgtEl>
                                          <p:spTgt spid="6">
                                            <p:txEl>
                                              <p:pRg st="2" end="2"/>
                                            </p:txEl>
                                          </p:spTgt>
                                        </p:tgtEl>
                                        <p:attrNameLst>
                                          <p:attrName>ppt_h</p:attrName>
                                        </p:attrNameLst>
                                      </p:cBhvr>
                                      <p:tavLst>
                                        <p:tav tm="0">
                                          <p:val>
                                            <p:strVal val="#ppt_h"/>
                                          </p:val>
                                        </p:tav>
                                        <p:tav tm="100000">
                                          <p:val>
                                            <p:strVal val="#ppt_h"/>
                                          </p:val>
                                        </p:tav>
                                      </p:tavLst>
                                    </p:anim>
                                    <p:anim calcmode="lin" valueType="num">
                                      <p:cBhvr>
                                        <p:cTn id="25" dur="5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26" dur="500" fill="hold"/>
                                        <p:tgtEl>
                                          <p:spTgt spid="6">
                                            <p:txEl>
                                              <p:pRg st="2" end="2"/>
                                            </p:txEl>
                                          </p:spTgt>
                                        </p:tgtEl>
                                        <p:attrNameLst>
                                          <p:attrName>ppt_y</p:attrName>
                                        </p:attrNameLst>
                                      </p:cBhvr>
                                      <p:tavLst>
                                        <p:tav tm="0">
                                          <p:val>
                                            <p:strVal val="#ppt_y"/>
                                          </p:val>
                                        </p:tav>
                                        <p:tav tm="100000">
                                          <p:val>
                                            <p:strVal val="#ppt_y"/>
                                          </p:val>
                                        </p:tav>
                                      </p:tavLst>
                                    </p:anim>
                                    <p:animEffect transition="in" filter="fade">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4" presetClass="entr" presetSubtype="0" accel="100000"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 calcmode="lin" valueType="num">
                                      <p:cBhvr>
                                        <p:cTn id="32" dur="500" fill="hold"/>
                                        <p:tgtEl>
                                          <p:spTgt spid="6">
                                            <p:txEl>
                                              <p:pRg st="4" end="4"/>
                                            </p:txEl>
                                          </p:spTgt>
                                        </p:tgtEl>
                                        <p:attrNameLst>
                                          <p:attrName>ppt_w</p:attrName>
                                        </p:attrNameLst>
                                      </p:cBhvr>
                                      <p:tavLst>
                                        <p:tav tm="0">
                                          <p:val>
                                            <p:strVal val="#ppt_w*0.05"/>
                                          </p:val>
                                        </p:tav>
                                        <p:tav tm="100000">
                                          <p:val>
                                            <p:strVal val="#ppt_w"/>
                                          </p:val>
                                        </p:tav>
                                      </p:tavLst>
                                    </p:anim>
                                    <p:anim calcmode="lin" valueType="num">
                                      <p:cBhvr>
                                        <p:cTn id="33" dur="500" fill="hold"/>
                                        <p:tgtEl>
                                          <p:spTgt spid="6">
                                            <p:txEl>
                                              <p:pRg st="4" end="4"/>
                                            </p:txEl>
                                          </p:spTgt>
                                        </p:tgtEl>
                                        <p:attrNameLst>
                                          <p:attrName>ppt_h</p:attrName>
                                        </p:attrNameLst>
                                      </p:cBhvr>
                                      <p:tavLst>
                                        <p:tav tm="0">
                                          <p:val>
                                            <p:strVal val="#ppt_h"/>
                                          </p:val>
                                        </p:tav>
                                        <p:tav tm="100000">
                                          <p:val>
                                            <p:strVal val="#ppt_h"/>
                                          </p:val>
                                        </p:tav>
                                      </p:tavLst>
                                    </p:anim>
                                    <p:anim calcmode="lin" valueType="num">
                                      <p:cBhvr>
                                        <p:cTn id="34" dur="500" fill="hold"/>
                                        <p:tgtEl>
                                          <p:spTgt spid="6">
                                            <p:txEl>
                                              <p:pRg st="4" end="4"/>
                                            </p:txEl>
                                          </p:spTgt>
                                        </p:tgtEl>
                                        <p:attrNameLst>
                                          <p:attrName>ppt_x</p:attrName>
                                        </p:attrNameLst>
                                      </p:cBhvr>
                                      <p:tavLst>
                                        <p:tav tm="0">
                                          <p:val>
                                            <p:strVal val="#ppt_x-.2"/>
                                          </p:val>
                                        </p:tav>
                                        <p:tav tm="100000">
                                          <p:val>
                                            <p:strVal val="#ppt_x"/>
                                          </p:val>
                                        </p:tav>
                                      </p:tavLst>
                                    </p:anim>
                                    <p:anim calcmode="lin" valueType="num">
                                      <p:cBhvr>
                                        <p:cTn id="35" dur="500" fill="hold"/>
                                        <p:tgtEl>
                                          <p:spTgt spid="6">
                                            <p:txEl>
                                              <p:pRg st="4" end="4"/>
                                            </p:txEl>
                                          </p:spTgt>
                                        </p:tgtEl>
                                        <p:attrNameLst>
                                          <p:attrName>ppt_y</p:attrName>
                                        </p:attrNameLst>
                                      </p:cBhvr>
                                      <p:tavLst>
                                        <p:tav tm="0">
                                          <p:val>
                                            <p:strVal val="#ppt_y"/>
                                          </p:val>
                                        </p:tav>
                                        <p:tav tm="100000">
                                          <p:val>
                                            <p:strVal val="#ppt_y"/>
                                          </p:val>
                                        </p:tav>
                                      </p:tavLst>
                                    </p:anim>
                                    <p:animEffect transition="in" filter="fade">
                                      <p:cBhvr>
                                        <p:cTn id="36"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Mercantilism</a:t>
            </a:r>
            <a:endParaRPr lang="en-US" dirty="0"/>
          </a:p>
        </p:txBody>
      </p:sp>
      <p:sp>
        <p:nvSpPr>
          <p:cNvPr id="3" name="Content Placeholder 2"/>
          <p:cNvSpPr>
            <a:spLocks noGrp="1"/>
          </p:cNvSpPr>
          <p:nvPr>
            <p:ph idx="1"/>
          </p:nvPr>
        </p:nvSpPr>
        <p:spPr/>
        <p:txBody>
          <a:bodyPr/>
          <a:lstStyle/>
          <a:p>
            <a:pPr marL="590550" indent="-533400">
              <a:lnSpc>
                <a:spcPct val="90000"/>
              </a:lnSpc>
              <a:defRPr/>
            </a:pPr>
            <a:r>
              <a:rPr lang="en-US" dirty="0" smtClean="0"/>
              <a:t>A country should do </a:t>
            </a:r>
            <a:r>
              <a:rPr lang="en-US" b="1" dirty="0" smtClean="0"/>
              <a:t>ALL</a:t>
            </a:r>
            <a:r>
              <a:rPr lang="en-US" dirty="0" smtClean="0"/>
              <a:t> it could to increase country’s wealth</a:t>
            </a:r>
          </a:p>
          <a:p>
            <a:pPr marL="590550" indent="-533400">
              <a:lnSpc>
                <a:spcPct val="90000"/>
              </a:lnSpc>
              <a:buNone/>
              <a:defRPr/>
            </a:pPr>
            <a:endParaRPr lang="en-US" dirty="0" smtClean="0"/>
          </a:p>
          <a:p>
            <a:pPr marL="590550" indent="-533400">
              <a:lnSpc>
                <a:spcPct val="90000"/>
              </a:lnSpc>
              <a:defRPr/>
            </a:pPr>
            <a:r>
              <a:rPr lang="en-US" dirty="0" smtClean="0"/>
              <a:t>2 ways to get Wealth:</a:t>
            </a:r>
          </a:p>
          <a:p>
            <a:pPr marL="1213104" lvl="1" indent="-381000">
              <a:lnSpc>
                <a:spcPct val="90000"/>
              </a:lnSpc>
              <a:buFont typeface="Tahoma" charset="0"/>
              <a:buAutoNum type="arabicPeriod"/>
              <a:defRPr/>
            </a:pPr>
            <a:r>
              <a:rPr lang="en-US" dirty="0" smtClean="0"/>
              <a:t>Mine gold and silver (home or away)</a:t>
            </a:r>
          </a:p>
          <a:p>
            <a:pPr marL="1213104" lvl="1" indent="-381000">
              <a:lnSpc>
                <a:spcPct val="90000"/>
              </a:lnSpc>
              <a:buNone/>
              <a:defRPr/>
            </a:pPr>
            <a:endParaRPr lang="en-US" dirty="0" smtClean="0"/>
          </a:p>
          <a:p>
            <a:pPr marL="1213104" lvl="1" indent="-381000">
              <a:lnSpc>
                <a:spcPct val="90000"/>
              </a:lnSpc>
              <a:buNone/>
              <a:defRPr/>
            </a:pPr>
            <a:r>
              <a:rPr lang="en-US" dirty="0" smtClean="0">
                <a:solidFill>
                  <a:srgbClr val="C00000"/>
                </a:solidFill>
              </a:rPr>
              <a:t>2.</a:t>
            </a:r>
            <a:r>
              <a:rPr lang="en-US" dirty="0" smtClean="0"/>
              <a:t> Create a </a:t>
            </a:r>
            <a:r>
              <a:rPr lang="en-US" i="1" u="sng" dirty="0" smtClean="0"/>
              <a:t>Favorable Balance of Trade</a:t>
            </a:r>
            <a:r>
              <a:rPr lang="en-US" dirty="0" smtClean="0"/>
              <a:t> - sell more goods then buys</a:t>
            </a:r>
          </a:p>
          <a:p>
            <a:pPr marL="1688592" lvl="2" indent="-381000">
              <a:lnSpc>
                <a:spcPct val="90000"/>
              </a:lnSpc>
              <a:defRPr/>
            </a:pPr>
            <a:r>
              <a:rPr lang="en-US" i="1" u="sng" dirty="0" smtClean="0"/>
              <a:t>Tariffs</a:t>
            </a:r>
            <a:r>
              <a:rPr lang="en-US" dirty="0" smtClean="0"/>
              <a:t> on imports</a:t>
            </a:r>
          </a:p>
          <a:p>
            <a:pPr marL="1688592" lvl="2" indent="-381000">
              <a:lnSpc>
                <a:spcPct val="90000"/>
              </a:lnSpc>
              <a:defRPr/>
            </a:pPr>
            <a:r>
              <a:rPr lang="en-US" dirty="0" smtClean="0"/>
              <a:t>Grant </a:t>
            </a:r>
            <a:r>
              <a:rPr lang="en-US" i="1" u="sng" dirty="0" smtClean="0"/>
              <a:t>Subsides</a:t>
            </a:r>
            <a:r>
              <a:rPr lang="en-US" dirty="0" smtClean="0"/>
              <a:t> to promote exports</a:t>
            </a:r>
          </a:p>
          <a:p>
            <a:pPr marL="1688592" lvl="2" indent="-381000">
              <a:lnSpc>
                <a:spcPct val="90000"/>
              </a:lnSpc>
              <a:defRPr/>
            </a:pPr>
            <a:r>
              <a:rPr lang="en-US" dirty="0" smtClean="0"/>
              <a:t>Imperialize/Colonize</a:t>
            </a:r>
          </a:p>
          <a:p>
            <a:pPr marL="1688592" lvl="2" indent="-381000">
              <a:lnSpc>
                <a:spcPct val="90000"/>
              </a:lnSpc>
              <a:buNone/>
              <a:defRPr/>
            </a:pPr>
            <a:endParaRPr lang="en-US" dirty="0" smtClean="0"/>
          </a:p>
          <a:p>
            <a:pPr marL="1688592" lvl="2" indent="-381000">
              <a:lnSpc>
                <a:spcPct val="90000"/>
              </a:lnSpc>
              <a:buNone/>
              <a:defRPr/>
            </a:pPr>
            <a:r>
              <a:rPr lang="en-US" sz="3200" b="1" dirty="0" smtClean="0">
                <a:solidFill>
                  <a:schemeClr val="accent1">
                    <a:lumMod val="75000"/>
                  </a:schemeClr>
                </a:solidFill>
                <a:hlinkClick r:id="rId3"/>
              </a:rPr>
              <a:t>Show Me The Money!!!</a:t>
            </a:r>
            <a:endParaRPr lang="en-US" sz="3200" b="1" dirty="0" smtClean="0">
              <a:solidFill>
                <a:schemeClr val="accent1">
                  <a:lumMod val="7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26"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27"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8"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p:cTn id="34" dur="5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35"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36"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37"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5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44" dur="5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45" dur="5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46" dur="5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47" dur="5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 calcmode="lin" valueType="num">
                                      <p:cBhvr>
                                        <p:cTn id="52" dur="500" fill="hold"/>
                                        <p:tgtEl>
                                          <p:spTgt spid="3">
                                            <p:txEl>
                                              <p:pRg st="7" end="7"/>
                                            </p:txEl>
                                          </p:spTgt>
                                        </p:tgtEl>
                                        <p:attrNameLst>
                                          <p:attrName>ppt_w</p:attrName>
                                        </p:attrNameLst>
                                      </p:cBhvr>
                                      <p:tavLst>
                                        <p:tav tm="0">
                                          <p:val>
                                            <p:strVal val="#ppt_w*0.05"/>
                                          </p:val>
                                        </p:tav>
                                        <p:tav tm="100000">
                                          <p:val>
                                            <p:strVal val="#ppt_w"/>
                                          </p:val>
                                        </p:tav>
                                      </p:tavLst>
                                    </p:anim>
                                    <p:anim calcmode="lin" valueType="num">
                                      <p:cBhvr>
                                        <p:cTn id="53" dur="5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54" dur="5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55" dur="5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56" dur="500"/>
                                        <p:tgtEl>
                                          <p:spTgt spid="3">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4" presetClass="entr" presetSubtype="0" accel="100000" fill="hold"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p:cTn id="61" dur="500" fill="hold"/>
                                        <p:tgtEl>
                                          <p:spTgt spid="3">
                                            <p:txEl>
                                              <p:pRg st="8" end="8"/>
                                            </p:txEl>
                                          </p:spTgt>
                                        </p:tgtEl>
                                        <p:attrNameLst>
                                          <p:attrName>ppt_w</p:attrName>
                                        </p:attrNameLst>
                                      </p:cBhvr>
                                      <p:tavLst>
                                        <p:tav tm="0">
                                          <p:val>
                                            <p:strVal val="#ppt_w*0.05"/>
                                          </p:val>
                                        </p:tav>
                                        <p:tav tm="100000">
                                          <p:val>
                                            <p:strVal val="#ppt_w"/>
                                          </p:val>
                                        </p:tav>
                                      </p:tavLst>
                                    </p:anim>
                                    <p:anim calcmode="lin" valueType="num">
                                      <p:cBhvr>
                                        <p:cTn id="62" dur="5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63" dur="5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64" dur="500" fill="hold"/>
                                        <p:tgtEl>
                                          <p:spTgt spid="3">
                                            <p:txEl>
                                              <p:pRg st="8" end="8"/>
                                            </p:txEl>
                                          </p:spTgt>
                                        </p:tgtEl>
                                        <p:attrNameLst>
                                          <p:attrName>ppt_y</p:attrName>
                                        </p:attrNameLst>
                                      </p:cBhvr>
                                      <p:tavLst>
                                        <p:tav tm="0">
                                          <p:val>
                                            <p:strVal val="#ppt_y"/>
                                          </p:val>
                                        </p:tav>
                                        <p:tav tm="100000">
                                          <p:val>
                                            <p:strVal val="#ppt_y"/>
                                          </p:val>
                                        </p:tav>
                                      </p:tavLst>
                                    </p:anim>
                                    <p:animEffect transition="in" filter="fade">
                                      <p:cBhvr>
                                        <p:cTn id="65" dur="500"/>
                                        <p:tgtEl>
                                          <p:spTgt spid="3">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4" presetClass="entr" presetSubtype="0" accel="100000" fill="hold" nodeType="click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 calcmode="lin" valueType="num">
                                      <p:cBhvr>
                                        <p:cTn id="70" dur="500" fill="hold"/>
                                        <p:tgtEl>
                                          <p:spTgt spid="3">
                                            <p:txEl>
                                              <p:pRg st="10" end="10"/>
                                            </p:txEl>
                                          </p:spTgt>
                                        </p:tgtEl>
                                        <p:attrNameLst>
                                          <p:attrName>ppt_w</p:attrName>
                                        </p:attrNameLst>
                                      </p:cBhvr>
                                      <p:tavLst>
                                        <p:tav tm="0">
                                          <p:val>
                                            <p:strVal val="#ppt_w*0.05"/>
                                          </p:val>
                                        </p:tav>
                                        <p:tav tm="100000">
                                          <p:val>
                                            <p:strVal val="#ppt_w"/>
                                          </p:val>
                                        </p:tav>
                                      </p:tavLst>
                                    </p:anim>
                                    <p:anim calcmode="lin" valueType="num">
                                      <p:cBhvr>
                                        <p:cTn id="71" dur="500" fill="hold"/>
                                        <p:tgtEl>
                                          <p:spTgt spid="3">
                                            <p:txEl>
                                              <p:pRg st="10" end="10"/>
                                            </p:txEl>
                                          </p:spTgt>
                                        </p:tgtEl>
                                        <p:attrNameLst>
                                          <p:attrName>ppt_h</p:attrName>
                                        </p:attrNameLst>
                                      </p:cBhvr>
                                      <p:tavLst>
                                        <p:tav tm="0">
                                          <p:val>
                                            <p:strVal val="#ppt_h"/>
                                          </p:val>
                                        </p:tav>
                                        <p:tav tm="100000">
                                          <p:val>
                                            <p:strVal val="#ppt_h"/>
                                          </p:val>
                                        </p:tav>
                                      </p:tavLst>
                                    </p:anim>
                                    <p:anim calcmode="lin" valueType="num">
                                      <p:cBhvr>
                                        <p:cTn id="72" dur="500" fill="hold"/>
                                        <p:tgtEl>
                                          <p:spTgt spid="3">
                                            <p:txEl>
                                              <p:pRg st="10" end="10"/>
                                            </p:txEl>
                                          </p:spTgt>
                                        </p:tgtEl>
                                        <p:attrNameLst>
                                          <p:attrName>ppt_x</p:attrName>
                                        </p:attrNameLst>
                                      </p:cBhvr>
                                      <p:tavLst>
                                        <p:tav tm="0">
                                          <p:val>
                                            <p:strVal val="#ppt_x-.2"/>
                                          </p:val>
                                        </p:tav>
                                        <p:tav tm="100000">
                                          <p:val>
                                            <p:strVal val="#ppt_x"/>
                                          </p:val>
                                        </p:tav>
                                      </p:tavLst>
                                    </p:anim>
                                    <p:anim calcmode="lin" valueType="num">
                                      <p:cBhvr>
                                        <p:cTn id="73" dur="500" fill="hold"/>
                                        <p:tgtEl>
                                          <p:spTgt spid="3">
                                            <p:txEl>
                                              <p:pRg st="10" end="10"/>
                                            </p:txEl>
                                          </p:spTgt>
                                        </p:tgtEl>
                                        <p:attrNameLst>
                                          <p:attrName>ppt_y</p:attrName>
                                        </p:attrNameLst>
                                      </p:cBhvr>
                                      <p:tavLst>
                                        <p:tav tm="0">
                                          <p:val>
                                            <p:strVal val="#ppt_y"/>
                                          </p:val>
                                        </p:tav>
                                        <p:tav tm="100000">
                                          <p:val>
                                            <p:strVal val="#ppt_y"/>
                                          </p:val>
                                        </p:tav>
                                      </p:tavLst>
                                    </p:anim>
                                    <p:animEffect transition="in" filter="fade">
                                      <p:cBhvr>
                                        <p:cTn id="7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219200" y="380998"/>
          <a:ext cx="3352800" cy="6096001"/>
        </p:xfrm>
        <a:graphic>
          <a:graphicData uri="http://schemas.openxmlformats.org/drawingml/2006/table">
            <a:tbl>
              <a:tblPr firstRow="1" bandRow="1">
                <a:tableStyleId>{5C22544A-7EE6-4342-B048-85BDC9FD1C3A}</a:tableStyleId>
              </a:tblPr>
              <a:tblGrid>
                <a:gridCol w="3352800"/>
              </a:tblGrid>
              <a:tr h="1245777">
                <a:tc>
                  <a:txBody>
                    <a:bodyPr/>
                    <a:lstStyle/>
                    <a:p>
                      <a:r>
                        <a:rPr lang="en-US" dirty="0" smtClean="0"/>
                        <a:t>Factors</a:t>
                      </a:r>
                      <a:endParaRPr lang="en-US" dirty="0"/>
                    </a:p>
                  </a:txBody>
                  <a:tcPr/>
                </a:tc>
              </a:tr>
              <a:tr h="1212556">
                <a:tc>
                  <a:txBody>
                    <a:bodyPr/>
                    <a:lstStyle/>
                    <a:p>
                      <a:r>
                        <a:rPr lang="en-US" dirty="0" smtClean="0"/>
                        <a:t>Technological Advances</a:t>
                      </a:r>
                      <a:endParaRPr lang="en-US" dirty="0"/>
                    </a:p>
                  </a:txBody>
                  <a:tcPr/>
                </a:tc>
              </a:tr>
              <a:tr h="1212556">
                <a:tc>
                  <a:txBody>
                    <a:bodyPr/>
                    <a:lstStyle/>
                    <a:p>
                      <a:r>
                        <a:rPr lang="en-US" dirty="0" smtClean="0"/>
                        <a:t>Economic Changes</a:t>
                      </a:r>
                      <a:endParaRPr lang="en-US" dirty="0"/>
                    </a:p>
                  </a:txBody>
                  <a:tcPr/>
                </a:tc>
              </a:tr>
              <a:tr h="1212556">
                <a:tc>
                  <a:txBody>
                    <a:bodyPr/>
                    <a:lstStyle/>
                    <a:p>
                      <a:r>
                        <a:rPr lang="en-US" dirty="0" smtClean="0"/>
                        <a:t>Mercantilism</a:t>
                      </a:r>
                      <a:endParaRPr lang="en-US" dirty="0"/>
                    </a:p>
                  </a:txBody>
                  <a:tcPr/>
                </a:tc>
              </a:tr>
              <a:tr h="1212556">
                <a:tc>
                  <a:txBody>
                    <a:bodyPr/>
                    <a:lstStyle/>
                    <a:p>
                      <a:r>
                        <a:rPr lang="en-US" dirty="0" smtClean="0"/>
                        <a:t>Social Changes</a:t>
                      </a:r>
                      <a:endParaRPr lang="en-US" dirty="0"/>
                    </a:p>
                  </a:txBody>
                  <a:tcPr/>
                </a:tc>
              </a:tr>
            </a:tbl>
          </a:graphicData>
        </a:graphic>
      </p:graphicFrame>
      <p:graphicFrame>
        <p:nvGraphicFramePr>
          <p:cNvPr id="5" name="Table 4"/>
          <p:cNvGraphicFramePr>
            <a:graphicFrameLocks noGrp="1"/>
          </p:cNvGraphicFramePr>
          <p:nvPr/>
        </p:nvGraphicFramePr>
        <p:xfrm>
          <a:off x="4648200" y="381000"/>
          <a:ext cx="3429000" cy="1219200"/>
        </p:xfrm>
        <a:graphic>
          <a:graphicData uri="http://schemas.openxmlformats.org/drawingml/2006/table">
            <a:tbl>
              <a:tblPr firstRow="1" bandRow="1">
                <a:tableStyleId>{5C22544A-7EE6-4342-B048-85BDC9FD1C3A}</a:tableStyleId>
              </a:tblPr>
              <a:tblGrid>
                <a:gridCol w="3429000"/>
              </a:tblGrid>
              <a:tr h="1219200">
                <a:tc>
                  <a:txBody>
                    <a:bodyPr/>
                    <a:lstStyle/>
                    <a:p>
                      <a:r>
                        <a:rPr lang="en-US" dirty="0" smtClean="0"/>
                        <a:t>Influences on Exploration</a:t>
                      </a:r>
                      <a:endParaRPr lang="en-US" dirty="0"/>
                    </a:p>
                  </a:txBody>
                  <a:tcPr/>
                </a:tc>
              </a:tr>
            </a:tbl>
          </a:graphicData>
        </a:graphic>
      </p:graphicFrame>
      <p:graphicFrame>
        <p:nvGraphicFramePr>
          <p:cNvPr id="6" name="Table 5"/>
          <p:cNvGraphicFramePr>
            <a:graphicFrameLocks noGrp="1"/>
          </p:cNvGraphicFramePr>
          <p:nvPr/>
        </p:nvGraphicFramePr>
        <p:xfrm>
          <a:off x="4648200" y="1630680"/>
          <a:ext cx="3429000" cy="1132840"/>
        </p:xfrm>
        <a:graphic>
          <a:graphicData uri="http://schemas.openxmlformats.org/drawingml/2006/table">
            <a:tbl>
              <a:tblPr firstRow="1" bandRow="1">
                <a:tableStyleId>{69CF1AB2-1976-4502-BF36-3FF5EA218861}</a:tableStyleId>
              </a:tblPr>
              <a:tblGrid>
                <a:gridCol w="3429000"/>
              </a:tblGrid>
              <a:tr h="1132840">
                <a:tc>
                  <a:txBody>
                    <a:bodyPr/>
                    <a:lstStyle/>
                    <a:p>
                      <a:pPr>
                        <a:buFont typeface="Arial" pitchFamily="34" charset="0"/>
                        <a:buChar char="•"/>
                      </a:pPr>
                      <a:r>
                        <a:rPr lang="en-US" b="0" dirty="0" smtClean="0"/>
                        <a:t>Long sea voyages possible</a:t>
                      </a:r>
                      <a:r>
                        <a:rPr lang="en-US" b="0" baseline="0" dirty="0" smtClean="0"/>
                        <a:t> and safer</a:t>
                      </a:r>
                      <a:endParaRPr lang="en-US" b="0" dirty="0" smtClean="0"/>
                    </a:p>
                  </a:txBody>
                  <a:tcPr/>
                </a:tc>
              </a:tr>
            </a:tbl>
          </a:graphicData>
        </a:graphic>
      </p:graphicFrame>
      <p:graphicFrame>
        <p:nvGraphicFramePr>
          <p:cNvPr id="7" name="Table 6"/>
          <p:cNvGraphicFramePr>
            <a:graphicFrameLocks noGrp="1"/>
          </p:cNvGraphicFramePr>
          <p:nvPr/>
        </p:nvGraphicFramePr>
        <p:xfrm>
          <a:off x="4648200" y="4038600"/>
          <a:ext cx="3429000" cy="1188720"/>
        </p:xfrm>
        <a:graphic>
          <a:graphicData uri="http://schemas.openxmlformats.org/drawingml/2006/table">
            <a:tbl>
              <a:tblPr firstRow="1" bandRow="1">
                <a:tableStyleId>{69CF1AB2-1976-4502-BF36-3FF5EA218861}</a:tableStyleId>
              </a:tblPr>
              <a:tblGrid>
                <a:gridCol w="3429000"/>
              </a:tblGrid>
              <a:tr h="1143000">
                <a:tc>
                  <a:txBody>
                    <a:bodyPr/>
                    <a:lstStyle/>
                    <a:p>
                      <a:pPr marL="0" marR="0" indent="0" defTabSz="914400" eaLnBrk="1" fontAlgn="auto" latinLnBrk="0" hangingPunct="1">
                        <a:lnSpc>
                          <a:spcPct val="100000"/>
                        </a:lnSpc>
                        <a:spcBef>
                          <a:spcPts val="0"/>
                        </a:spcBef>
                        <a:spcAft>
                          <a:spcPts val="0"/>
                        </a:spcAft>
                        <a:buClrTx/>
                        <a:buSzTx/>
                        <a:buFont typeface="Arial" pitchFamily="34" charset="0"/>
                        <a:buChar char="•"/>
                        <a:tabLst/>
                        <a:defRPr/>
                      </a:pPr>
                      <a:r>
                        <a:rPr lang="en-US" b="0" dirty="0" smtClean="0"/>
                        <a:t>Made nations want colonies</a:t>
                      </a:r>
                      <a:r>
                        <a:rPr lang="en-US" b="0" baseline="0" dirty="0" smtClean="0"/>
                        <a:t> for gold, silver, and raw materials</a:t>
                      </a:r>
                      <a:endParaRPr lang="en-US" b="0" dirty="0" smtClean="0"/>
                    </a:p>
                    <a:p>
                      <a:endParaRPr lang="en-US" dirty="0"/>
                    </a:p>
                  </a:txBody>
                  <a:tcPr/>
                </a:tc>
              </a:tr>
            </a:tbl>
          </a:graphicData>
        </a:graphic>
      </p:graphicFrame>
      <p:graphicFrame>
        <p:nvGraphicFramePr>
          <p:cNvPr id="8" name="Table 7"/>
          <p:cNvGraphicFramePr>
            <a:graphicFrameLocks noGrp="1"/>
          </p:cNvGraphicFramePr>
          <p:nvPr/>
        </p:nvGraphicFramePr>
        <p:xfrm>
          <a:off x="4648200" y="2895600"/>
          <a:ext cx="3429000" cy="1066800"/>
        </p:xfrm>
        <a:graphic>
          <a:graphicData uri="http://schemas.openxmlformats.org/drawingml/2006/table">
            <a:tbl>
              <a:tblPr firstRow="1" bandRow="1">
                <a:tableStyleId>{69CF1AB2-1976-4502-BF36-3FF5EA218861}</a:tableStyleId>
              </a:tblPr>
              <a:tblGrid>
                <a:gridCol w="3429000"/>
              </a:tblGrid>
              <a:tr h="1066800">
                <a:tc>
                  <a:txBody>
                    <a:bodyPr/>
                    <a:lstStyle/>
                    <a:p>
                      <a:pPr marL="0" marR="0" indent="0" defTabSz="91440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Funded exploration</a:t>
                      </a:r>
                      <a:endParaRPr lang="en-US" b="0" dirty="0" smtClean="0"/>
                    </a:p>
                    <a:p>
                      <a:endParaRPr lang="en-US" dirty="0"/>
                    </a:p>
                  </a:txBody>
                  <a:tcPr/>
                </a:tc>
              </a:tr>
            </a:tbl>
          </a:graphicData>
        </a:graphic>
      </p:graphicFrame>
      <p:graphicFrame>
        <p:nvGraphicFramePr>
          <p:cNvPr id="9" name="Table 8"/>
          <p:cNvGraphicFramePr>
            <a:graphicFrameLocks noGrp="1"/>
          </p:cNvGraphicFramePr>
          <p:nvPr/>
        </p:nvGraphicFramePr>
        <p:xfrm>
          <a:off x="4648200" y="5257800"/>
          <a:ext cx="3429000" cy="1219200"/>
        </p:xfrm>
        <a:graphic>
          <a:graphicData uri="http://schemas.openxmlformats.org/drawingml/2006/table">
            <a:tbl>
              <a:tblPr firstRow="1" bandRow="1">
                <a:tableStyleId>{69CF1AB2-1976-4502-BF36-3FF5EA218861}</a:tableStyleId>
              </a:tblPr>
              <a:tblGrid>
                <a:gridCol w="3429000"/>
              </a:tblGrid>
              <a:tr h="1219200">
                <a:tc>
                  <a:txBody>
                    <a:bodyPr/>
                    <a:lstStyle/>
                    <a:p>
                      <a:pPr marL="0" marR="0" indent="0" defTabSz="914400" eaLnBrk="1" fontAlgn="auto" latinLnBrk="0" hangingPunct="1">
                        <a:lnSpc>
                          <a:spcPct val="100000"/>
                        </a:lnSpc>
                        <a:spcBef>
                          <a:spcPts val="0"/>
                        </a:spcBef>
                        <a:spcAft>
                          <a:spcPts val="0"/>
                        </a:spcAft>
                        <a:buClrTx/>
                        <a:buSzTx/>
                        <a:buFont typeface="Arial" pitchFamily="34" charset="0"/>
                        <a:buChar char="•"/>
                        <a:tabLst/>
                        <a:defRPr/>
                      </a:pPr>
                      <a:r>
                        <a:rPr lang="en-US" b="0" dirty="0" smtClean="0"/>
                        <a:t>O/</a:t>
                      </a:r>
                      <a:r>
                        <a:rPr lang="en-US" b="0" baseline="0" dirty="0" smtClean="0"/>
                        <a:t> crowding and persecution gave people reasons to settle in colonies</a:t>
                      </a:r>
                      <a:endParaRPr lang="en-US" b="0" dirty="0" smtClean="0"/>
                    </a:p>
                    <a:p>
                      <a:endParaRPr lang="en-US" dirty="0"/>
                    </a:p>
                  </a:txBody>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05"/>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 calcmode="lin" valueType="num">
                                      <p:cBhvr>
                                        <p:cTn id="9" dur="500" fill="hold"/>
                                        <p:tgtEl>
                                          <p:spTgt spid="6"/>
                                        </p:tgtEl>
                                        <p:attrNameLst>
                                          <p:attrName>ppt_x</p:attrName>
                                        </p:attrNameLst>
                                      </p:cBhvr>
                                      <p:tavLst>
                                        <p:tav tm="0">
                                          <p:val>
                                            <p:strVal val="#ppt_x-.2"/>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strVal val="#ppt_w*0.05"/>
                                          </p:val>
                                        </p:tav>
                                        <p:tav tm="100000">
                                          <p:val>
                                            <p:strVal val="#ppt_w"/>
                                          </p:val>
                                        </p:tav>
                                      </p:tavLst>
                                    </p:anim>
                                    <p:anim calcmode="lin" valueType="num">
                                      <p:cBhvr>
                                        <p:cTn id="17" dur="500" fill="hold"/>
                                        <p:tgtEl>
                                          <p:spTgt spid="8"/>
                                        </p:tgtEl>
                                        <p:attrNameLst>
                                          <p:attrName>ppt_h</p:attrName>
                                        </p:attrNameLst>
                                      </p:cBhvr>
                                      <p:tavLst>
                                        <p:tav tm="0">
                                          <p:val>
                                            <p:strVal val="#ppt_h"/>
                                          </p:val>
                                        </p:tav>
                                        <p:tav tm="100000">
                                          <p:val>
                                            <p:strVal val="#ppt_h"/>
                                          </p:val>
                                        </p:tav>
                                      </p:tavLst>
                                    </p:anim>
                                    <p:anim calcmode="lin" valueType="num">
                                      <p:cBhvr>
                                        <p:cTn id="18" dur="500" fill="hold"/>
                                        <p:tgtEl>
                                          <p:spTgt spid="8"/>
                                        </p:tgtEl>
                                        <p:attrNameLst>
                                          <p:attrName>ppt_x</p:attrName>
                                        </p:attrNameLst>
                                      </p:cBhvr>
                                      <p:tavLst>
                                        <p:tav tm="0">
                                          <p:val>
                                            <p:strVal val="#ppt_x-.2"/>
                                          </p:val>
                                        </p:tav>
                                        <p:tav tm="100000">
                                          <p:val>
                                            <p:strVal val="#ppt_x"/>
                                          </p:val>
                                        </p:tav>
                                      </p:tavLst>
                                    </p:anim>
                                    <p:anim calcmode="lin" valueType="num">
                                      <p:cBhvr>
                                        <p:cTn id="19" dur="500" fill="hold"/>
                                        <p:tgtEl>
                                          <p:spTgt spid="8"/>
                                        </p:tgtEl>
                                        <p:attrNameLst>
                                          <p:attrName>ppt_y</p:attrName>
                                        </p:attrNameLst>
                                      </p:cBhvr>
                                      <p:tavLst>
                                        <p:tav tm="0">
                                          <p:val>
                                            <p:strVal val="#ppt_y"/>
                                          </p:val>
                                        </p:tav>
                                        <p:tav tm="100000">
                                          <p:val>
                                            <p:strVal val="#ppt_y"/>
                                          </p:val>
                                        </p:tav>
                                      </p:tavLst>
                                    </p:anim>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strVal val="#ppt_w*0.05"/>
                                          </p:val>
                                        </p:tav>
                                        <p:tav tm="100000">
                                          <p:val>
                                            <p:strVal val="#ppt_w"/>
                                          </p:val>
                                        </p:tav>
                                      </p:tavLst>
                                    </p:anim>
                                    <p:anim calcmode="lin" valueType="num">
                                      <p:cBhvr>
                                        <p:cTn id="26" dur="500" fill="hold"/>
                                        <p:tgtEl>
                                          <p:spTgt spid="7"/>
                                        </p:tgtEl>
                                        <p:attrNameLst>
                                          <p:attrName>ppt_h</p:attrName>
                                        </p:attrNameLst>
                                      </p:cBhvr>
                                      <p:tavLst>
                                        <p:tav tm="0">
                                          <p:val>
                                            <p:strVal val="#ppt_h"/>
                                          </p:val>
                                        </p:tav>
                                        <p:tav tm="100000">
                                          <p:val>
                                            <p:strVal val="#ppt_h"/>
                                          </p:val>
                                        </p:tav>
                                      </p:tavLst>
                                    </p:anim>
                                    <p:anim calcmode="lin" valueType="num">
                                      <p:cBhvr>
                                        <p:cTn id="27" dur="500" fill="hold"/>
                                        <p:tgtEl>
                                          <p:spTgt spid="7"/>
                                        </p:tgtEl>
                                        <p:attrNameLst>
                                          <p:attrName>ppt_x</p:attrName>
                                        </p:attrNameLst>
                                      </p:cBhvr>
                                      <p:tavLst>
                                        <p:tav tm="0">
                                          <p:val>
                                            <p:strVal val="#ppt_x-.2"/>
                                          </p:val>
                                        </p:tav>
                                        <p:tav tm="100000">
                                          <p:val>
                                            <p:strVal val="#ppt_x"/>
                                          </p:val>
                                        </p:tav>
                                      </p:tavLst>
                                    </p:anim>
                                    <p:anim calcmode="lin" valueType="num">
                                      <p:cBhvr>
                                        <p:cTn id="28" dur="500" fill="hold"/>
                                        <p:tgtEl>
                                          <p:spTgt spid="7"/>
                                        </p:tgtEl>
                                        <p:attrNameLst>
                                          <p:attrName>ppt_y</p:attrName>
                                        </p:attrNameLst>
                                      </p:cBhvr>
                                      <p:tavLst>
                                        <p:tav tm="0">
                                          <p:val>
                                            <p:strVal val="#ppt_y"/>
                                          </p:val>
                                        </p:tav>
                                        <p:tav tm="100000">
                                          <p:val>
                                            <p:strVal val="#ppt_y"/>
                                          </p:val>
                                        </p:tav>
                                      </p:tavLst>
                                    </p:anim>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strVal val="#ppt_w*0.05"/>
                                          </p:val>
                                        </p:tav>
                                        <p:tav tm="100000">
                                          <p:val>
                                            <p:strVal val="#ppt_w"/>
                                          </p:val>
                                        </p:tav>
                                      </p:tavLst>
                                    </p:anim>
                                    <p:anim calcmode="lin" valueType="num">
                                      <p:cBhvr>
                                        <p:cTn id="35" dur="500" fill="hold"/>
                                        <p:tgtEl>
                                          <p:spTgt spid="9"/>
                                        </p:tgtEl>
                                        <p:attrNameLst>
                                          <p:attrName>ppt_h</p:attrName>
                                        </p:attrNameLst>
                                      </p:cBhvr>
                                      <p:tavLst>
                                        <p:tav tm="0">
                                          <p:val>
                                            <p:strVal val="#ppt_h"/>
                                          </p:val>
                                        </p:tav>
                                        <p:tav tm="100000">
                                          <p:val>
                                            <p:strVal val="#ppt_h"/>
                                          </p:val>
                                        </p:tav>
                                      </p:tavLst>
                                    </p:anim>
                                    <p:anim calcmode="lin" valueType="num">
                                      <p:cBhvr>
                                        <p:cTn id="36" dur="500" fill="hold"/>
                                        <p:tgtEl>
                                          <p:spTgt spid="9"/>
                                        </p:tgtEl>
                                        <p:attrNameLst>
                                          <p:attrName>ppt_x</p:attrName>
                                        </p:attrNameLst>
                                      </p:cBhvr>
                                      <p:tavLst>
                                        <p:tav tm="0">
                                          <p:val>
                                            <p:strVal val="#ppt_x-.2"/>
                                          </p:val>
                                        </p:tav>
                                        <p:tav tm="100000">
                                          <p:val>
                                            <p:strVal val="#ppt_x"/>
                                          </p:val>
                                        </p:tav>
                                      </p:tavLst>
                                    </p:anim>
                                    <p:anim calcmode="lin" valueType="num">
                                      <p:cBhvr>
                                        <p:cTn id="37" dur="500" fill="hold"/>
                                        <p:tgtEl>
                                          <p:spTgt spid="9"/>
                                        </p:tgtEl>
                                        <p:attrNameLst>
                                          <p:attrName>ppt_y</p:attrName>
                                        </p:attrNameLst>
                                      </p:cBhvr>
                                      <p:tavLst>
                                        <p:tav tm="0">
                                          <p:val>
                                            <p:strVal val="#ppt_y"/>
                                          </p:val>
                                        </p:tav>
                                        <p:tav tm="100000">
                                          <p:val>
                                            <p:strVal val="#ppt_y"/>
                                          </p:val>
                                        </p:tav>
                                      </p:tavLst>
                                    </p:anim>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0475" y="2057400"/>
            <a:ext cx="8686800" cy="1184825"/>
          </a:xfrm>
        </p:spPr>
        <p:txBody>
          <a:bodyPr>
            <a:noAutofit/>
          </a:bodyPr>
          <a:lstStyle/>
          <a:p>
            <a:pPr algn="ctr"/>
            <a:r>
              <a:rPr lang="en-US" sz="4400" dirty="0" smtClean="0"/>
              <a:t>Was the age of exploration a blessing or a curse?</a:t>
            </a:r>
            <a:endParaRPr lang="en-US" sz="44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Columbian Exchange</a:t>
            </a:r>
            <a:endParaRPr lang="en-US" dirty="0"/>
          </a:p>
        </p:txBody>
      </p:sp>
      <p:sp>
        <p:nvSpPr>
          <p:cNvPr id="5" name="Content Placeholder 4"/>
          <p:cNvSpPr>
            <a:spLocks noGrp="1"/>
          </p:cNvSpPr>
          <p:nvPr>
            <p:ph idx="1"/>
          </p:nvPr>
        </p:nvSpPr>
        <p:spPr/>
        <p:txBody>
          <a:bodyPr/>
          <a:lstStyle/>
          <a:p>
            <a:r>
              <a:rPr lang="en-US" dirty="0" smtClean="0"/>
              <a:t>Movement of plants, animals, peoples, and diseases b/w the “Old World” (Europe, Africa, Asia) and “New World” (Americas).</a:t>
            </a:r>
            <a:endParaRPr lang="en-US" dirty="0"/>
          </a:p>
        </p:txBody>
      </p:sp>
      <p:pic>
        <p:nvPicPr>
          <p:cNvPr id="33794" name="Picture 2" descr="http://www.perceptric.com/Charts/OldWorldMap.jpg"/>
          <p:cNvPicPr>
            <a:picLocks noChangeAspect="1" noChangeArrowheads="1"/>
          </p:cNvPicPr>
          <p:nvPr/>
        </p:nvPicPr>
        <p:blipFill>
          <a:blip r:embed="rId2" cstate="print"/>
          <a:srcRect/>
          <a:stretch>
            <a:fillRect/>
          </a:stretch>
        </p:blipFill>
        <p:spPr bwMode="auto">
          <a:xfrm>
            <a:off x="2438400" y="3581400"/>
            <a:ext cx="3810000" cy="2857500"/>
          </a:xfrm>
          <a:prstGeom prst="rect">
            <a:avLst/>
          </a:prstGeom>
          <a:noFill/>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Food and Animals</a:t>
            </a:r>
            <a:endParaRPr lang="en-US" dirty="0"/>
          </a:p>
        </p:txBody>
      </p:sp>
      <p:pic>
        <p:nvPicPr>
          <p:cNvPr id="41986" name="Picture 2" descr="http://gtm-media.discoveryeducation.com/videos/imagelibrary/web/EF6BCF0C-C2E3-2827-69B34EE87A527E4D.jpg"/>
          <p:cNvPicPr>
            <a:picLocks noChangeAspect="1" noChangeArrowheads="1"/>
          </p:cNvPicPr>
          <p:nvPr/>
        </p:nvPicPr>
        <p:blipFill>
          <a:blip r:embed="rId3" cstate="print"/>
          <a:srcRect/>
          <a:stretch>
            <a:fillRect/>
          </a:stretch>
        </p:blipFill>
        <p:spPr bwMode="auto">
          <a:xfrm>
            <a:off x="533400" y="1371600"/>
            <a:ext cx="3962400" cy="2704001"/>
          </a:xfrm>
          <a:prstGeom prst="rect">
            <a:avLst/>
          </a:prstGeom>
          <a:noFill/>
        </p:spPr>
      </p:pic>
      <p:pic>
        <p:nvPicPr>
          <p:cNvPr id="41988" name="Picture 4" descr="http://gtm-media.discoveryeducation.com/videos/imagelibrary/web/EF6BCEFD-E3DA-48D7-E9F8EF885957EB61.jpg"/>
          <p:cNvPicPr>
            <a:picLocks noChangeAspect="1" noChangeArrowheads="1"/>
          </p:cNvPicPr>
          <p:nvPr/>
        </p:nvPicPr>
        <p:blipFill>
          <a:blip r:embed="rId4" cstate="print"/>
          <a:srcRect/>
          <a:stretch>
            <a:fillRect/>
          </a:stretch>
        </p:blipFill>
        <p:spPr bwMode="auto">
          <a:xfrm>
            <a:off x="4724400" y="3848099"/>
            <a:ext cx="4075674" cy="2781301"/>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that item from?</a:t>
            </a:r>
            <a:endParaRPr lang="en-US" dirty="0"/>
          </a:p>
        </p:txBody>
      </p:sp>
      <p:sp>
        <p:nvSpPr>
          <p:cNvPr id="4" name="Text Placeholder 3"/>
          <p:cNvSpPr>
            <a:spLocks noGrp="1"/>
          </p:cNvSpPr>
          <p:nvPr>
            <p:ph type="body"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Wheat?</a:t>
            </a:r>
            <a:endParaRPr lang="en-US" dirty="0"/>
          </a:p>
        </p:txBody>
      </p:sp>
      <p:pic>
        <p:nvPicPr>
          <p:cNvPr id="1026" name="Picture 2" descr="http://www.virginiagrains.com/cg_wheat_closeup.jpg"/>
          <p:cNvPicPr>
            <a:picLocks noChangeAspect="1" noChangeArrowheads="1"/>
          </p:cNvPicPr>
          <p:nvPr/>
        </p:nvPicPr>
        <p:blipFill>
          <a:blip r:embed="rId2" cstate="print"/>
          <a:srcRect/>
          <a:stretch>
            <a:fillRect/>
          </a:stretch>
        </p:blipFill>
        <p:spPr bwMode="auto">
          <a:xfrm>
            <a:off x="1676400" y="2057400"/>
            <a:ext cx="5715000" cy="4286250"/>
          </a:xfrm>
          <a:prstGeom prst="rect">
            <a:avLst/>
          </a:prstGeo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Rice?</a:t>
            </a:r>
            <a:endParaRPr lang="en-US" dirty="0"/>
          </a:p>
        </p:txBody>
      </p:sp>
      <p:pic>
        <p:nvPicPr>
          <p:cNvPr id="54274" name="Picture 2" descr="http://74.86.66.197/~azcookbo/wp-content/uploads/2008/03/rice-strained2.jpg"/>
          <p:cNvPicPr>
            <a:picLocks noChangeAspect="1" noChangeArrowheads="1"/>
          </p:cNvPicPr>
          <p:nvPr/>
        </p:nvPicPr>
        <p:blipFill>
          <a:blip r:embed="rId2" cstate="print"/>
          <a:srcRect/>
          <a:stretch>
            <a:fillRect/>
          </a:stretch>
        </p:blipFill>
        <p:spPr bwMode="auto">
          <a:xfrm>
            <a:off x="1676400" y="2057400"/>
            <a:ext cx="5715000" cy="3810000"/>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Autofit/>
          </a:bodyPr>
          <a:lstStyle/>
          <a:p>
            <a:r>
              <a:rPr lang="en-US" sz="4800" dirty="0"/>
              <a:t>What is the Scientific Revolution?</a:t>
            </a:r>
          </a:p>
        </p:txBody>
      </p:sp>
      <p:sp>
        <p:nvSpPr>
          <p:cNvPr id="3" name="Content Placeholder 2"/>
          <p:cNvSpPr>
            <a:spLocks noGrp="1"/>
          </p:cNvSpPr>
          <p:nvPr>
            <p:ph idx="1"/>
          </p:nvPr>
        </p:nvSpPr>
        <p:spPr>
          <a:xfrm>
            <a:off x="457200" y="2209800"/>
            <a:ext cx="8229600" cy="4525963"/>
          </a:xfrm>
        </p:spPr>
        <p:txBody>
          <a:bodyPr/>
          <a:lstStyle/>
          <a:p>
            <a:r>
              <a:rPr lang="en-US" dirty="0" smtClean="0"/>
              <a:t>Beginning of modern science</a:t>
            </a:r>
          </a:p>
          <a:p>
            <a:endParaRPr lang="en-US" dirty="0" smtClean="0"/>
          </a:p>
          <a:p>
            <a:r>
              <a:rPr lang="en-US" dirty="0" smtClean="0"/>
              <a:t>Scientists said:</a:t>
            </a:r>
          </a:p>
          <a:p>
            <a:pPr lvl="1"/>
            <a:r>
              <a:rPr lang="en-US" dirty="0" smtClean="0"/>
              <a:t>Challenge </a:t>
            </a:r>
            <a:r>
              <a:rPr lang="en-US" b="1" dirty="0" smtClean="0"/>
              <a:t>ALL </a:t>
            </a:r>
            <a:r>
              <a:rPr lang="en-US" dirty="0" smtClean="0"/>
              <a:t>accepted knowledge</a:t>
            </a:r>
          </a:p>
          <a:p>
            <a:pPr lvl="1">
              <a:buNone/>
            </a:pPr>
            <a:endParaRPr lang="en-US" dirty="0" smtClean="0"/>
          </a:p>
          <a:p>
            <a:pPr lvl="1"/>
            <a:r>
              <a:rPr lang="en-US" b="1" dirty="0" smtClean="0"/>
              <a:t>ONLY</a:t>
            </a:r>
            <a:r>
              <a:rPr lang="en-US" dirty="0" smtClean="0"/>
              <a:t> believe if it is tested and proven</a:t>
            </a:r>
          </a:p>
          <a:p>
            <a:pPr lvl="1">
              <a:buNone/>
            </a:pPr>
            <a:endParaRPr lang="en-US" dirty="0" smtClean="0"/>
          </a:p>
          <a:p>
            <a:pPr lvl="1"/>
            <a:r>
              <a:rPr lang="en-US" dirty="0" smtClean="0"/>
              <a:t>Use experiments to reveal </a:t>
            </a:r>
            <a:r>
              <a:rPr lang="en-US" b="1" dirty="0" smtClean="0"/>
              <a:t>ALL </a:t>
            </a:r>
            <a:r>
              <a:rPr lang="en-US" dirty="0" smtClean="0"/>
              <a:t>the laws of nature </a:t>
            </a:r>
          </a:p>
          <a:p>
            <a:pPr lvl="2">
              <a:buNone/>
            </a:pPr>
            <a:r>
              <a:rPr lang="en-US" sz="3200" i="1" dirty="0" smtClean="0"/>
              <a:t>		</a:t>
            </a:r>
            <a:endParaRPr lang="en-US" sz="3200" i="1" dirty="0"/>
          </a:p>
        </p:txBody>
      </p:sp>
      <p:pic>
        <p:nvPicPr>
          <p:cNvPr id="6" name="Picture 7" descr="power2_flip"/>
          <p:cNvPicPr>
            <a:picLocks noChangeAspect="1" noChangeArrowheads="1"/>
          </p:cNvPicPr>
          <p:nvPr/>
        </p:nvPicPr>
        <p:blipFill>
          <a:blip r:embed="rId3" cstate="print"/>
          <a:srcRect/>
          <a:stretch>
            <a:fillRect/>
          </a:stretch>
        </p:blipFill>
        <p:spPr bwMode="auto">
          <a:xfrm>
            <a:off x="6400800" y="1421487"/>
            <a:ext cx="2362200" cy="223611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34"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46"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p:cTn id="55" dur="500" decel="50000" fill="hold">
                                          <p:stCondLst>
                                            <p:cond delay="0"/>
                                          </p:stCondLst>
                                        </p:cTn>
                                        <p:tgtEl>
                                          <p:spTgt spid="3">
                                            <p:txEl>
                                              <p:pRg st="7" end="7"/>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3">
                                            <p:txEl>
                                              <p:pRg st="7" end="7"/>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3">
                                            <p:txEl>
                                              <p:pRg st="7" end="7"/>
                                            </p:txEl>
                                          </p:spTgt>
                                        </p:tgtEl>
                                        <p:attrNameLst>
                                          <p:attrName>ppt_w</p:attrName>
                                        </p:attrNameLst>
                                      </p:cBhvr>
                                      <p:tavLst>
                                        <p:tav tm="0">
                                          <p:val>
                                            <p:strVal val="#ppt_w*.05"/>
                                          </p:val>
                                        </p:tav>
                                        <p:tav tm="100000">
                                          <p:val>
                                            <p:strVal val="#ppt_w"/>
                                          </p:val>
                                        </p:tav>
                                      </p:tavLst>
                                    </p:anim>
                                    <p:anim calcmode="lin" valueType="num">
                                      <p:cBhvr>
                                        <p:cTn id="58"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3">
                                            <p:txEl>
                                              <p:pRg st="7" end="7"/>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3">
                                            <p:txEl>
                                              <p:pRg st="7" end="7"/>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3">
                                            <p:txEl>
                                              <p:pRg st="7" end="7"/>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Sweet Potato?</a:t>
            </a:r>
            <a:endParaRPr lang="en-US" dirty="0"/>
          </a:p>
        </p:txBody>
      </p:sp>
      <p:pic>
        <p:nvPicPr>
          <p:cNvPr id="55298" name="Picture 2" descr="http://uhaweb.hartford.edu/KENNEY/sweet_potato.gif"/>
          <p:cNvPicPr>
            <a:picLocks noChangeAspect="1" noChangeArrowheads="1"/>
          </p:cNvPicPr>
          <p:nvPr/>
        </p:nvPicPr>
        <p:blipFill>
          <a:blip r:embed="rId2" cstate="print"/>
          <a:srcRect/>
          <a:stretch>
            <a:fillRect/>
          </a:stretch>
        </p:blipFill>
        <p:spPr bwMode="auto">
          <a:xfrm>
            <a:off x="2590800" y="2362200"/>
            <a:ext cx="3810000" cy="2857500"/>
          </a:xfrm>
          <a:prstGeom prst="rect">
            <a:avLst/>
          </a:prstGeo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Pineapple?</a:t>
            </a:r>
            <a:endParaRPr lang="en-US" dirty="0"/>
          </a:p>
        </p:txBody>
      </p:sp>
      <p:pic>
        <p:nvPicPr>
          <p:cNvPr id="60418" name="Picture 2" descr="http://www.dvo.com/newsletter/monthly/2009/july/images/pineapple.jpg"/>
          <p:cNvPicPr>
            <a:picLocks noChangeAspect="1" noChangeArrowheads="1"/>
          </p:cNvPicPr>
          <p:nvPr/>
        </p:nvPicPr>
        <p:blipFill>
          <a:blip r:embed="rId2" cstate="print"/>
          <a:srcRect/>
          <a:stretch>
            <a:fillRect/>
          </a:stretch>
        </p:blipFill>
        <p:spPr bwMode="auto">
          <a:xfrm>
            <a:off x="2971800" y="2057400"/>
            <a:ext cx="2857500" cy="3810000"/>
          </a:xfrm>
          <a:prstGeom prst="rect">
            <a:avLst/>
          </a:prstGeom>
          <a:noFill/>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Banana?</a:t>
            </a:r>
            <a:endParaRPr lang="en-US" dirty="0"/>
          </a:p>
        </p:txBody>
      </p:sp>
      <p:pic>
        <p:nvPicPr>
          <p:cNvPr id="62466" name="Picture 2" descr="http://www.antioxidant-fruits.com/images/bananas1.jpg"/>
          <p:cNvPicPr>
            <a:picLocks noChangeAspect="1" noChangeArrowheads="1"/>
          </p:cNvPicPr>
          <p:nvPr/>
        </p:nvPicPr>
        <p:blipFill>
          <a:blip r:embed="rId2" cstate="print"/>
          <a:srcRect/>
          <a:stretch>
            <a:fillRect/>
          </a:stretch>
        </p:blipFill>
        <p:spPr bwMode="auto">
          <a:xfrm>
            <a:off x="2057400" y="2057400"/>
            <a:ext cx="4800600" cy="3714750"/>
          </a:xfrm>
          <a:prstGeom prst="rect">
            <a:avLst/>
          </a:prstGeom>
          <a:noFill/>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Horses?</a:t>
            </a:r>
            <a:endParaRPr lang="en-US" dirty="0"/>
          </a:p>
        </p:txBody>
      </p:sp>
      <p:pic>
        <p:nvPicPr>
          <p:cNvPr id="59394" name="Picture 2" descr="http://animals.nationalgeographic.com/staticfiles/NGS/Shared/StaticFiles/animals/images/primary/horse.jpg"/>
          <p:cNvPicPr>
            <a:picLocks noChangeAspect="1" noChangeArrowheads="1"/>
          </p:cNvPicPr>
          <p:nvPr/>
        </p:nvPicPr>
        <p:blipFill>
          <a:blip r:embed="rId2" cstate="print"/>
          <a:srcRect/>
          <a:stretch>
            <a:fillRect/>
          </a:stretch>
        </p:blipFill>
        <p:spPr bwMode="auto">
          <a:xfrm>
            <a:off x="1752600" y="1956557"/>
            <a:ext cx="5562600" cy="3834643"/>
          </a:xfrm>
          <a:prstGeom prst="rect">
            <a:avLst/>
          </a:prstGeo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Chickens?</a:t>
            </a:r>
            <a:endParaRPr lang="en-US" dirty="0"/>
          </a:p>
        </p:txBody>
      </p:sp>
      <p:pic>
        <p:nvPicPr>
          <p:cNvPr id="56322" name="Picture 2" descr="http://scienceblogs.com/gregladen/chicken.jpg"/>
          <p:cNvPicPr>
            <a:picLocks noChangeAspect="1" noChangeArrowheads="1"/>
          </p:cNvPicPr>
          <p:nvPr/>
        </p:nvPicPr>
        <p:blipFill>
          <a:blip r:embed="rId2" cstate="print"/>
          <a:srcRect/>
          <a:stretch>
            <a:fillRect/>
          </a:stretch>
        </p:blipFill>
        <p:spPr bwMode="auto">
          <a:xfrm>
            <a:off x="2752725" y="1676400"/>
            <a:ext cx="3267075" cy="4895850"/>
          </a:xfrm>
          <a:prstGeom prst="rect">
            <a:avLst/>
          </a:prstGeom>
          <a:no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Tomatoes?</a:t>
            </a:r>
            <a:endParaRPr lang="en-US" dirty="0"/>
          </a:p>
        </p:txBody>
      </p:sp>
      <p:pic>
        <p:nvPicPr>
          <p:cNvPr id="57346" name="Picture 2" descr="http://aboutgardening.files.wordpress.com/2008/06/tomatoes.jpg"/>
          <p:cNvPicPr>
            <a:picLocks noChangeAspect="1" noChangeArrowheads="1"/>
          </p:cNvPicPr>
          <p:nvPr/>
        </p:nvPicPr>
        <p:blipFill>
          <a:blip r:embed="rId2" cstate="print"/>
          <a:srcRect/>
          <a:stretch>
            <a:fillRect/>
          </a:stretch>
        </p:blipFill>
        <p:spPr bwMode="auto">
          <a:xfrm>
            <a:off x="2133600" y="1905000"/>
            <a:ext cx="4724400" cy="3543300"/>
          </a:xfrm>
          <a:prstGeom prst="rect">
            <a:avLst/>
          </a:prstGeo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Coffee?</a:t>
            </a:r>
            <a:endParaRPr lang="en-US" dirty="0"/>
          </a:p>
        </p:txBody>
      </p:sp>
      <p:pic>
        <p:nvPicPr>
          <p:cNvPr id="63490" name="Picture 2" descr="http://www.seniorcenterwithoutwalls.org/images/coffee.jpg"/>
          <p:cNvPicPr>
            <a:picLocks noChangeAspect="1" noChangeArrowheads="1"/>
          </p:cNvPicPr>
          <p:nvPr/>
        </p:nvPicPr>
        <p:blipFill>
          <a:blip r:embed="rId2" cstate="print"/>
          <a:srcRect/>
          <a:stretch>
            <a:fillRect/>
          </a:stretch>
        </p:blipFill>
        <p:spPr bwMode="auto">
          <a:xfrm>
            <a:off x="1447800" y="1600200"/>
            <a:ext cx="6096000" cy="4572000"/>
          </a:xfrm>
          <a:prstGeom prst="rect">
            <a:avLst/>
          </a:prstGeom>
          <a:noFill/>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Chocolate?</a:t>
            </a:r>
            <a:endParaRPr lang="en-US" dirty="0"/>
          </a:p>
        </p:txBody>
      </p:sp>
      <p:pic>
        <p:nvPicPr>
          <p:cNvPr id="58370" name="Picture 2" descr="http://www.pegasusawards.com/images/stills/2005_06/Hershey%20Kisses.jpg"/>
          <p:cNvPicPr>
            <a:picLocks noChangeAspect="1" noChangeArrowheads="1"/>
          </p:cNvPicPr>
          <p:nvPr/>
        </p:nvPicPr>
        <p:blipFill>
          <a:blip r:embed="rId2" cstate="print"/>
          <a:srcRect/>
          <a:stretch>
            <a:fillRect/>
          </a:stretch>
        </p:blipFill>
        <p:spPr bwMode="auto">
          <a:xfrm>
            <a:off x="1600200" y="1600200"/>
            <a:ext cx="6096000" cy="4572000"/>
          </a:xfrm>
          <a:prstGeom prst="rect">
            <a:avLst/>
          </a:prstGeom>
          <a:noFill/>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That item is from…</a:t>
            </a:r>
            <a:endParaRPr lang="en-US" dirty="0"/>
          </a:p>
        </p:txBody>
      </p:sp>
      <p:sp>
        <p:nvSpPr>
          <p:cNvPr id="4" name="Content Placeholder 3"/>
          <p:cNvSpPr>
            <a:spLocks noGrp="1"/>
          </p:cNvSpPr>
          <p:nvPr>
            <p:ph sz="half" idx="1"/>
          </p:nvPr>
        </p:nvSpPr>
        <p:spPr/>
        <p:txBody>
          <a:bodyPr/>
          <a:lstStyle/>
          <a:p>
            <a:pPr>
              <a:buFont typeface="Arial" pitchFamily="34" charset="0"/>
              <a:buChar char="•"/>
            </a:pPr>
            <a:endParaRPr lang="en-US" dirty="0" smtClean="0"/>
          </a:p>
          <a:p>
            <a:pPr>
              <a:buNone/>
            </a:pPr>
            <a:endParaRPr lang="en-US" dirty="0"/>
          </a:p>
        </p:txBody>
      </p:sp>
      <p:graphicFrame>
        <p:nvGraphicFramePr>
          <p:cNvPr id="6" name="Table 5"/>
          <p:cNvGraphicFramePr>
            <a:graphicFrameLocks noGrp="1"/>
          </p:cNvGraphicFramePr>
          <p:nvPr/>
        </p:nvGraphicFramePr>
        <p:xfrm>
          <a:off x="1524000" y="2006600"/>
          <a:ext cx="6096000" cy="274320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US" sz="2400" dirty="0" smtClean="0"/>
                        <a:t>Old World</a:t>
                      </a:r>
                      <a:endParaRPr lang="en-US" sz="2400" dirty="0"/>
                    </a:p>
                  </a:txBody>
                  <a:tcPr/>
                </a:tc>
                <a:tc>
                  <a:txBody>
                    <a:bodyPr/>
                    <a:lstStyle/>
                    <a:p>
                      <a:pPr algn="ctr"/>
                      <a:r>
                        <a:rPr lang="en-US" sz="2400" dirty="0" smtClean="0"/>
                        <a:t>New World</a:t>
                      </a:r>
                      <a:endParaRPr lang="en-US" sz="2400" dirty="0"/>
                    </a:p>
                  </a:txBody>
                  <a:tcPr/>
                </a:tc>
              </a:tr>
              <a:tr h="370840">
                <a:tc>
                  <a:txBody>
                    <a:bodyPr/>
                    <a:lstStyle/>
                    <a:p>
                      <a:pPr algn="l">
                        <a:buFont typeface="Arial" pitchFamily="34" charset="0"/>
                        <a:buChar char="•"/>
                      </a:pPr>
                      <a:r>
                        <a:rPr lang="en-US" sz="2400" dirty="0" smtClean="0"/>
                        <a:t>Wheat</a:t>
                      </a:r>
                    </a:p>
                    <a:p>
                      <a:pPr algn="l">
                        <a:buFont typeface="Arial" pitchFamily="34" charset="0"/>
                        <a:buChar char="•"/>
                      </a:pPr>
                      <a:r>
                        <a:rPr lang="en-US" sz="2400" dirty="0" smtClean="0"/>
                        <a:t>Rice</a:t>
                      </a:r>
                    </a:p>
                    <a:p>
                      <a:pPr algn="l">
                        <a:buFont typeface="Arial" pitchFamily="34" charset="0"/>
                        <a:buChar char="•"/>
                      </a:pPr>
                      <a:r>
                        <a:rPr lang="en-US" sz="2400" dirty="0" smtClean="0"/>
                        <a:t>Banana</a:t>
                      </a:r>
                    </a:p>
                    <a:p>
                      <a:pPr algn="l">
                        <a:buFont typeface="Arial" pitchFamily="34" charset="0"/>
                        <a:buChar char="•"/>
                      </a:pPr>
                      <a:r>
                        <a:rPr lang="en-US" sz="2400" dirty="0" smtClean="0"/>
                        <a:t>Horse</a:t>
                      </a:r>
                    </a:p>
                    <a:p>
                      <a:pPr algn="l">
                        <a:buFont typeface="Arial" pitchFamily="34" charset="0"/>
                        <a:buChar char="•"/>
                      </a:pPr>
                      <a:r>
                        <a:rPr lang="en-US" sz="2400" dirty="0" smtClean="0"/>
                        <a:t>Chicken</a:t>
                      </a:r>
                    </a:p>
                    <a:p>
                      <a:pPr algn="l">
                        <a:buFont typeface="Arial" pitchFamily="34" charset="0"/>
                        <a:buChar char="•"/>
                      </a:pPr>
                      <a:r>
                        <a:rPr lang="en-US" sz="2400" dirty="0" smtClean="0"/>
                        <a:t>Coffee</a:t>
                      </a:r>
                      <a:endParaRPr lang="en-US" sz="2400" dirty="0"/>
                    </a:p>
                  </a:txBody>
                  <a:tcPr/>
                </a:tc>
                <a:tc>
                  <a:txBody>
                    <a:bodyPr/>
                    <a:lstStyle/>
                    <a:p>
                      <a:pPr algn="l">
                        <a:buFont typeface="Arial" pitchFamily="34" charset="0"/>
                        <a:buChar char="•"/>
                      </a:pPr>
                      <a:r>
                        <a:rPr lang="en-US" sz="2400" dirty="0" smtClean="0"/>
                        <a:t>Sweet Potatoes</a:t>
                      </a:r>
                    </a:p>
                    <a:p>
                      <a:pPr algn="l">
                        <a:buFont typeface="Arial" pitchFamily="34" charset="0"/>
                        <a:buChar char="•"/>
                      </a:pPr>
                      <a:r>
                        <a:rPr lang="en-US" sz="2400" dirty="0" smtClean="0"/>
                        <a:t>Pineapple</a:t>
                      </a:r>
                    </a:p>
                    <a:p>
                      <a:pPr algn="l">
                        <a:buFont typeface="Arial" pitchFamily="34" charset="0"/>
                        <a:buChar char="•"/>
                      </a:pPr>
                      <a:r>
                        <a:rPr lang="en-US" sz="2400" dirty="0" smtClean="0"/>
                        <a:t>Tomatoes</a:t>
                      </a:r>
                    </a:p>
                    <a:p>
                      <a:pPr algn="l">
                        <a:buFont typeface="Arial" pitchFamily="34" charset="0"/>
                        <a:buChar char="•"/>
                      </a:pPr>
                      <a:r>
                        <a:rPr lang="en-US" sz="2400" dirty="0" smtClean="0"/>
                        <a:t>Chocolate</a:t>
                      </a:r>
                    </a:p>
                    <a:p>
                      <a:pPr algn="l"/>
                      <a:endParaRPr lang="en-US" sz="2400" dirty="0"/>
                    </a:p>
                  </a:txBody>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5-6 Groups</a:t>
            </a:r>
            <a:endParaRPr lang="en-US" dirty="0"/>
          </a:p>
        </p:txBody>
      </p:sp>
      <p:sp>
        <p:nvSpPr>
          <p:cNvPr id="6" name="Content Placeholder 5"/>
          <p:cNvSpPr>
            <a:spLocks noGrp="1"/>
          </p:cNvSpPr>
          <p:nvPr>
            <p:ph idx="1"/>
          </p:nvPr>
        </p:nvSpPr>
        <p:spPr/>
        <p:txBody>
          <a:bodyPr/>
          <a:lstStyle/>
          <a:p>
            <a:pPr marL="697230" indent="-514350">
              <a:buFont typeface="+mj-lt"/>
              <a:buAutoNum type="arabicPeriod"/>
            </a:pPr>
            <a:r>
              <a:rPr lang="en-US" dirty="0" smtClean="0"/>
              <a:t>Sarah, Spence, Joel</a:t>
            </a:r>
          </a:p>
          <a:p>
            <a:pPr marL="697230" indent="-514350">
              <a:buFont typeface="+mj-lt"/>
              <a:buAutoNum type="arabicPeriod"/>
            </a:pPr>
            <a:r>
              <a:rPr lang="en-US" dirty="0" err="1" smtClean="0"/>
              <a:t>Priyanka</a:t>
            </a:r>
            <a:r>
              <a:rPr lang="en-US" dirty="0" smtClean="0"/>
              <a:t>, Baldwin, </a:t>
            </a:r>
            <a:r>
              <a:rPr lang="en-US" dirty="0" err="1" smtClean="0"/>
              <a:t>Isaiha</a:t>
            </a:r>
            <a:endParaRPr lang="en-US" dirty="0" smtClean="0"/>
          </a:p>
          <a:p>
            <a:pPr marL="697230" indent="-514350">
              <a:buFont typeface="+mj-lt"/>
              <a:buAutoNum type="arabicPeriod"/>
            </a:pPr>
            <a:r>
              <a:rPr lang="en-US" dirty="0" smtClean="0"/>
              <a:t>Sam, Amalie, Troy, Heaps</a:t>
            </a:r>
          </a:p>
          <a:p>
            <a:pPr marL="697230" indent="-514350">
              <a:buFont typeface="+mj-lt"/>
              <a:buAutoNum type="arabicPeriod"/>
            </a:pPr>
            <a:r>
              <a:rPr lang="en-US" dirty="0" smtClean="0"/>
              <a:t>Olivia, Vanessa, RJ, Jesse</a:t>
            </a:r>
          </a:p>
          <a:p>
            <a:pPr marL="697230" indent="-514350">
              <a:buFont typeface="+mj-lt"/>
              <a:buAutoNum type="arabicPeriod"/>
            </a:pPr>
            <a:r>
              <a:rPr lang="en-US" dirty="0" smtClean="0"/>
              <a:t>Tiffany, Jake, </a:t>
            </a:r>
            <a:r>
              <a:rPr lang="en-US" dirty="0" err="1" smtClean="0"/>
              <a:t>Alix</a:t>
            </a:r>
            <a:r>
              <a:rPr lang="en-US" dirty="0" smtClean="0"/>
              <a:t>, Phillip</a:t>
            </a:r>
          </a:p>
          <a:p>
            <a:pPr marL="697230" indent="-514350">
              <a:buFont typeface="+mj-lt"/>
              <a:buAutoNum type="arabicPeriod"/>
            </a:pPr>
            <a:r>
              <a:rPr lang="en-US" dirty="0" smtClean="0"/>
              <a:t>Devon, Nicole, Wall, Brian</a:t>
            </a: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r>
              <a:rPr lang="en-US" dirty="0" smtClean="0"/>
              <a:t>Why did the Scientific Revolution happen?</a:t>
            </a:r>
            <a:endParaRPr lang="en-US" dirty="0"/>
          </a:p>
        </p:txBody>
      </p:sp>
      <p:sp>
        <p:nvSpPr>
          <p:cNvPr id="3" name="Content Placeholder 2"/>
          <p:cNvSpPr>
            <a:spLocks noGrp="1"/>
          </p:cNvSpPr>
          <p:nvPr>
            <p:ph idx="1"/>
          </p:nvPr>
        </p:nvSpPr>
        <p:spPr>
          <a:xfrm>
            <a:off x="457200" y="2332037"/>
            <a:ext cx="8229600" cy="4525963"/>
          </a:xfrm>
        </p:spPr>
        <p:txBody>
          <a:bodyPr/>
          <a:lstStyle/>
          <a:p>
            <a:r>
              <a:rPr lang="en-US" dirty="0" smtClean="0"/>
              <a:t>While the Greeks, Romans, Muslims and early Renaissance men used reason…</a:t>
            </a:r>
          </a:p>
          <a:p>
            <a:pPr>
              <a:buNone/>
            </a:pPr>
            <a:endParaRPr lang="en-US" dirty="0" smtClean="0"/>
          </a:p>
          <a:p>
            <a:pPr algn="ctr">
              <a:buNone/>
            </a:pPr>
            <a:r>
              <a:rPr lang="en-US" b="1" dirty="0" smtClean="0"/>
              <a:t>THEY NEVER RAN EXPERIMENTS!</a:t>
            </a:r>
          </a:p>
          <a:p>
            <a:pPr algn="ctr">
              <a:buNone/>
            </a:pPr>
            <a:endParaRPr lang="en-US" b="1" dirty="0" smtClean="0"/>
          </a:p>
          <a:p>
            <a:r>
              <a:rPr lang="en-US" dirty="0" smtClean="0"/>
              <a:t>Based understanding on assumptions and illusions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7-8 Groups</a:t>
            </a:r>
            <a:endParaRPr lang="en-US" dirty="0"/>
          </a:p>
        </p:txBody>
      </p:sp>
      <p:sp>
        <p:nvSpPr>
          <p:cNvPr id="3" name="Content Placeholder 2"/>
          <p:cNvSpPr>
            <a:spLocks noGrp="1"/>
          </p:cNvSpPr>
          <p:nvPr>
            <p:ph idx="1"/>
          </p:nvPr>
        </p:nvSpPr>
        <p:spPr/>
        <p:txBody>
          <a:bodyPr/>
          <a:lstStyle/>
          <a:p>
            <a:pPr marL="697230" indent="-514350">
              <a:buFont typeface="+mj-lt"/>
              <a:buAutoNum type="arabicPeriod"/>
            </a:pPr>
            <a:r>
              <a:rPr lang="en-US" dirty="0" err="1" smtClean="0"/>
              <a:t>Kacie</a:t>
            </a:r>
            <a:r>
              <a:rPr lang="en-US" dirty="0" smtClean="0"/>
              <a:t>, Ashley, </a:t>
            </a:r>
            <a:r>
              <a:rPr lang="en-US" dirty="0" err="1" smtClean="0"/>
              <a:t>Chantall</a:t>
            </a:r>
            <a:r>
              <a:rPr lang="en-US" dirty="0" smtClean="0"/>
              <a:t>, </a:t>
            </a:r>
            <a:r>
              <a:rPr lang="en-US" dirty="0" err="1" smtClean="0"/>
              <a:t>Stenichy</a:t>
            </a:r>
            <a:endParaRPr lang="en-US" dirty="0" smtClean="0"/>
          </a:p>
          <a:p>
            <a:pPr marL="697230" indent="-514350">
              <a:buFont typeface="+mj-lt"/>
              <a:buAutoNum type="arabicPeriod"/>
            </a:pPr>
            <a:r>
              <a:rPr lang="en-US" dirty="0" err="1" smtClean="0"/>
              <a:t>Syd</a:t>
            </a:r>
            <a:r>
              <a:rPr lang="en-US" dirty="0" smtClean="0"/>
              <a:t>, Julie, Cameron, Toby, Emily</a:t>
            </a:r>
          </a:p>
          <a:p>
            <a:pPr marL="697230" indent="-514350">
              <a:buFont typeface="+mj-lt"/>
              <a:buAutoNum type="arabicPeriod"/>
            </a:pPr>
            <a:r>
              <a:rPr lang="en-US" dirty="0" smtClean="0"/>
              <a:t>Andrew, Corey, Morgan, Brian</a:t>
            </a:r>
          </a:p>
          <a:p>
            <a:pPr marL="697230" indent="-514350">
              <a:buFont typeface="+mj-lt"/>
              <a:buAutoNum type="arabicPeriod"/>
            </a:pPr>
            <a:r>
              <a:rPr lang="en-US" dirty="0" smtClean="0"/>
              <a:t>Nicolette, Kathryn, Rob, Valerie</a:t>
            </a:r>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17-18 Groups</a:t>
            </a:r>
            <a:endParaRPr lang="en-US" dirty="0"/>
          </a:p>
        </p:txBody>
      </p:sp>
      <p:sp>
        <p:nvSpPr>
          <p:cNvPr id="3" name="Content Placeholder 2"/>
          <p:cNvSpPr>
            <a:spLocks noGrp="1"/>
          </p:cNvSpPr>
          <p:nvPr>
            <p:ph idx="1"/>
          </p:nvPr>
        </p:nvSpPr>
        <p:spPr/>
        <p:txBody>
          <a:bodyPr/>
          <a:lstStyle/>
          <a:p>
            <a:pPr marL="697230" indent="-514350">
              <a:buFont typeface="+mj-lt"/>
              <a:buAutoNum type="arabicPeriod"/>
            </a:pPr>
            <a:r>
              <a:rPr lang="en-US" dirty="0" smtClean="0"/>
              <a:t>James, Carmella, Jenny</a:t>
            </a:r>
          </a:p>
          <a:p>
            <a:pPr marL="697230" indent="-514350">
              <a:buFont typeface="+mj-lt"/>
              <a:buAutoNum type="arabicPeriod"/>
            </a:pPr>
            <a:r>
              <a:rPr lang="en-US" dirty="0" smtClean="0"/>
              <a:t>Hope, Ace, Chelsea</a:t>
            </a:r>
          </a:p>
          <a:p>
            <a:pPr marL="697230" indent="-514350">
              <a:buFont typeface="+mj-lt"/>
              <a:buAutoNum type="arabicPeriod"/>
            </a:pPr>
            <a:r>
              <a:rPr lang="en-US" dirty="0" err="1" smtClean="0"/>
              <a:t>Andie</a:t>
            </a:r>
            <a:r>
              <a:rPr lang="en-US" dirty="0" smtClean="0"/>
              <a:t>, Kirsten, Hollywood</a:t>
            </a:r>
          </a:p>
          <a:p>
            <a:pPr marL="697230" indent="-514350">
              <a:buFont typeface="+mj-lt"/>
              <a:buAutoNum type="arabicPeriod"/>
            </a:pPr>
            <a:r>
              <a:rPr lang="en-US" dirty="0" smtClean="0"/>
              <a:t>Dana, Swartz, </a:t>
            </a:r>
            <a:r>
              <a:rPr lang="en-US" dirty="0" err="1" smtClean="0"/>
              <a:t>Maroney</a:t>
            </a:r>
            <a:r>
              <a:rPr lang="en-US" dirty="0" smtClean="0"/>
              <a:t>, </a:t>
            </a:r>
            <a:r>
              <a:rPr lang="en-US" dirty="0" err="1" smtClean="0"/>
              <a:t>Pellechio</a:t>
            </a:r>
            <a:r>
              <a:rPr lang="en-US" dirty="0" smtClean="0"/>
              <a:t> </a:t>
            </a:r>
          </a:p>
          <a:p>
            <a:pPr marL="697230" indent="-514350">
              <a:buFont typeface="+mj-lt"/>
              <a:buAutoNum type="arabicPeriod"/>
            </a:pPr>
            <a:r>
              <a:rPr lang="en-US" dirty="0" smtClean="0"/>
              <a:t>Jimmy, Tad, Ali</a:t>
            </a:r>
          </a:p>
          <a:p>
            <a:pPr marL="697230" indent="-514350">
              <a:buFont typeface="+mj-lt"/>
              <a:buAutoNum type="arabicPeriod"/>
            </a:pPr>
            <a:r>
              <a:rPr lang="en-US" dirty="0" smtClean="0"/>
              <a:t>Parker, Alexis, Ray</a:t>
            </a:r>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180475" y="2057400"/>
            <a:ext cx="8686800" cy="1184825"/>
          </a:xfrm>
        </p:spPr>
        <p:txBody>
          <a:bodyPr>
            <a:noAutofit/>
          </a:bodyPr>
          <a:lstStyle/>
          <a:p>
            <a:pPr algn="ctr"/>
            <a:r>
              <a:rPr lang="en-US" sz="4400" dirty="0" smtClean="0"/>
              <a:t>Was the age of exploration a blessing or a curse?</a:t>
            </a:r>
            <a:endParaRPr lang="en-US" sz="4400"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 1: Columbus</a:t>
            </a:r>
            <a:endParaRPr lang="en-US" dirty="0"/>
          </a:p>
        </p:txBody>
      </p:sp>
      <p:sp>
        <p:nvSpPr>
          <p:cNvPr id="4" name="Content Placeholder 3"/>
          <p:cNvSpPr>
            <a:spLocks noGrp="1"/>
          </p:cNvSpPr>
          <p:nvPr>
            <p:ph idx="1"/>
          </p:nvPr>
        </p:nvSpPr>
        <p:spPr/>
        <p:txBody>
          <a:bodyPr>
            <a:normAutofit fontScale="85000" lnSpcReduction="20000"/>
          </a:bodyPr>
          <a:lstStyle/>
          <a:p>
            <a:r>
              <a:rPr lang="en-US" dirty="0" smtClean="0"/>
              <a:t>“In order to win the friendship and affection of that people, </a:t>
            </a:r>
          </a:p>
          <a:p>
            <a:pPr>
              <a:buNone/>
            </a:pPr>
            <a:endParaRPr lang="en-US" dirty="0" smtClean="0"/>
          </a:p>
          <a:p>
            <a:r>
              <a:rPr lang="en-US" dirty="0" smtClean="0"/>
              <a:t>and because I was convinced that their conversion to our Holy Faith would be better promoted through love than through force, </a:t>
            </a:r>
          </a:p>
          <a:p>
            <a:pPr>
              <a:buNone/>
            </a:pPr>
            <a:endParaRPr lang="en-US" dirty="0" smtClean="0"/>
          </a:p>
          <a:p>
            <a:r>
              <a:rPr lang="en-US" dirty="0" smtClean="0"/>
              <a:t>I presented some of them with red caps and some strings of glass beads which they placed around their necks, </a:t>
            </a:r>
          </a:p>
          <a:p>
            <a:pPr>
              <a:buNone/>
            </a:pPr>
            <a:endParaRPr lang="en-US" dirty="0" smtClean="0"/>
          </a:p>
          <a:p>
            <a:r>
              <a:rPr lang="en-US" dirty="0" smtClean="0"/>
              <a:t>and with other trifles of the insignificant worth that delighted them and by which we have got wonderful hold on their affections.” </a:t>
            </a:r>
          </a:p>
          <a:p>
            <a:endParaRPr 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Doc. 2: Diseases </a:t>
            </a:r>
            <a:endParaRPr lang="en-US" dirty="0"/>
          </a:p>
        </p:txBody>
      </p:sp>
      <p:pic>
        <p:nvPicPr>
          <p:cNvPr id="2050" name="Picture 2" descr="http://gtm-media.discoveryeducation.com/videos/imagelibrary/web/EF69DDFA-0C08-6CB2-F5E873477CD3EC2C.jpg"/>
          <p:cNvPicPr>
            <a:picLocks noChangeAspect="1" noChangeArrowheads="1"/>
          </p:cNvPicPr>
          <p:nvPr/>
        </p:nvPicPr>
        <p:blipFill>
          <a:blip r:embed="rId3" cstate="print"/>
          <a:srcRect/>
          <a:stretch>
            <a:fillRect/>
          </a:stretch>
        </p:blipFill>
        <p:spPr bwMode="auto">
          <a:xfrm>
            <a:off x="990600" y="1600200"/>
            <a:ext cx="7010400" cy="4784002"/>
          </a:xfrm>
          <a:prstGeom prst="rect">
            <a:avLst/>
          </a:prstGeom>
          <a:noFill/>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Diseases</a:t>
            </a:r>
            <a:endParaRPr lang="en-US" dirty="0"/>
          </a:p>
        </p:txBody>
      </p:sp>
      <p:graphicFrame>
        <p:nvGraphicFramePr>
          <p:cNvPr id="4" name="Table 3"/>
          <p:cNvGraphicFramePr>
            <a:graphicFrameLocks noGrp="1"/>
          </p:cNvGraphicFramePr>
          <p:nvPr/>
        </p:nvGraphicFramePr>
        <p:xfrm>
          <a:off x="1524000" y="1752600"/>
          <a:ext cx="6096000" cy="375412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dirty="0" smtClean="0"/>
                        <a:t>Old Word</a:t>
                      </a:r>
                      <a:endParaRPr lang="en-US" dirty="0"/>
                    </a:p>
                  </a:txBody>
                  <a:tcPr/>
                </a:tc>
                <a:tc>
                  <a:txBody>
                    <a:bodyPr/>
                    <a:lstStyle/>
                    <a:p>
                      <a:r>
                        <a:rPr lang="en-US" dirty="0" smtClean="0"/>
                        <a:t>New World</a:t>
                      </a:r>
                      <a:endParaRPr lang="en-US" dirty="0"/>
                    </a:p>
                  </a:txBody>
                  <a:tcPr/>
                </a:tc>
              </a:tr>
              <a:tr h="370840">
                <a:tc>
                  <a:txBody>
                    <a:bodyPr/>
                    <a:lstStyle/>
                    <a:p>
                      <a:pPr>
                        <a:buFont typeface="Arial" pitchFamily="34" charset="0"/>
                        <a:buChar char="•"/>
                      </a:pPr>
                      <a:r>
                        <a:rPr lang="en-US" dirty="0" smtClean="0"/>
                        <a:t>Bubonic Plague</a:t>
                      </a:r>
                    </a:p>
                    <a:p>
                      <a:pPr>
                        <a:buFont typeface="Arial" pitchFamily="34" charset="0"/>
                        <a:buChar char="•"/>
                      </a:pPr>
                      <a:r>
                        <a:rPr lang="en-US" dirty="0" smtClean="0"/>
                        <a:t>Chicken Pox</a:t>
                      </a:r>
                    </a:p>
                    <a:p>
                      <a:pPr>
                        <a:buFont typeface="Arial" pitchFamily="34" charset="0"/>
                        <a:buChar char="•"/>
                      </a:pPr>
                      <a:r>
                        <a:rPr lang="en-US" dirty="0" smtClean="0"/>
                        <a:t>Cholera</a:t>
                      </a:r>
                    </a:p>
                    <a:p>
                      <a:pPr>
                        <a:buFont typeface="Arial" pitchFamily="34" charset="0"/>
                        <a:buChar char="•"/>
                      </a:pPr>
                      <a:r>
                        <a:rPr lang="en-US" dirty="0" smtClean="0"/>
                        <a:t>Influenza</a:t>
                      </a:r>
                    </a:p>
                    <a:p>
                      <a:pPr>
                        <a:buFont typeface="Arial" pitchFamily="34" charset="0"/>
                        <a:buChar char="•"/>
                      </a:pPr>
                      <a:r>
                        <a:rPr lang="en-US" dirty="0" smtClean="0"/>
                        <a:t>Leprosy</a:t>
                      </a:r>
                    </a:p>
                    <a:p>
                      <a:pPr>
                        <a:buFont typeface="Arial" pitchFamily="34" charset="0"/>
                        <a:buChar char="•"/>
                      </a:pPr>
                      <a:r>
                        <a:rPr lang="en-US" dirty="0" smtClean="0"/>
                        <a:t>Malaria </a:t>
                      </a:r>
                    </a:p>
                    <a:p>
                      <a:pPr>
                        <a:buFont typeface="Arial" pitchFamily="34" charset="0"/>
                        <a:buChar char="•"/>
                      </a:pPr>
                      <a:r>
                        <a:rPr lang="en-US" dirty="0" smtClean="0"/>
                        <a:t>Measles</a:t>
                      </a:r>
                    </a:p>
                    <a:p>
                      <a:pPr>
                        <a:buFont typeface="Arial" pitchFamily="34" charset="0"/>
                        <a:buChar char="•"/>
                      </a:pPr>
                      <a:r>
                        <a:rPr lang="en-US" dirty="0" smtClean="0"/>
                        <a:t>Scarlet</a:t>
                      </a:r>
                      <a:r>
                        <a:rPr lang="en-US" baseline="0" dirty="0" smtClean="0"/>
                        <a:t> fever</a:t>
                      </a:r>
                    </a:p>
                    <a:p>
                      <a:pPr>
                        <a:buFont typeface="Arial" pitchFamily="34" charset="0"/>
                        <a:buChar char="•"/>
                      </a:pPr>
                      <a:r>
                        <a:rPr lang="en-US" baseline="0" dirty="0" smtClean="0"/>
                        <a:t>Small pox</a:t>
                      </a:r>
                    </a:p>
                    <a:p>
                      <a:pPr>
                        <a:buFont typeface="Arial" pitchFamily="34" charset="0"/>
                        <a:buChar char="•"/>
                      </a:pPr>
                      <a:r>
                        <a:rPr lang="en-US" baseline="0" dirty="0" smtClean="0"/>
                        <a:t>Typhoid</a:t>
                      </a:r>
                    </a:p>
                    <a:p>
                      <a:pPr>
                        <a:buFont typeface="Arial" pitchFamily="34" charset="0"/>
                        <a:buChar char="•"/>
                      </a:pPr>
                      <a:r>
                        <a:rPr lang="en-US" baseline="0" dirty="0" smtClean="0"/>
                        <a:t>Typhus</a:t>
                      </a:r>
                    </a:p>
                    <a:p>
                      <a:pPr>
                        <a:buFont typeface="Arial" pitchFamily="34" charset="0"/>
                        <a:buChar char="•"/>
                      </a:pPr>
                      <a:r>
                        <a:rPr lang="en-US" baseline="0" dirty="0" smtClean="0"/>
                        <a:t>Yellow fever</a:t>
                      </a:r>
                      <a:endParaRPr lang="en-US" dirty="0"/>
                    </a:p>
                  </a:txBody>
                  <a:tcPr/>
                </a:tc>
                <a:tc>
                  <a:txBody>
                    <a:bodyPr/>
                    <a:lstStyle/>
                    <a:p>
                      <a:pPr>
                        <a:buFont typeface="Arial" pitchFamily="34" charset="0"/>
                        <a:buChar char="•"/>
                      </a:pPr>
                      <a:r>
                        <a:rPr lang="en-US" dirty="0" smtClean="0"/>
                        <a:t>Syphilis</a:t>
                      </a:r>
                    </a:p>
                    <a:p>
                      <a:pPr>
                        <a:buFont typeface="Arial" pitchFamily="34" charset="0"/>
                        <a:buChar char="•"/>
                      </a:pPr>
                      <a:r>
                        <a:rPr lang="en-US" dirty="0" smtClean="0"/>
                        <a:t>Yaws</a:t>
                      </a:r>
                      <a:endParaRPr lang="en-US" dirty="0"/>
                    </a:p>
                  </a:txBody>
                  <a:tcPr/>
                </a:tc>
              </a:tr>
            </a:tbl>
          </a:graphicData>
        </a:graphic>
      </p:graphicFrame>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Doc. 3: Economics</a:t>
            </a:r>
            <a:endParaRPr lang="en-US" dirty="0"/>
          </a:p>
        </p:txBody>
      </p:sp>
      <p:sp>
        <p:nvSpPr>
          <p:cNvPr id="4" name="Content Placeholder 3"/>
          <p:cNvSpPr>
            <a:spLocks noGrp="1"/>
          </p:cNvSpPr>
          <p:nvPr>
            <p:ph idx="1"/>
          </p:nvPr>
        </p:nvSpPr>
        <p:spPr>
          <a:xfrm>
            <a:off x="457200" y="1600200"/>
            <a:ext cx="8305800" cy="4800600"/>
          </a:xfrm>
        </p:spPr>
        <p:txBody>
          <a:bodyPr>
            <a:normAutofit fontScale="70000" lnSpcReduction="20000"/>
          </a:bodyPr>
          <a:lstStyle/>
          <a:p>
            <a:r>
              <a:rPr lang="en-US" dirty="0" smtClean="0"/>
              <a:t>“…It also is our desire that the Indians live in community with the Christians, because they then will help each other cultivate and settle the island, take out the gold, and bring profit to Spain. </a:t>
            </a:r>
          </a:p>
          <a:p>
            <a:pPr>
              <a:buNone/>
            </a:pPr>
            <a:endParaRPr lang="en-US" dirty="0" smtClean="0"/>
          </a:p>
          <a:p>
            <a:r>
              <a:rPr lang="en-US" dirty="0" smtClean="0"/>
              <a:t>Therefore, we command you, our governor, to compel the Indians to associate with the Christians. </a:t>
            </a:r>
          </a:p>
          <a:p>
            <a:pPr>
              <a:buNone/>
            </a:pPr>
            <a:endParaRPr lang="en-US" dirty="0" smtClean="0"/>
          </a:p>
          <a:p>
            <a:r>
              <a:rPr lang="en-US" dirty="0" smtClean="0"/>
              <a:t>The Indians should work on the Christians’ building, mind the gold, till the fields, and produce food for the Christians. </a:t>
            </a:r>
          </a:p>
          <a:p>
            <a:pPr>
              <a:buNone/>
            </a:pPr>
            <a:endParaRPr lang="en-US" dirty="0" smtClean="0"/>
          </a:p>
          <a:p>
            <a:r>
              <a:rPr lang="en-US" dirty="0" smtClean="0"/>
              <a:t>This the Indians shall perform as free people, which they are, and not as slaves. </a:t>
            </a:r>
          </a:p>
          <a:p>
            <a:pPr>
              <a:buNone/>
            </a:pPr>
            <a:endParaRPr lang="en-US" dirty="0" smtClean="0"/>
          </a:p>
          <a:p>
            <a:r>
              <a:rPr lang="en-US" dirty="0" smtClean="0"/>
              <a:t>Also, see to it that the Indians are well treated, with those who become Christians better treated than the others. </a:t>
            </a:r>
          </a:p>
          <a:p>
            <a:pPr>
              <a:buNone/>
            </a:pPr>
            <a:endParaRPr lang="en-US" dirty="0" smtClean="0"/>
          </a:p>
          <a:p>
            <a:r>
              <a:rPr lang="en-US" dirty="0" smtClean="0"/>
              <a:t>Do not consent or allow any person to do them any harm or oppress them.” </a:t>
            </a:r>
          </a:p>
          <a:p>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 4: Treatment of Natives</a:t>
            </a:r>
            <a:endParaRPr lang="en-US" dirty="0"/>
          </a:p>
        </p:txBody>
      </p:sp>
      <p:sp>
        <p:nvSpPr>
          <p:cNvPr id="3" name="Content Placeholder 2"/>
          <p:cNvSpPr>
            <a:spLocks noGrp="1"/>
          </p:cNvSpPr>
          <p:nvPr>
            <p:ph idx="1"/>
          </p:nvPr>
        </p:nvSpPr>
        <p:spPr>
          <a:xfrm>
            <a:off x="457200" y="1600201"/>
            <a:ext cx="8229600" cy="685800"/>
          </a:xfrm>
        </p:spPr>
        <p:txBody>
          <a:bodyPr>
            <a:noAutofit/>
          </a:bodyPr>
          <a:lstStyle/>
          <a:p>
            <a:pPr algn="ctr">
              <a:buNone/>
            </a:pPr>
            <a:r>
              <a:rPr lang="en-US" sz="2000" i="1" dirty="0" smtClean="0"/>
              <a:t>" Loss of hand because gold quota not met"</a:t>
            </a:r>
            <a:br>
              <a:rPr lang="en-US" sz="2000" i="1" dirty="0" smtClean="0"/>
            </a:br>
            <a:r>
              <a:rPr lang="en-US" sz="2000" dirty="0" smtClean="0"/>
              <a:t>Commissioned by B. De Las </a:t>
            </a:r>
            <a:r>
              <a:rPr lang="en-US" sz="2000" dirty="0" err="1" smtClean="0"/>
              <a:t>Casas</a:t>
            </a:r>
            <a:r>
              <a:rPr lang="en-US" sz="2000" dirty="0" smtClean="0"/>
              <a:t/>
            </a:r>
            <a:br>
              <a:rPr lang="en-US" sz="2000" dirty="0" smtClean="0"/>
            </a:br>
            <a:endParaRPr lang="en-US" sz="2000" dirty="0"/>
          </a:p>
        </p:txBody>
      </p:sp>
      <p:pic>
        <p:nvPicPr>
          <p:cNvPr id="4" name="Picture 3" descr="http://ctah.binghamton.edu/images/hands.gif"/>
          <p:cNvPicPr/>
          <p:nvPr/>
        </p:nvPicPr>
        <p:blipFill>
          <a:blip r:embed="rId2" cstate="print"/>
          <a:srcRect/>
          <a:stretch>
            <a:fillRect/>
          </a:stretch>
        </p:blipFill>
        <p:spPr bwMode="auto">
          <a:xfrm>
            <a:off x="2438400" y="2667000"/>
            <a:ext cx="4162425" cy="326030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Triangular trade</a:t>
            </a:r>
            <a:endParaRPr lang="en-US" dirty="0"/>
          </a:p>
        </p:txBody>
      </p:sp>
      <p:pic>
        <p:nvPicPr>
          <p:cNvPr id="44034" name="Picture 2" descr="http://upload.wikimedia.org/wikipedia/commons/a/ac/Triangular_trade.png">
            <a:hlinkClick r:id="rId3"/>
          </p:cNvPr>
          <p:cNvPicPr>
            <a:picLocks noChangeAspect="1" noChangeArrowheads="1"/>
          </p:cNvPicPr>
          <p:nvPr/>
        </p:nvPicPr>
        <p:blipFill>
          <a:blip r:embed="rId4" cstate="print"/>
          <a:srcRect/>
          <a:stretch>
            <a:fillRect/>
          </a:stretch>
        </p:blipFill>
        <p:spPr bwMode="auto">
          <a:xfrm>
            <a:off x="990600" y="1589312"/>
            <a:ext cx="7016750" cy="4963888"/>
          </a:xfrm>
          <a:prstGeom prst="rect">
            <a:avLst/>
          </a:prstGeom>
          <a:noFill/>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Middle Passage</a:t>
            </a:r>
            <a:endParaRPr lang="en-US" dirty="0"/>
          </a:p>
        </p:txBody>
      </p:sp>
      <p:pic>
        <p:nvPicPr>
          <p:cNvPr id="2050" name="Picture 2" descr="Interior of a Slave Ship">
            <a:hlinkClick r:id="rId3"/>
          </p:cNvPr>
          <p:cNvPicPr>
            <a:picLocks noChangeAspect="1" noChangeArrowheads="1"/>
          </p:cNvPicPr>
          <p:nvPr/>
        </p:nvPicPr>
        <p:blipFill>
          <a:blip r:embed="rId4" cstate="print"/>
          <a:srcRect/>
          <a:stretch>
            <a:fillRect/>
          </a:stretch>
        </p:blipFill>
        <p:spPr bwMode="auto">
          <a:xfrm>
            <a:off x="166256" y="1371600"/>
            <a:ext cx="3948544" cy="1809751"/>
          </a:xfrm>
          <a:prstGeom prst="rect">
            <a:avLst/>
          </a:prstGeom>
          <a:noFill/>
        </p:spPr>
      </p:pic>
      <p:pic>
        <p:nvPicPr>
          <p:cNvPr id="2052" name="Picture 4" descr="Slave with Iron Muzzle">
            <a:hlinkClick r:id="rId5"/>
          </p:cNvPr>
          <p:cNvPicPr>
            <a:picLocks noChangeAspect="1" noChangeArrowheads="1"/>
          </p:cNvPicPr>
          <p:nvPr/>
        </p:nvPicPr>
        <p:blipFill>
          <a:blip r:embed="rId6" cstate="print"/>
          <a:srcRect/>
          <a:stretch>
            <a:fillRect/>
          </a:stretch>
        </p:blipFill>
        <p:spPr bwMode="auto">
          <a:xfrm>
            <a:off x="4724400" y="1887219"/>
            <a:ext cx="3352800" cy="3827781"/>
          </a:xfrm>
          <a:prstGeom prst="rect">
            <a:avLst/>
          </a:prstGeom>
          <a:noFill/>
        </p:spPr>
      </p:pic>
      <p:pic>
        <p:nvPicPr>
          <p:cNvPr id="2054" name="Picture 6" descr="The Slave Deck of the Bark ">
            <a:hlinkClick r:id="rId7"/>
          </p:cNvPr>
          <p:cNvPicPr>
            <a:picLocks noChangeAspect="1" noChangeArrowheads="1"/>
          </p:cNvPicPr>
          <p:nvPr/>
        </p:nvPicPr>
        <p:blipFill>
          <a:blip r:embed="rId8" cstate="print"/>
          <a:srcRect/>
          <a:stretch>
            <a:fillRect/>
          </a:stretch>
        </p:blipFill>
        <p:spPr bwMode="auto">
          <a:xfrm>
            <a:off x="685800" y="3276600"/>
            <a:ext cx="3070247" cy="3505200"/>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Illusions vs. Conclusions</a:t>
            </a:r>
            <a:endParaRPr lang="en-US" dirty="0"/>
          </a:p>
        </p:txBody>
      </p:sp>
      <p:pic>
        <p:nvPicPr>
          <p:cNvPr id="1026" name="Picture 2" descr="young woman optical illusion"/>
          <p:cNvPicPr>
            <a:picLocks noChangeAspect="1" noChangeArrowheads="1"/>
          </p:cNvPicPr>
          <p:nvPr/>
        </p:nvPicPr>
        <p:blipFill>
          <a:blip r:embed="rId2" cstate="print"/>
          <a:srcRect/>
          <a:stretch>
            <a:fillRect/>
          </a:stretch>
        </p:blipFill>
        <p:spPr bwMode="auto">
          <a:xfrm>
            <a:off x="2971800" y="1851101"/>
            <a:ext cx="3352800" cy="4702099"/>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Geocentric vs. Heliocentric</a:t>
            </a:r>
            <a:endParaRPr lang="en-US" dirty="0"/>
          </a:p>
        </p:txBody>
      </p:sp>
      <p:sp>
        <p:nvSpPr>
          <p:cNvPr id="6" name="Text Placeholder 5"/>
          <p:cNvSpPr>
            <a:spLocks noGrp="1"/>
          </p:cNvSpPr>
          <p:nvPr>
            <p:ph type="body" idx="4294967295"/>
          </p:nvPr>
        </p:nvSpPr>
        <p:spPr>
          <a:xfrm>
            <a:off x="1524000" y="1646238"/>
            <a:ext cx="3382963" cy="639762"/>
          </a:xfrm>
        </p:spPr>
        <p:txBody>
          <a:bodyPr/>
          <a:lstStyle/>
          <a:p>
            <a:pPr>
              <a:buNone/>
            </a:pPr>
            <a:r>
              <a:rPr lang="en-US" i="1" dirty="0" smtClean="0"/>
              <a:t>Ptolemy</a:t>
            </a:r>
            <a:endParaRPr lang="en-US" dirty="0"/>
          </a:p>
        </p:txBody>
      </p:sp>
      <p:sp>
        <p:nvSpPr>
          <p:cNvPr id="7" name="Text Placeholder 6"/>
          <p:cNvSpPr>
            <a:spLocks noGrp="1"/>
          </p:cNvSpPr>
          <p:nvPr>
            <p:ph type="body" sz="quarter" idx="4294967295"/>
          </p:nvPr>
        </p:nvSpPr>
        <p:spPr>
          <a:xfrm>
            <a:off x="5410200" y="1646238"/>
            <a:ext cx="3382962" cy="639762"/>
          </a:xfrm>
        </p:spPr>
        <p:txBody>
          <a:bodyPr/>
          <a:lstStyle/>
          <a:p>
            <a:pPr>
              <a:buNone/>
            </a:pPr>
            <a:r>
              <a:rPr lang="en-US" i="1" dirty="0" smtClean="0"/>
              <a:t>Copernicus</a:t>
            </a:r>
            <a:endParaRPr lang="en-US" dirty="0"/>
          </a:p>
        </p:txBody>
      </p:sp>
      <p:pic>
        <p:nvPicPr>
          <p:cNvPr id="4" name="Picture 7" descr="g37_ptolemy"/>
          <p:cNvPicPr>
            <a:picLocks noChangeAspect="1" noChangeArrowheads="1"/>
          </p:cNvPicPr>
          <p:nvPr/>
        </p:nvPicPr>
        <p:blipFill>
          <a:blip r:embed="rId3" cstate="print"/>
          <a:srcRect/>
          <a:stretch>
            <a:fillRect/>
          </a:stretch>
        </p:blipFill>
        <p:spPr>
          <a:xfrm>
            <a:off x="906463" y="2209800"/>
            <a:ext cx="3284537" cy="4495800"/>
          </a:xfrm>
          <a:prstGeom prst="rect">
            <a:avLst/>
          </a:prstGeom>
          <a:noFill/>
          <a:ln/>
        </p:spPr>
      </p:pic>
      <p:pic>
        <p:nvPicPr>
          <p:cNvPr id="5" name="Picture 8" descr="g37_copernicus"/>
          <p:cNvPicPr>
            <a:picLocks noChangeAspect="1" noChangeArrowheads="1"/>
          </p:cNvPicPr>
          <p:nvPr/>
        </p:nvPicPr>
        <p:blipFill>
          <a:blip r:embed="rId4" cstate="print"/>
          <a:srcRect/>
          <a:stretch>
            <a:fillRect/>
          </a:stretch>
        </p:blipFill>
        <p:spPr>
          <a:xfrm>
            <a:off x="4953000" y="2209800"/>
            <a:ext cx="3398838" cy="4495800"/>
          </a:xfrm>
          <a:prstGeom prst="rect">
            <a:avLst/>
          </a:prstGeom>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6">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6">
                                            <p:txEl>
                                              <p:pRg st="0" end="0"/>
                                            </p:txEl>
                                          </p:spTgt>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strVal val="#ppt_w*0.05"/>
                                          </p:val>
                                        </p:tav>
                                        <p:tav tm="100000">
                                          <p:val>
                                            <p:strVal val="#ppt_w"/>
                                          </p:val>
                                        </p:tav>
                                      </p:tavLst>
                                    </p:anim>
                                    <p:anim calcmode="lin" valueType="num">
                                      <p:cBhvr>
                                        <p:cTn id="15" dur="500" fill="hold"/>
                                        <p:tgtEl>
                                          <p:spTgt spid="4"/>
                                        </p:tgtEl>
                                        <p:attrNameLst>
                                          <p:attrName>ppt_h</p:attrName>
                                        </p:attrNameLst>
                                      </p:cBhvr>
                                      <p:tavLst>
                                        <p:tav tm="0">
                                          <p:val>
                                            <p:strVal val="#ppt_h"/>
                                          </p:val>
                                        </p:tav>
                                        <p:tav tm="100000">
                                          <p:val>
                                            <p:strVal val="#ppt_h"/>
                                          </p:val>
                                        </p:tav>
                                      </p:tavLst>
                                    </p:anim>
                                    <p:anim calcmode="lin" valueType="num">
                                      <p:cBhvr>
                                        <p:cTn id="16" dur="500" fill="hold"/>
                                        <p:tgtEl>
                                          <p:spTgt spid="4"/>
                                        </p:tgtEl>
                                        <p:attrNameLst>
                                          <p:attrName>ppt_x</p:attrName>
                                        </p:attrNameLst>
                                      </p:cBhvr>
                                      <p:tavLst>
                                        <p:tav tm="0">
                                          <p:val>
                                            <p:strVal val="#ppt_x-.2"/>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p:cTn id="23" dur="500" fill="hold"/>
                                        <p:tgtEl>
                                          <p:spTgt spid="7">
                                            <p:txEl>
                                              <p:pRg st="0" end="0"/>
                                            </p:txEl>
                                          </p:spTgt>
                                        </p:tgtEl>
                                        <p:attrNameLst>
                                          <p:attrName>ppt_w</p:attrName>
                                        </p:attrNameLst>
                                      </p:cBhvr>
                                      <p:tavLst>
                                        <p:tav tm="0">
                                          <p:val>
                                            <p:strVal val="#ppt_w*0.05"/>
                                          </p:val>
                                        </p:tav>
                                        <p:tav tm="100000">
                                          <p:val>
                                            <p:strVal val="#ppt_w"/>
                                          </p:val>
                                        </p:tav>
                                      </p:tavLst>
                                    </p:anim>
                                    <p:anim calcmode="lin" valueType="num">
                                      <p:cBhvr>
                                        <p:cTn id="24" dur="500" fill="hold"/>
                                        <p:tgtEl>
                                          <p:spTgt spid="7">
                                            <p:txEl>
                                              <p:pRg st="0" end="0"/>
                                            </p:txEl>
                                          </p:spTgt>
                                        </p:tgtEl>
                                        <p:attrNameLst>
                                          <p:attrName>ppt_h</p:attrName>
                                        </p:attrNameLst>
                                      </p:cBhvr>
                                      <p:tavLst>
                                        <p:tav tm="0">
                                          <p:val>
                                            <p:strVal val="#ppt_h"/>
                                          </p:val>
                                        </p:tav>
                                        <p:tav tm="100000">
                                          <p:val>
                                            <p:strVal val="#ppt_h"/>
                                          </p:val>
                                        </p:tav>
                                      </p:tavLst>
                                    </p:anim>
                                    <p:anim calcmode="lin" valueType="num">
                                      <p:cBhvr>
                                        <p:cTn id="25" dur="500" fill="hold"/>
                                        <p:tgtEl>
                                          <p:spTgt spid="7">
                                            <p:txEl>
                                              <p:pRg st="0" end="0"/>
                                            </p:txEl>
                                          </p:spTgt>
                                        </p:tgtEl>
                                        <p:attrNameLst>
                                          <p:attrName>ppt_x</p:attrName>
                                        </p:attrNameLst>
                                      </p:cBhvr>
                                      <p:tavLst>
                                        <p:tav tm="0">
                                          <p:val>
                                            <p:strVal val="#ppt_x-.2"/>
                                          </p:val>
                                        </p:tav>
                                        <p:tav tm="100000">
                                          <p:val>
                                            <p:strVal val="#ppt_x"/>
                                          </p:val>
                                        </p:tav>
                                      </p:tavLst>
                                    </p:anim>
                                    <p:anim calcmode="lin" valueType="num">
                                      <p:cBhvr>
                                        <p:cTn id="26" dur="500" fill="hold"/>
                                        <p:tgtEl>
                                          <p:spTgt spid="7">
                                            <p:txEl>
                                              <p:pRg st="0" end="0"/>
                                            </p:txEl>
                                          </p:spTgt>
                                        </p:tgtEl>
                                        <p:attrNameLst>
                                          <p:attrName>ppt_y</p:attrName>
                                        </p:attrNameLst>
                                      </p:cBhvr>
                                      <p:tavLst>
                                        <p:tav tm="0">
                                          <p:val>
                                            <p:strVal val="#ppt_y"/>
                                          </p:val>
                                        </p:tav>
                                        <p:tav tm="100000">
                                          <p:val>
                                            <p:strVal val="#ppt_y"/>
                                          </p:val>
                                        </p:tav>
                                      </p:tavLst>
                                    </p:anim>
                                    <p:animEffect transition="in" filter="fade">
                                      <p:cBhvr>
                                        <p:cTn id="27" dur="500"/>
                                        <p:tgtEl>
                                          <p:spTgt spid="7">
                                            <p:txEl>
                                              <p:pRg st="0" end="0"/>
                                            </p:txEl>
                                          </p:spTgt>
                                        </p:tgtEl>
                                      </p:cBhvr>
                                    </p:animEffect>
                                  </p:childTnLst>
                                </p:cTn>
                              </p:par>
                              <p:par>
                                <p:cTn id="28" presetID="54" presetClass="entr" presetSubtype="0" accel="10000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strVal val="#ppt_w*0.05"/>
                                          </p:val>
                                        </p:tav>
                                        <p:tav tm="100000">
                                          <p:val>
                                            <p:strVal val="#ppt_w"/>
                                          </p:val>
                                        </p:tav>
                                      </p:tavLst>
                                    </p:anim>
                                    <p:anim calcmode="lin" valueType="num">
                                      <p:cBhvr>
                                        <p:cTn id="31" dur="500" fill="hold"/>
                                        <p:tgtEl>
                                          <p:spTgt spid="5"/>
                                        </p:tgtEl>
                                        <p:attrNameLst>
                                          <p:attrName>ppt_h</p:attrName>
                                        </p:attrNameLst>
                                      </p:cBhvr>
                                      <p:tavLst>
                                        <p:tav tm="0">
                                          <p:val>
                                            <p:strVal val="#ppt_h"/>
                                          </p:val>
                                        </p:tav>
                                        <p:tav tm="100000">
                                          <p:val>
                                            <p:strVal val="#ppt_h"/>
                                          </p:val>
                                        </p:tav>
                                      </p:tavLst>
                                    </p:anim>
                                    <p:anim calcmode="lin" valueType="num">
                                      <p:cBhvr>
                                        <p:cTn id="32" dur="500" fill="hold"/>
                                        <p:tgtEl>
                                          <p:spTgt spid="5"/>
                                        </p:tgtEl>
                                        <p:attrNameLst>
                                          <p:attrName>ppt_x</p:attrName>
                                        </p:attrNameLst>
                                      </p:cBhvr>
                                      <p:tavLst>
                                        <p:tav tm="0">
                                          <p:val>
                                            <p:strVal val="#ppt_x-.2"/>
                                          </p:val>
                                        </p:tav>
                                        <p:tav tm="100000">
                                          <p:val>
                                            <p:strVal val="#ppt_x"/>
                                          </p:val>
                                        </p:tav>
                                      </p:tavLst>
                                    </p:anim>
                                    <p:anim calcmode="lin" valueType="num">
                                      <p:cBhvr>
                                        <p:cTn id="33" dur="500" fill="hold"/>
                                        <p:tgtEl>
                                          <p:spTgt spid="5"/>
                                        </p:tgtEl>
                                        <p:attrNameLst>
                                          <p:attrName>ppt_y</p:attrName>
                                        </p:attrNameLst>
                                      </p:cBhvr>
                                      <p:tavLst>
                                        <p:tav tm="0">
                                          <p:val>
                                            <p:strVal val="#ppt_y"/>
                                          </p:val>
                                        </p:tav>
                                        <p:tav tm="100000">
                                          <p:val>
                                            <p:strVal val="#ppt_y"/>
                                          </p:val>
                                        </p:tav>
                                      </p:tavLst>
                                    </p:anim>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z="4400" dirty="0" smtClean="0"/>
              <a:t>The Scientific Method</a:t>
            </a:r>
            <a:endParaRPr lang="en-US" sz="4400" dirty="0"/>
          </a:p>
        </p:txBody>
      </p:sp>
      <p:pic>
        <p:nvPicPr>
          <p:cNvPr id="5" name="Picture 7" descr="photo_sungraph"/>
          <p:cNvPicPr>
            <a:picLocks noChangeAspect="1" noChangeArrowheads="1"/>
          </p:cNvPicPr>
          <p:nvPr/>
        </p:nvPicPr>
        <p:blipFill>
          <a:blip r:embed="rId3" cstate="print"/>
          <a:srcRect/>
          <a:stretch>
            <a:fillRect/>
          </a:stretch>
        </p:blipFill>
        <p:spPr bwMode="auto">
          <a:xfrm>
            <a:off x="2276475" y="2182813"/>
            <a:ext cx="4733925" cy="39131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7240" y="3897557"/>
            <a:ext cx="7589520" cy="3112843"/>
          </a:xfrm>
        </p:spPr>
        <p:txBody>
          <a:bodyPr>
            <a:normAutofit fontScale="90000"/>
          </a:bodyPr>
          <a:lstStyle/>
          <a:p>
            <a:pPr>
              <a:defRPr/>
            </a:pPr>
            <a:r>
              <a:rPr lang="en-US" sz="6600" i="1" dirty="0" smtClean="0">
                <a:solidFill>
                  <a:schemeClr val="accent1"/>
                </a:solidFill>
                <a:effectLst>
                  <a:outerShdw blurRad="38100" dist="38100" dir="2700000" algn="tl">
                    <a:srgbClr val="000000"/>
                  </a:outerShdw>
                </a:effectLst>
              </a:rPr>
              <a:t>Truth</a:t>
            </a:r>
            <a:r>
              <a:rPr lang="en-US" sz="6600" dirty="0" smtClean="0"/>
              <a:t> is not known at the beginning of inquiry</a:t>
            </a:r>
            <a:br>
              <a:rPr lang="en-US" sz="6600" dirty="0" smtClean="0"/>
            </a:br>
            <a:r>
              <a:rPr lang="en-US" sz="6600" dirty="0" smtClean="0"/>
              <a:t>but at the end, after a long process of investigation.</a:t>
            </a:r>
            <a:br>
              <a:rPr lang="en-US" sz="6600" dirty="0" smtClean="0"/>
            </a:b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Improvements in Technology</a:t>
            </a:r>
            <a:endParaRPr lang="en-US" dirty="0"/>
          </a:p>
        </p:txBody>
      </p:sp>
      <p:pic>
        <p:nvPicPr>
          <p:cNvPr id="14" name="Picture 10" descr="ptolemy"/>
          <p:cNvPicPr>
            <a:picLocks noGrp="1" noChangeAspect="1" noChangeArrowheads="1"/>
          </p:cNvPicPr>
          <p:nvPr>
            <p:ph type="pic" idx="4294967295"/>
          </p:nvPr>
        </p:nvPicPr>
        <p:blipFill>
          <a:blip r:embed="rId3" cstate="print"/>
          <a:srcRect t="2773" b="2773"/>
          <a:stretch>
            <a:fillRect/>
          </a:stretch>
        </p:blipFill>
        <p:spPr>
          <a:xfrm>
            <a:off x="4648200" y="3810000"/>
            <a:ext cx="3810000" cy="2770187"/>
          </a:xfrm>
          <a:noFill/>
        </p:spPr>
      </p:pic>
      <p:sp>
        <p:nvSpPr>
          <p:cNvPr id="3" name="Content Placeholder 2"/>
          <p:cNvSpPr>
            <a:spLocks noGrp="1"/>
          </p:cNvSpPr>
          <p:nvPr>
            <p:ph type="body" sz="half" idx="4294967295"/>
          </p:nvPr>
        </p:nvSpPr>
        <p:spPr>
          <a:xfrm>
            <a:off x="457200" y="1066800"/>
            <a:ext cx="3200400" cy="2209800"/>
          </a:xfrm>
        </p:spPr>
        <p:txBody>
          <a:bodyPr>
            <a:normAutofit fontScale="85000" lnSpcReduction="20000"/>
          </a:bodyPr>
          <a:lstStyle/>
          <a:p>
            <a:pPr>
              <a:lnSpc>
                <a:spcPct val="90000"/>
              </a:lnSpc>
              <a:defRPr/>
            </a:pPr>
            <a:r>
              <a:rPr lang="en-US" sz="2400" dirty="0" smtClean="0"/>
              <a:t>Mapmaking- </a:t>
            </a:r>
          </a:p>
          <a:p>
            <a:pPr>
              <a:lnSpc>
                <a:spcPct val="90000"/>
              </a:lnSpc>
              <a:buNone/>
              <a:defRPr/>
            </a:pPr>
            <a:endParaRPr lang="en-US" sz="2400" dirty="0" smtClean="0"/>
          </a:p>
          <a:p>
            <a:pPr lvl="1">
              <a:lnSpc>
                <a:spcPct val="90000"/>
              </a:lnSpc>
              <a:defRPr/>
            </a:pPr>
            <a:r>
              <a:rPr lang="en-US" sz="2000" dirty="0" smtClean="0"/>
              <a:t>Understood world was round</a:t>
            </a:r>
          </a:p>
          <a:p>
            <a:pPr lvl="1">
              <a:lnSpc>
                <a:spcPct val="90000"/>
              </a:lnSpc>
              <a:buNone/>
              <a:defRPr/>
            </a:pPr>
            <a:endParaRPr lang="en-US" sz="2000" dirty="0" smtClean="0"/>
          </a:p>
          <a:p>
            <a:pPr lvl="1">
              <a:lnSpc>
                <a:spcPct val="90000"/>
              </a:lnSpc>
              <a:defRPr/>
            </a:pPr>
            <a:r>
              <a:rPr lang="en-US" sz="2000" dirty="0" smtClean="0"/>
              <a:t>Added Africa and Asia</a:t>
            </a:r>
          </a:p>
          <a:p>
            <a:pPr lvl="1">
              <a:lnSpc>
                <a:spcPct val="90000"/>
              </a:lnSpc>
              <a:defRPr/>
            </a:pPr>
            <a:endParaRPr lang="en-US" sz="2000" dirty="0" smtClean="0"/>
          </a:p>
          <a:p>
            <a:pPr lvl="1">
              <a:lnSpc>
                <a:spcPct val="90000"/>
              </a:lnSpc>
              <a:defRPr/>
            </a:pPr>
            <a:r>
              <a:rPr lang="en-US" sz="2000" dirty="0" smtClean="0"/>
              <a:t>Looked to west, across Atlantic, for quick route to Asia</a:t>
            </a:r>
            <a:endParaRPr lang="en-US" dirty="0"/>
          </a:p>
        </p:txBody>
      </p:sp>
      <p:pic>
        <p:nvPicPr>
          <p:cNvPr id="13" name="Picture 16" descr="ptolemy_big"/>
          <p:cNvPicPr>
            <a:picLocks noChangeAspect="1" noChangeArrowheads="1"/>
          </p:cNvPicPr>
          <p:nvPr/>
        </p:nvPicPr>
        <p:blipFill>
          <a:blip r:embed="rId4" cstate="print"/>
          <a:srcRect/>
          <a:stretch>
            <a:fillRect/>
          </a:stretch>
        </p:blipFill>
        <p:spPr>
          <a:xfrm>
            <a:off x="838200" y="3657600"/>
            <a:ext cx="2777067" cy="3124200"/>
          </a:xfrm>
          <a:prstGeom prst="rect">
            <a:avLst/>
          </a:prstGeom>
          <a:noFill/>
          <a:ln w="6350">
            <a:solidFill>
              <a:schemeClr val="accent1"/>
            </a:solidFill>
          </a:ln>
          <a:effectLst>
            <a:reflection blurRad="1000" stA="49000" endA="500" endPos="10000" dist="900" dir="5400000" sy="-90000" algn="bl" rotWithShape="0"/>
          </a:effectLst>
        </p:spPr>
      </p:pic>
      <p:pic>
        <p:nvPicPr>
          <p:cNvPr id="15" name="Picture 13" descr="PtolemyWorld"/>
          <p:cNvPicPr>
            <a:picLocks noChangeAspect="1" noChangeArrowheads="1"/>
          </p:cNvPicPr>
          <p:nvPr/>
        </p:nvPicPr>
        <p:blipFill>
          <a:blip r:embed="rId5" cstate="print"/>
          <a:srcRect/>
          <a:stretch>
            <a:fillRect/>
          </a:stretch>
        </p:blipFill>
        <p:spPr>
          <a:xfrm>
            <a:off x="4343400" y="1066800"/>
            <a:ext cx="4249182" cy="2695575"/>
          </a:xfrm>
          <a:prstGeom prst="rect">
            <a:avLst/>
          </a:prstGeom>
          <a:noFill/>
        </p:spPr>
      </p:pic>
      <p:sp>
        <p:nvSpPr>
          <p:cNvPr id="16" name="TextBox 15"/>
          <p:cNvSpPr txBox="1"/>
          <p:nvPr/>
        </p:nvSpPr>
        <p:spPr>
          <a:xfrm>
            <a:off x="990600" y="3195935"/>
            <a:ext cx="2438400" cy="461665"/>
          </a:xfrm>
          <a:prstGeom prst="rect">
            <a:avLst/>
          </a:prstGeom>
          <a:noFill/>
        </p:spPr>
        <p:txBody>
          <a:bodyPr wrap="square" rtlCol="0">
            <a:spAutoFit/>
          </a:bodyPr>
          <a:lstStyle/>
          <a:p>
            <a:pPr algn="ctr"/>
            <a:r>
              <a:rPr lang="en-US" sz="2400" dirty="0" smtClean="0"/>
              <a:t>Ptolemy</a:t>
            </a:r>
            <a:endParaRPr lang="en-US" sz="24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dirty="0" smtClean="0"/>
              <a:t>Improvements in Technology</a:t>
            </a:r>
            <a:endParaRPr lang="en-US" dirty="0"/>
          </a:p>
        </p:txBody>
      </p:sp>
      <p:pic>
        <p:nvPicPr>
          <p:cNvPr id="6" name="Picture 20" descr="astrolabea">
            <a:hlinkClick r:id="rId3" action="ppaction://hlinkfile"/>
          </p:cNvPr>
          <p:cNvPicPr>
            <a:picLocks noGrp="1" noChangeAspect="1" noChangeArrowheads="1"/>
          </p:cNvPicPr>
          <p:nvPr>
            <p:ph sz="half" idx="1"/>
          </p:nvPr>
        </p:nvPicPr>
        <p:blipFill>
          <a:blip r:embed="rId4" cstate="print"/>
          <a:stretch>
            <a:fillRect/>
          </a:stretch>
        </p:blipFill>
        <p:spPr>
          <a:xfrm>
            <a:off x="4495800" y="3124200"/>
            <a:ext cx="4038600" cy="3574393"/>
          </a:xfrm>
          <a:noFill/>
        </p:spPr>
      </p:pic>
      <p:sp>
        <p:nvSpPr>
          <p:cNvPr id="4" name="Text Placeholder 3"/>
          <p:cNvSpPr>
            <a:spLocks noGrp="1"/>
          </p:cNvSpPr>
          <p:nvPr>
            <p:ph sz="half" idx="2"/>
          </p:nvPr>
        </p:nvSpPr>
        <p:spPr>
          <a:xfrm>
            <a:off x="304800" y="1189037"/>
            <a:ext cx="4038600" cy="4525963"/>
          </a:xfrm>
        </p:spPr>
        <p:txBody>
          <a:bodyPr>
            <a:noAutofit/>
          </a:bodyPr>
          <a:lstStyle/>
          <a:p>
            <a:pPr>
              <a:lnSpc>
                <a:spcPct val="90000"/>
              </a:lnSpc>
              <a:defRPr/>
            </a:pPr>
            <a:r>
              <a:rPr lang="en-US" sz="1800" dirty="0" smtClean="0"/>
              <a:t>Navigation- </a:t>
            </a:r>
          </a:p>
          <a:p>
            <a:pPr>
              <a:lnSpc>
                <a:spcPct val="90000"/>
              </a:lnSpc>
              <a:buNone/>
              <a:defRPr/>
            </a:pPr>
            <a:endParaRPr lang="en-US" sz="1800" dirty="0" smtClean="0"/>
          </a:p>
          <a:p>
            <a:pPr lvl="1">
              <a:lnSpc>
                <a:spcPct val="90000"/>
              </a:lnSpc>
              <a:defRPr/>
            </a:pPr>
            <a:r>
              <a:rPr lang="en-US" sz="1800" dirty="0" smtClean="0"/>
              <a:t>Compass- pointed north</a:t>
            </a:r>
          </a:p>
          <a:p>
            <a:pPr lvl="1">
              <a:lnSpc>
                <a:spcPct val="90000"/>
              </a:lnSpc>
              <a:buNone/>
              <a:defRPr/>
            </a:pPr>
            <a:endParaRPr lang="en-US" sz="1800" dirty="0" smtClean="0"/>
          </a:p>
          <a:p>
            <a:pPr lvl="1">
              <a:lnSpc>
                <a:spcPct val="90000"/>
              </a:lnSpc>
              <a:defRPr/>
            </a:pPr>
            <a:r>
              <a:rPr lang="en-US" sz="1800" dirty="0" smtClean="0"/>
              <a:t>Astrolabe- plot course of latitude to determine nearness to land</a:t>
            </a:r>
            <a:endParaRPr lang="en-US" sz="1800" dirty="0"/>
          </a:p>
        </p:txBody>
      </p:sp>
      <p:pic>
        <p:nvPicPr>
          <p:cNvPr id="5" name="Picture 9" descr="compass_pocket"/>
          <p:cNvPicPr>
            <a:picLocks noChangeAspect="1" noChangeArrowheads="1"/>
          </p:cNvPicPr>
          <p:nvPr/>
        </p:nvPicPr>
        <p:blipFill>
          <a:blip r:embed="rId5" cstate="print"/>
          <a:srcRect/>
          <a:stretch>
            <a:fillRect/>
          </a:stretch>
        </p:blipFill>
        <p:spPr>
          <a:xfrm>
            <a:off x="457200" y="3124200"/>
            <a:ext cx="3629070" cy="3657600"/>
          </a:xfrm>
          <a:prstGeom prst="rect">
            <a:avLst/>
          </a:prstGeom>
          <a:noFill/>
          <a:ln w="6350">
            <a:solidFill>
              <a:schemeClr val="accent1"/>
            </a:solidFill>
          </a:ln>
          <a:effectLst>
            <a:reflection blurRad="1000" stA="49000" endA="500" endPos="10000" dist="900" dir="5400000" sy="-90000" algn="bl" rotWithShape="0"/>
          </a:effectLst>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rnival">
  <a:themeElements>
    <a:clrScheme name="Custom 2">
      <a:dk1>
        <a:sysClr val="windowText" lastClr="000000"/>
      </a:dk1>
      <a:lt1>
        <a:sysClr val="window" lastClr="FFFFFF"/>
      </a:lt1>
      <a:dk2>
        <a:srgbClr val="1F497D"/>
      </a:dk2>
      <a:lt2>
        <a:srgbClr val="92D050"/>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rnival">
      <a:majorFont>
        <a:latin typeface="Bodoni MT"/>
        <a:ea typeface=""/>
        <a:cs typeface=""/>
        <a:font script="Cyrl" typeface="Times New Roman"/>
        <a:font script="Grek"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Verdana"/>
        <a:ea typeface=""/>
        <a:cs typeface=""/>
        <a:font script="Jpan" typeface="ＭＳ Ｐゴシック"/>
        <a:font script="Hang" typeface="맑은 고딕"/>
        <a:font script="Hans" typeface="华文楷体"/>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arnival">
      <a:fillStyleLst>
        <a:solidFill>
          <a:schemeClr val="phClr">
            <a:tint val="100000"/>
          </a:schemeClr>
        </a:solidFill>
        <a:gradFill rotWithShape="1">
          <a:gsLst>
            <a:gs pos="0">
              <a:schemeClr val="phClr">
                <a:tint val="75000"/>
                <a:satMod val="170000"/>
              </a:schemeClr>
            </a:gs>
            <a:gs pos="37000">
              <a:schemeClr val="phClr">
                <a:tint val="50000"/>
                <a:satMod val="180000"/>
              </a:schemeClr>
            </a:gs>
            <a:gs pos="50000">
              <a:schemeClr val="phClr">
                <a:tint val="46000"/>
                <a:satMod val="180000"/>
              </a:schemeClr>
            </a:gs>
            <a:gs pos="64000">
              <a:schemeClr val="phClr">
                <a:tint val="50000"/>
                <a:satMod val="180000"/>
              </a:schemeClr>
            </a:gs>
            <a:gs pos="100000">
              <a:schemeClr val="phClr">
                <a:tint val="75000"/>
                <a:satMod val="170000"/>
              </a:schemeClr>
            </a:gs>
          </a:gsLst>
          <a:lin ang="5400000" scaled="0"/>
        </a:gradFill>
        <a:gradFill rotWithShape="1">
          <a:gsLst>
            <a:gs pos="0">
              <a:schemeClr val="phClr">
                <a:shade val="35000"/>
                <a:satMod val="190000"/>
              </a:schemeClr>
            </a:gs>
            <a:gs pos="30000">
              <a:schemeClr val="phClr">
                <a:shade val="64000"/>
                <a:satMod val="165000"/>
              </a:schemeClr>
            </a:gs>
            <a:gs pos="46000">
              <a:schemeClr val="phClr">
                <a:shade val="74000"/>
                <a:satMod val="165000"/>
              </a:schemeClr>
            </a:gs>
            <a:gs pos="56000">
              <a:schemeClr val="phClr">
                <a:shade val="74000"/>
                <a:satMod val="165000"/>
              </a:schemeClr>
            </a:gs>
            <a:gs pos="70000">
              <a:schemeClr val="phClr">
                <a:shade val="64000"/>
                <a:satMod val="165000"/>
              </a:schemeClr>
            </a:gs>
            <a:gs pos="100000">
              <a:schemeClr val="phClr">
                <a:shade val="35000"/>
                <a:satMod val="190000"/>
              </a:schemeClr>
            </a:gs>
          </a:gsLst>
          <a:lin ang="5400000" scaled="0"/>
        </a:gradFill>
      </a:fillStyleLst>
      <a:lnStyleLst>
        <a:ln w="5000">
          <a:solidFill>
            <a:schemeClr val="phClr"/>
          </a:solidFill>
          <a:prstDash val="solid"/>
        </a:ln>
        <a:ln w="12700">
          <a:solidFill>
            <a:schemeClr val="phClr"/>
          </a:solidFill>
          <a:prstDash val="solid"/>
        </a:ln>
        <a:ln w="28100">
          <a:solidFill>
            <a:schemeClr val="phClr"/>
          </a:solidFill>
          <a:prstDash val="solid"/>
        </a:ln>
      </a:lnStyleLst>
      <a:effectStyleLst>
        <a:effectStyle>
          <a:effectLst>
            <a:outerShdw blurRad="39000" dist="25400" dir="5400000">
              <a:srgbClr val="1A0000">
                <a:alpha val="35000"/>
              </a:srgbClr>
            </a:outerShdw>
          </a:effectLst>
        </a:effectStyle>
        <a:effectStyle>
          <a:effectLst>
            <a:outerShdw blurRad="39000" dist="25000" dir="5400000">
              <a:srgbClr val="1A0000">
                <a:alpha val="40000"/>
              </a:srgbClr>
            </a:outerShdw>
          </a:effectLst>
        </a:effectStyle>
        <a:effectStyle>
          <a:effectLst>
            <a:outerShdw blurRad="39000" dist="25000" dir="5400000">
              <a:srgbClr val="000000">
                <a:alpha val="40000"/>
              </a:srgbClr>
            </a:outerShdw>
          </a:effectLst>
          <a:scene3d>
            <a:camera prst="orthographicFront">
              <a:rot lat="0" lon="0" rev="0"/>
            </a:camera>
            <a:lightRig rig="contrasting" dir="tr">
              <a:rot lat="0" lon="0" rev="7000000"/>
            </a:lightRig>
          </a:scene3d>
          <a:sp3d prstMaterial="powder">
            <a:bevelT w="110000" h="50000"/>
          </a:sp3d>
        </a:effectStyle>
      </a:effectStyleLst>
      <a:bgFillStyleLst>
        <a:solidFill>
          <a:schemeClr val="phClr">
            <a:tint val="100000"/>
          </a:schemeClr>
        </a:solidFill>
        <a:gradFill rotWithShape="1">
          <a:gsLst>
            <a:gs pos="0">
              <a:schemeClr val="phClr">
                <a:shade val="68000"/>
                <a:satMod val="150000"/>
              </a:schemeClr>
            </a:gs>
            <a:gs pos="40000">
              <a:schemeClr val="phClr">
                <a:tint val="90000"/>
                <a:satMod val="220000"/>
              </a:schemeClr>
            </a:gs>
            <a:gs pos="50000">
              <a:schemeClr val="phClr">
                <a:tint val="86500"/>
                <a:satMod val="255000"/>
              </a:schemeClr>
            </a:gs>
            <a:gs pos="53000">
              <a:schemeClr val="phClr">
                <a:tint val="86500"/>
                <a:satMod val="255000"/>
              </a:schemeClr>
            </a:gs>
            <a:gs pos="62000">
              <a:schemeClr val="phClr">
                <a:tint val="90000"/>
                <a:satMod val="220000"/>
              </a:schemeClr>
            </a:gs>
            <a:gs pos="100000">
              <a:schemeClr val="phClr">
                <a:shade val="68000"/>
                <a:satMod val="150000"/>
              </a:schemeClr>
            </a:gs>
          </a:gsLst>
          <a:lin ang="5400000" scaled="0"/>
        </a:gradFill>
        <a:blipFill>
          <a:blip xmlns:r="http://schemas.openxmlformats.org/officeDocument/2006/relationships" r:embed="rId1">
            <a:duotone>
              <a:schemeClr val="phClr">
                <a:tint val="95000"/>
                <a:satMod val="190000"/>
              </a:schemeClr>
              <a:schemeClr val="phClr">
                <a:shade val="78000"/>
                <a:satMod val="18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Carnival</Template>
  <TotalTime>1988</TotalTime>
  <Words>786</Words>
  <Application>Microsoft Office PowerPoint</Application>
  <PresentationFormat>On-screen Show (4:3)</PresentationFormat>
  <Paragraphs>177</Paragraphs>
  <Slides>39</Slides>
  <Notes>15</Notes>
  <HiddenSlides>23</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Carnival</vt:lpstr>
      <vt:lpstr>The Scientific Revolution Should people fear new ideas?</vt:lpstr>
      <vt:lpstr>What is the Scientific Revolution?</vt:lpstr>
      <vt:lpstr>Why did the Scientific Revolution happen?</vt:lpstr>
      <vt:lpstr>Illusions vs. Conclusions</vt:lpstr>
      <vt:lpstr>Geocentric vs. Heliocentric</vt:lpstr>
      <vt:lpstr>The Scientific Method</vt:lpstr>
      <vt:lpstr>Truth is not known at the beginning of inquiry but at the end, after a long process of investigation. </vt:lpstr>
      <vt:lpstr>Improvements in Technology</vt:lpstr>
      <vt:lpstr>Improvements in Technology</vt:lpstr>
      <vt:lpstr>Improved Technology</vt:lpstr>
      <vt:lpstr>Commercial Revolution</vt:lpstr>
      <vt:lpstr>Mercantilism</vt:lpstr>
      <vt:lpstr>PowerPoint Presentation</vt:lpstr>
      <vt:lpstr>Was the age of exploration a blessing or a curse?</vt:lpstr>
      <vt:lpstr>The Columbian Exchange</vt:lpstr>
      <vt:lpstr>Food and Animals</vt:lpstr>
      <vt:lpstr>Where is that item from?</vt:lpstr>
      <vt:lpstr>Wheat?</vt:lpstr>
      <vt:lpstr>Rice?</vt:lpstr>
      <vt:lpstr>Sweet Potato?</vt:lpstr>
      <vt:lpstr>Pineapple?</vt:lpstr>
      <vt:lpstr>Banana?</vt:lpstr>
      <vt:lpstr>Horses?</vt:lpstr>
      <vt:lpstr>Chickens?</vt:lpstr>
      <vt:lpstr>Tomatoes?</vt:lpstr>
      <vt:lpstr>Coffee?</vt:lpstr>
      <vt:lpstr>Chocolate?</vt:lpstr>
      <vt:lpstr>That item is from…</vt:lpstr>
      <vt:lpstr>5-6 Groups</vt:lpstr>
      <vt:lpstr>7-8 Groups</vt:lpstr>
      <vt:lpstr>17-18 Groups</vt:lpstr>
      <vt:lpstr>Was the age of exploration a blessing or a curse?</vt:lpstr>
      <vt:lpstr>Doc. 1: Columbus</vt:lpstr>
      <vt:lpstr>Doc. 2: Diseases </vt:lpstr>
      <vt:lpstr>Diseases</vt:lpstr>
      <vt:lpstr>Doc. 3: Economics</vt:lpstr>
      <vt:lpstr>Doc. 4: Treatment of Natives</vt:lpstr>
      <vt:lpstr>Triangular trade</vt:lpstr>
      <vt:lpstr>The Middle Passage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scientific Revolution  should people fear new ideas?</dc:title>
  <dc:creator>randyrhodes</dc:creator>
  <cp:lastModifiedBy>Administrator</cp:lastModifiedBy>
  <cp:revision>117</cp:revision>
  <dcterms:created xsi:type="dcterms:W3CDTF">2008-09-14T21:35:26Z</dcterms:created>
  <dcterms:modified xsi:type="dcterms:W3CDTF">2013-10-24T13:58:52Z</dcterms:modified>
</cp:coreProperties>
</file>