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handoutMasterIdLst>
    <p:handoutMasterId r:id="rId37"/>
  </p:handoutMasterIdLst>
  <p:sldIdLst>
    <p:sldId id="256" r:id="rId2"/>
    <p:sldId id="257" r:id="rId3"/>
    <p:sldId id="258" r:id="rId4"/>
    <p:sldId id="260" r:id="rId5"/>
    <p:sldId id="261" r:id="rId6"/>
    <p:sldId id="262" r:id="rId7"/>
    <p:sldId id="259" r:id="rId8"/>
    <p:sldId id="281" r:id="rId9"/>
    <p:sldId id="268" r:id="rId10"/>
    <p:sldId id="263" r:id="rId11"/>
    <p:sldId id="264" r:id="rId12"/>
    <p:sldId id="269" r:id="rId13"/>
    <p:sldId id="266" r:id="rId14"/>
    <p:sldId id="267" r:id="rId15"/>
    <p:sldId id="286" r:id="rId16"/>
    <p:sldId id="270" r:id="rId17"/>
    <p:sldId id="271" r:id="rId18"/>
    <p:sldId id="276" r:id="rId19"/>
    <p:sldId id="274" r:id="rId20"/>
    <p:sldId id="285" r:id="rId21"/>
    <p:sldId id="282" r:id="rId22"/>
    <p:sldId id="273" r:id="rId23"/>
    <p:sldId id="272" r:id="rId24"/>
    <p:sldId id="275" r:id="rId25"/>
    <p:sldId id="277" r:id="rId26"/>
    <p:sldId id="278" r:id="rId27"/>
    <p:sldId id="279" r:id="rId28"/>
    <p:sldId id="291" r:id="rId29"/>
    <p:sldId id="288" r:id="rId30"/>
    <p:sldId id="283" r:id="rId31"/>
    <p:sldId id="284" r:id="rId32"/>
    <p:sldId id="289" r:id="rId33"/>
    <p:sldId id="280" r:id="rId34"/>
    <p:sldId id="28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B4BBB9F-9EEB-4AFF-B827-462280DA5FB2}" type="datetimeFigureOut">
              <a:rPr lang="en-US" smtClean="0"/>
              <a:pPr/>
              <a:t>1/7/2014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CE942F-1D90-49C1-B7D3-815BDEB50C47}" type="slidenum">
              <a:rPr lang="en-US" smtClean="0"/>
              <a:pPr/>
              <a:t>‹#›</a:t>
            </a:fld>
            <a:endParaRPr lang="en-US"/>
          </a:p>
        </p:txBody>
      </p:sp>
    </p:spTree>
    <p:extLst>
      <p:ext uri="{BB962C8B-B14F-4D97-AF65-F5344CB8AC3E}">
        <p14:creationId xmlns:p14="http://schemas.microsoft.com/office/powerpoint/2010/main" val="4033842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311D9A-4D30-40B3-8A92-AFCA30D18AD4}" type="datetimeFigureOut">
              <a:rPr lang="en-US" smtClean="0"/>
              <a:pPr/>
              <a:t>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A97007-B2B0-4FFC-9D3E-68934FEF4ABD}" type="slidenum">
              <a:rPr lang="en-US" smtClean="0"/>
              <a:pPr/>
              <a:t>‹#›</a:t>
            </a:fld>
            <a:endParaRPr lang="en-US"/>
          </a:p>
        </p:txBody>
      </p:sp>
    </p:spTree>
    <p:extLst>
      <p:ext uri="{BB962C8B-B14F-4D97-AF65-F5344CB8AC3E}">
        <p14:creationId xmlns:p14="http://schemas.microsoft.com/office/powerpoint/2010/main" val="177259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A97007-B2B0-4FFC-9D3E-68934FEF4ABD}"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BD385A8-6F33-402B-AFEA-5B7F055C273B}"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C6C21-E457-405E-9EC9-10D801DC19A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385A8-6F33-402B-AFEA-5B7F055C273B}"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385A8-6F33-402B-AFEA-5B7F055C273B}" type="datetimeFigureOut">
              <a:rPr lang="en-US" smtClean="0"/>
              <a:pPr/>
              <a:t>1/7/2014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BD385A8-6F33-402B-AFEA-5B7F055C273B}"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BD385A8-6F33-402B-AFEA-5B7F055C273B}" type="datetimeFigureOut">
              <a:rPr lang="en-US" smtClean="0"/>
              <a:pPr/>
              <a:t>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C6C21-E457-405E-9EC9-10D801DC19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BD385A8-6F33-402B-AFEA-5B7F055C273B}"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BD385A8-6F33-402B-AFEA-5B7F055C273B}" type="datetimeFigureOut">
              <a:rPr lang="en-US" smtClean="0"/>
              <a:pPr/>
              <a:t>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BD385A8-6F33-402B-AFEA-5B7F055C273B}" type="datetimeFigureOut">
              <a:rPr lang="en-US" smtClean="0"/>
              <a:pPr/>
              <a:t>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385A8-6F33-402B-AFEA-5B7F055C273B}" type="datetimeFigureOut">
              <a:rPr lang="en-US" smtClean="0"/>
              <a:pPr/>
              <a:t>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C6C21-E457-405E-9EC9-10D801DC19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BD385A8-6F33-402B-AFEA-5B7F055C273B}" type="datetimeFigureOut">
              <a:rPr lang="en-US" smtClean="0"/>
              <a:pPr/>
              <a:t>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C6C21-E457-405E-9EC9-10D801DC19A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BD385A8-6F33-402B-AFEA-5B7F055C273B}" type="datetimeFigureOut">
              <a:rPr lang="en-US" smtClean="0"/>
              <a:pPr/>
              <a:t>1/7/2014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D9C6C21-E457-405E-9EC9-10D801DC19A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BD385A8-6F33-402B-AFEA-5B7F055C273B}" type="datetimeFigureOut">
              <a:rPr lang="en-US" smtClean="0"/>
              <a:pPr/>
              <a:t>1/7/2014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D9C6C21-E457-405E-9EC9-10D801DC19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5/57/Beaume_-_Napol%C3%A9on_Ier_quittant_l'%C3%AEle_d'Elbe_-_1836.jp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8077200" cy="1673352"/>
          </a:xfrm>
        </p:spPr>
        <p:txBody>
          <a:bodyPr>
            <a:normAutofit fontScale="90000"/>
          </a:bodyPr>
          <a:lstStyle/>
          <a:p>
            <a:r>
              <a:rPr lang="en-US" dirty="0" smtClean="0"/>
              <a:t>The Rise and Fall of Napoleon Bonaparte</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685800" y="-304800"/>
            <a:ext cx="8077200" cy="1499616"/>
          </a:xfrm>
        </p:spPr>
        <p:txBody>
          <a:bodyPr/>
          <a:lstStyle/>
          <a:p>
            <a:r>
              <a:rPr lang="en-US" dirty="0" smtClean="0"/>
              <a:t>Chapter 21 section 4 &amp; 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lstStyle/>
          <a:p>
            <a:r>
              <a:rPr lang="en-US" dirty="0" smtClean="0"/>
              <a:t>Continental System </a:t>
            </a:r>
            <a:endParaRPr lang="en-US" dirty="0"/>
          </a:p>
        </p:txBody>
      </p:sp>
      <p:sp>
        <p:nvSpPr>
          <p:cNvPr id="3" name="Content Placeholder 2"/>
          <p:cNvSpPr>
            <a:spLocks noGrp="1"/>
          </p:cNvSpPr>
          <p:nvPr>
            <p:ph sz="half" idx="1"/>
          </p:nvPr>
        </p:nvSpPr>
        <p:spPr>
          <a:xfrm>
            <a:off x="228600" y="1773936"/>
            <a:ext cx="4038600" cy="4623816"/>
          </a:xfrm>
        </p:spPr>
        <p:txBody>
          <a:bodyPr>
            <a:normAutofit fontScale="92500" lnSpcReduction="10000"/>
          </a:bodyPr>
          <a:lstStyle/>
          <a:p>
            <a:r>
              <a:rPr lang="en-US" dirty="0" smtClean="0"/>
              <a:t>Blockade of British Isles</a:t>
            </a:r>
          </a:p>
          <a:p>
            <a:endParaRPr lang="en-US" dirty="0" smtClean="0"/>
          </a:p>
          <a:p>
            <a:r>
              <a:rPr lang="en-US" dirty="0" smtClean="0"/>
              <a:t>No allies of France allowed to trade w/ Britain</a:t>
            </a:r>
          </a:p>
          <a:p>
            <a:endParaRPr lang="en-US" dirty="0" smtClean="0"/>
          </a:p>
          <a:p>
            <a:r>
              <a:rPr lang="en-US" dirty="0" smtClean="0"/>
              <a:t>Why created:</a:t>
            </a:r>
          </a:p>
          <a:p>
            <a:pPr lvl="1"/>
            <a:r>
              <a:rPr lang="en-US" dirty="0" smtClean="0"/>
              <a:t>Britain &amp; allies start war w/ France</a:t>
            </a:r>
          </a:p>
          <a:p>
            <a:pPr lvl="1"/>
            <a:r>
              <a:rPr lang="en-US" dirty="0" smtClean="0"/>
              <a:t>France defeated allies; But couldn’t defeat British Navy </a:t>
            </a:r>
          </a:p>
          <a:p>
            <a:pPr lvl="1">
              <a:buNone/>
            </a:pPr>
            <a:endParaRPr lang="en-US" dirty="0"/>
          </a:p>
        </p:txBody>
      </p:sp>
      <p:pic>
        <p:nvPicPr>
          <p:cNvPr id="5" name="Picture 2" descr="http://www.emersonkent.com/images/napoleon_power.jpg"/>
          <p:cNvPicPr>
            <a:picLocks noChangeAspect="1" noChangeArrowheads="1"/>
          </p:cNvPicPr>
          <p:nvPr/>
        </p:nvPicPr>
        <p:blipFill>
          <a:blip r:embed="rId2" cstate="print"/>
          <a:srcRect/>
          <a:stretch>
            <a:fillRect/>
          </a:stretch>
        </p:blipFill>
        <p:spPr bwMode="auto">
          <a:xfrm>
            <a:off x="4695653" y="3202663"/>
            <a:ext cx="4372147" cy="3350537"/>
          </a:xfrm>
          <a:prstGeom prst="rect">
            <a:avLst/>
          </a:prstGeom>
          <a:noFill/>
        </p:spPr>
      </p:pic>
      <p:sp>
        <p:nvSpPr>
          <p:cNvPr id="6" name="Arc 5"/>
          <p:cNvSpPr/>
          <p:nvPr/>
        </p:nvSpPr>
        <p:spPr>
          <a:xfrm flipH="1" flipV="1">
            <a:off x="4495800" y="3276600"/>
            <a:ext cx="1752600" cy="1066800"/>
          </a:xfrm>
          <a:prstGeom prst="arc">
            <a:avLst>
              <a:gd name="adj1" fmla="val 6790380"/>
              <a:gd name="adj2" fmla="val 198237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rot="5400000" flipH="1" flipV="1">
            <a:off x="5867400" y="2438400"/>
            <a:ext cx="10668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1715869"/>
            <a:ext cx="1524000" cy="646331"/>
          </a:xfrm>
          <a:prstGeom prst="rect">
            <a:avLst/>
          </a:prstGeom>
          <a:noFill/>
        </p:spPr>
        <p:txBody>
          <a:bodyPr wrap="square" rtlCol="0">
            <a:spAutoFit/>
          </a:bodyPr>
          <a:lstStyle/>
          <a:p>
            <a:pPr algn="ctr"/>
            <a:r>
              <a:rPr lang="en-US" b="1" dirty="0" smtClean="0"/>
              <a:t>Continental </a:t>
            </a:r>
          </a:p>
          <a:p>
            <a:pPr algn="ctr"/>
            <a:r>
              <a:rPr lang="en-US" b="1" dirty="0" smtClean="0"/>
              <a:t>System</a:t>
            </a:r>
            <a:endParaRPr 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52728"/>
          </a:xfrm>
        </p:spPr>
        <p:txBody>
          <a:bodyPr>
            <a:normAutofit/>
          </a:bodyPr>
          <a:lstStyle/>
          <a:p>
            <a:r>
              <a:rPr lang="en-US" sz="3000" dirty="0" smtClean="0"/>
              <a:t>Maintaining Control: Reorganization of Europe</a:t>
            </a:r>
            <a:endParaRPr lang="en-US" sz="3000" dirty="0"/>
          </a:p>
        </p:txBody>
      </p:sp>
      <p:sp>
        <p:nvSpPr>
          <p:cNvPr id="3" name="Content Placeholder 2"/>
          <p:cNvSpPr>
            <a:spLocks noGrp="1"/>
          </p:cNvSpPr>
          <p:nvPr>
            <p:ph idx="1"/>
          </p:nvPr>
        </p:nvSpPr>
        <p:spPr/>
        <p:txBody>
          <a:bodyPr/>
          <a:lstStyle/>
          <a:p>
            <a:r>
              <a:rPr lang="en-US" dirty="0" smtClean="0"/>
              <a:t>Abolished HRE</a:t>
            </a:r>
          </a:p>
          <a:p>
            <a:endParaRPr lang="en-US" dirty="0" smtClean="0"/>
          </a:p>
          <a:p>
            <a:r>
              <a:rPr lang="en-US" dirty="0" smtClean="0"/>
              <a:t>Made family members monarchs of conquered countries</a:t>
            </a:r>
          </a:p>
          <a:p>
            <a:endParaRPr lang="en-US" dirty="0" smtClean="0"/>
          </a:p>
          <a:p>
            <a:r>
              <a:rPr lang="en-US" dirty="0" smtClean="0"/>
              <a:t>Abolished feudalism and serfdom</a:t>
            </a:r>
          </a:p>
          <a:p>
            <a:endParaRPr lang="en-US" dirty="0" smtClean="0"/>
          </a:p>
          <a:p>
            <a:r>
              <a:rPr lang="en-US" dirty="0" smtClean="0"/>
              <a:t>All new territories given Napoleonic Code  </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Beginning of the End…</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72"/>
            <a:ext cx="8229600" cy="1252728"/>
          </a:xfrm>
        </p:spPr>
        <p:txBody>
          <a:bodyPr>
            <a:normAutofit/>
          </a:bodyPr>
          <a:lstStyle/>
          <a:p>
            <a:r>
              <a:rPr lang="en-US" dirty="0" smtClean="0"/>
              <a:t>The Peninsular War 1808-1814 </a:t>
            </a:r>
            <a:endParaRPr lang="en-US" dirty="0"/>
          </a:p>
        </p:txBody>
      </p:sp>
      <p:sp>
        <p:nvSpPr>
          <p:cNvPr id="3" name="Content Placeholder 2"/>
          <p:cNvSpPr>
            <a:spLocks noGrp="1"/>
          </p:cNvSpPr>
          <p:nvPr>
            <p:ph idx="1"/>
          </p:nvPr>
        </p:nvSpPr>
        <p:spPr/>
        <p:txBody>
          <a:bodyPr>
            <a:normAutofit lnSpcReduction="10000"/>
          </a:bodyPr>
          <a:lstStyle/>
          <a:p>
            <a:r>
              <a:rPr lang="en-US" dirty="0" smtClean="0"/>
              <a:t>War in Iberian Peninsula</a:t>
            </a:r>
          </a:p>
          <a:p>
            <a:pPr>
              <a:buNone/>
            </a:pPr>
            <a:endParaRPr lang="en-US" dirty="0" smtClean="0"/>
          </a:p>
          <a:p>
            <a:r>
              <a:rPr lang="en-US" dirty="0" smtClean="0"/>
              <a:t>France vs. Britain/Portugal/Spain</a:t>
            </a:r>
          </a:p>
          <a:p>
            <a:endParaRPr lang="en-US" dirty="0" smtClean="0"/>
          </a:p>
          <a:p>
            <a:r>
              <a:rPr lang="en-US" dirty="0" smtClean="0"/>
              <a:t>Why:</a:t>
            </a:r>
          </a:p>
          <a:p>
            <a:pPr lvl="1"/>
            <a:r>
              <a:rPr lang="en-US" dirty="0" smtClean="0"/>
              <a:t>Portugal ignored Cont. System</a:t>
            </a:r>
          </a:p>
          <a:p>
            <a:pPr lvl="1"/>
            <a:r>
              <a:rPr lang="en-US" dirty="0" smtClean="0"/>
              <a:t>Napoleon invaded Port., then Spain, &amp; took both over</a:t>
            </a:r>
          </a:p>
          <a:p>
            <a:pPr lvl="1"/>
            <a:r>
              <a:rPr lang="en-US" dirty="0" smtClean="0"/>
              <a:t>Napoleon made bro. Joseph, King Port. &amp; Spain</a:t>
            </a:r>
          </a:p>
          <a:p>
            <a:pPr lvl="1"/>
            <a:r>
              <a:rPr lang="en-US" dirty="0" smtClean="0"/>
              <a:t>Britain drove Joseph off throne</a:t>
            </a:r>
          </a:p>
          <a:p>
            <a:pPr lvl="1"/>
            <a:endParaRPr lang="en-US" dirty="0"/>
          </a:p>
        </p:txBody>
      </p:sp>
      <p:pic>
        <p:nvPicPr>
          <p:cNvPr id="62466" name="Picture 2" descr="http://www.drfeelgood.de/images/steve/2004sept_spain_map.jpg"/>
          <p:cNvPicPr>
            <a:picLocks noChangeAspect="1" noChangeArrowheads="1"/>
          </p:cNvPicPr>
          <p:nvPr/>
        </p:nvPicPr>
        <p:blipFill>
          <a:blip r:embed="rId2" cstate="print"/>
          <a:srcRect/>
          <a:stretch>
            <a:fillRect/>
          </a:stretch>
        </p:blipFill>
        <p:spPr bwMode="auto">
          <a:xfrm>
            <a:off x="6380445" y="1676400"/>
            <a:ext cx="2687355" cy="21621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1538"/>
            <a:ext cx="8229600" cy="1251062"/>
          </a:xfrm>
        </p:spPr>
        <p:txBody>
          <a:bodyPr>
            <a:normAutofit/>
          </a:bodyPr>
          <a:lstStyle/>
          <a:p>
            <a:r>
              <a:rPr lang="en-US" sz="4000" dirty="0" smtClean="0"/>
              <a:t>Problems in Russia </a:t>
            </a:r>
            <a:endParaRPr lang="en-US" sz="4000" dirty="0"/>
          </a:p>
        </p:txBody>
      </p:sp>
      <p:sp>
        <p:nvSpPr>
          <p:cNvPr id="3" name="Content Placeholder 2"/>
          <p:cNvSpPr>
            <a:spLocks noGrp="1"/>
          </p:cNvSpPr>
          <p:nvPr>
            <p:ph sz="half" idx="1"/>
          </p:nvPr>
        </p:nvSpPr>
        <p:spPr>
          <a:xfrm>
            <a:off x="228600" y="1773936"/>
            <a:ext cx="4038600" cy="4623816"/>
          </a:xfrm>
        </p:spPr>
        <p:txBody>
          <a:bodyPr>
            <a:normAutofit/>
          </a:bodyPr>
          <a:lstStyle/>
          <a:p>
            <a:r>
              <a:rPr lang="en-US" dirty="0" smtClean="0"/>
              <a:t>1812 Russia ignores Cont. System</a:t>
            </a:r>
          </a:p>
          <a:p>
            <a:pPr>
              <a:buNone/>
            </a:pPr>
            <a:endParaRPr lang="en-US" dirty="0" smtClean="0"/>
          </a:p>
          <a:p>
            <a:r>
              <a:rPr lang="en-US" dirty="0" smtClean="0"/>
              <a:t>Napoleon invaded Russia, but campaign ended in disaster</a:t>
            </a:r>
          </a:p>
          <a:p>
            <a:pPr>
              <a:buNone/>
            </a:pPr>
            <a:endParaRPr lang="en-US" dirty="0" smtClean="0"/>
          </a:p>
          <a:p>
            <a:r>
              <a:rPr lang="en-US" dirty="0" smtClean="0"/>
              <a:t>Russians defeated Napoleon using </a:t>
            </a:r>
            <a:r>
              <a:rPr lang="en-US" u="sng" dirty="0" smtClean="0"/>
              <a:t>scorched-earth policy</a:t>
            </a:r>
            <a:endParaRPr lang="en-US" dirty="0" smtClean="0"/>
          </a:p>
        </p:txBody>
      </p:sp>
      <p:pic>
        <p:nvPicPr>
          <p:cNvPr id="3074" name="Picture 2" descr="http://www.heritage-history.com/books/finnemore/france/zpage080.gif"/>
          <p:cNvPicPr>
            <a:picLocks noChangeAspect="1" noChangeArrowheads="1"/>
          </p:cNvPicPr>
          <p:nvPr/>
        </p:nvPicPr>
        <p:blipFill>
          <a:blip r:embed="rId2" cstate="print"/>
          <a:srcRect/>
          <a:stretch>
            <a:fillRect/>
          </a:stretch>
        </p:blipFill>
        <p:spPr bwMode="auto">
          <a:xfrm>
            <a:off x="4876800" y="3733800"/>
            <a:ext cx="4070194" cy="2971800"/>
          </a:xfrm>
          <a:prstGeom prst="rect">
            <a:avLst/>
          </a:prstGeom>
          <a:noFill/>
        </p:spPr>
      </p:pic>
      <p:pic>
        <p:nvPicPr>
          <p:cNvPr id="3076" name="Picture 4" descr="http://www.map-of-europe.us/europe-map.gif"/>
          <p:cNvPicPr>
            <a:picLocks noChangeAspect="1" noChangeArrowheads="1"/>
          </p:cNvPicPr>
          <p:nvPr/>
        </p:nvPicPr>
        <p:blipFill>
          <a:blip r:embed="rId3" cstate="print"/>
          <a:srcRect/>
          <a:stretch>
            <a:fillRect/>
          </a:stretch>
        </p:blipFill>
        <p:spPr bwMode="auto">
          <a:xfrm>
            <a:off x="5566144" y="457200"/>
            <a:ext cx="3349256" cy="3200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anim calcmode="lin" valueType="num">
                                      <p:cBhvr additive="base">
                                        <p:cTn id="27" dur="500" fill="hold"/>
                                        <p:tgtEl>
                                          <p:spTgt spid="3074"/>
                                        </p:tgtEl>
                                        <p:attrNameLst>
                                          <p:attrName>ppt_x</p:attrName>
                                        </p:attrNameLst>
                                      </p:cBhvr>
                                      <p:tavLst>
                                        <p:tav tm="0">
                                          <p:val>
                                            <p:strVal val="#ppt_x"/>
                                          </p:val>
                                        </p:tav>
                                        <p:tav tm="100000">
                                          <p:val>
                                            <p:strVal val="#ppt_x"/>
                                          </p:val>
                                        </p:tav>
                                      </p:tavLst>
                                    </p:anim>
                                    <p:anim calcmode="lin" valueType="num">
                                      <p:cBhvr additive="base">
                                        <p:cTn id="2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09600"/>
            <a:ext cx="8077200" cy="1673352"/>
          </a:xfrm>
        </p:spPr>
        <p:txBody>
          <a:bodyPr>
            <a:noAutofit/>
          </a:bodyPr>
          <a:lstStyle/>
          <a:p>
            <a:r>
              <a:rPr lang="en-US" sz="3600" i="1" dirty="0" smtClean="0"/>
              <a:t>“I made a mistake attacking Russia.  I thought the whole world would be behind me.  Everybody turned against me…  One shudders when one thinks of Russia… She overflows on you if you lose; she retires back into the ice banks if you win… and I tried [to attack her] stupidly…”</a:t>
            </a:r>
            <a:r>
              <a:rPr lang="en-US" sz="3600" dirty="0" smtClean="0"/>
              <a:t> ~Napoleon</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25338"/>
            <a:ext cx="8686800" cy="1251062"/>
          </a:xfrm>
        </p:spPr>
        <p:txBody>
          <a:bodyPr>
            <a:normAutofit/>
          </a:bodyPr>
          <a:lstStyle/>
          <a:p>
            <a:r>
              <a:rPr lang="en-US" sz="3600" dirty="0" smtClean="0"/>
              <a:t>Napoleons 1</a:t>
            </a:r>
            <a:r>
              <a:rPr lang="en-US" sz="3600" baseline="30000" dirty="0" smtClean="0"/>
              <a:t>st</a:t>
            </a:r>
            <a:r>
              <a:rPr lang="en-US" sz="3600" dirty="0" smtClean="0"/>
              <a:t>  Defeat: The Battle of Leipzig</a:t>
            </a:r>
            <a:endParaRPr lang="en-US" sz="3600" dirty="0"/>
          </a:p>
        </p:txBody>
      </p:sp>
      <p:pic>
        <p:nvPicPr>
          <p:cNvPr id="29698" name="Picture 2" descr="http://www.napoleon-empire.net/images/tableaux/t_leipzig.jpg"/>
          <p:cNvPicPr>
            <a:picLocks noChangeAspect="1" noChangeArrowheads="1"/>
          </p:cNvPicPr>
          <p:nvPr/>
        </p:nvPicPr>
        <p:blipFill>
          <a:blip r:embed="rId2" cstate="print"/>
          <a:srcRect/>
          <a:stretch>
            <a:fillRect/>
          </a:stretch>
        </p:blipFill>
        <p:spPr bwMode="auto">
          <a:xfrm>
            <a:off x="685800" y="1676400"/>
            <a:ext cx="7772400" cy="491490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538"/>
            <a:ext cx="8229600" cy="1251062"/>
          </a:xfrm>
        </p:spPr>
        <p:txBody>
          <a:bodyPr/>
          <a:lstStyle/>
          <a:p>
            <a:r>
              <a:rPr lang="en-US" dirty="0" smtClean="0"/>
              <a:t>Napoleon Abdicates</a:t>
            </a:r>
            <a:endParaRPr lang="en-US" dirty="0"/>
          </a:p>
        </p:txBody>
      </p:sp>
      <p:pic>
        <p:nvPicPr>
          <p:cNvPr id="8" name="Picture 5" descr="Abdication_napoleon"/>
          <p:cNvPicPr>
            <a:picLocks noChangeAspect="1" noChangeArrowheads="1"/>
          </p:cNvPicPr>
          <p:nvPr/>
        </p:nvPicPr>
        <p:blipFill>
          <a:blip r:embed="rId2" cstate="print">
            <a:lum bright="-6000" contrast="6000"/>
          </a:blip>
          <a:srcRect l="1665"/>
          <a:stretch>
            <a:fillRect/>
          </a:stretch>
        </p:blipFill>
        <p:spPr bwMode="auto">
          <a:xfrm>
            <a:off x="1676400" y="1905000"/>
            <a:ext cx="6019800" cy="4538663"/>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5338"/>
            <a:ext cx="9144000" cy="1251062"/>
          </a:xfrm>
        </p:spPr>
        <p:txBody>
          <a:bodyPr>
            <a:normAutofit/>
          </a:bodyPr>
          <a:lstStyle/>
          <a:p>
            <a:r>
              <a:rPr lang="en-US" sz="3600" dirty="0" smtClean="0"/>
              <a:t>The Bourbons Return: Louis XVIII (18</a:t>
            </a:r>
            <a:r>
              <a:rPr lang="en-US" sz="3600" baseline="30000" dirty="0" smtClean="0"/>
              <a:t>th</a:t>
            </a:r>
            <a:r>
              <a:rPr lang="en-US" sz="3600" dirty="0" smtClean="0"/>
              <a:t>) </a:t>
            </a:r>
            <a:endParaRPr lang="en-US" sz="3600" dirty="0"/>
          </a:p>
        </p:txBody>
      </p:sp>
      <p:pic>
        <p:nvPicPr>
          <p:cNvPr id="5" name="Picture 3" descr="Louis XVIII"/>
          <p:cNvPicPr>
            <a:picLocks noChangeAspect="1" noChangeArrowheads="1"/>
          </p:cNvPicPr>
          <p:nvPr/>
        </p:nvPicPr>
        <p:blipFill>
          <a:blip r:embed="rId2" cstate="print">
            <a:lum contrast="6000"/>
          </a:blip>
          <a:srcRect/>
          <a:stretch>
            <a:fillRect/>
          </a:stretch>
        </p:blipFill>
        <p:spPr bwMode="auto">
          <a:xfrm>
            <a:off x="2819400" y="1884597"/>
            <a:ext cx="3657600" cy="4698766"/>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lstStyle/>
          <a:p>
            <a:r>
              <a:rPr lang="en-US" dirty="0" smtClean="0"/>
              <a:t>Napoleon is Exiled to Elba</a:t>
            </a:r>
            <a:endParaRPr lang="en-US" dirty="0"/>
          </a:p>
        </p:txBody>
      </p:sp>
      <p:pic>
        <p:nvPicPr>
          <p:cNvPr id="5" name="Picture 3" descr="Napoleon in Exile"/>
          <p:cNvPicPr>
            <a:picLocks noChangeAspect="1" noChangeArrowheads="1"/>
          </p:cNvPicPr>
          <p:nvPr/>
        </p:nvPicPr>
        <p:blipFill>
          <a:blip r:embed="rId2" cstate="print">
            <a:lum contrast="6000"/>
          </a:blip>
          <a:srcRect r="9558" b="1563"/>
          <a:stretch>
            <a:fillRect/>
          </a:stretch>
        </p:blipFill>
        <p:spPr bwMode="auto">
          <a:xfrm>
            <a:off x="457200" y="1524000"/>
            <a:ext cx="3421063" cy="5257800"/>
          </a:xfrm>
          <a:prstGeom prst="rect">
            <a:avLst/>
          </a:prstGeom>
          <a:noFill/>
          <a:ln w="9525">
            <a:solidFill>
              <a:schemeClr val="bg2"/>
            </a:solidFill>
            <a:miter lim="800000"/>
            <a:headEnd/>
            <a:tailEnd/>
          </a:ln>
        </p:spPr>
      </p:pic>
      <p:pic>
        <p:nvPicPr>
          <p:cNvPr id="6" name="Picture 4" descr="map-Elba"/>
          <p:cNvPicPr>
            <a:picLocks noChangeAspect="1" noChangeArrowheads="1"/>
          </p:cNvPicPr>
          <p:nvPr/>
        </p:nvPicPr>
        <p:blipFill>
          <a:blip r:embed="rId3" cstate="print">
            <a:lum bright="-6000" contrast="6000"/>
          </a:blip>
          <a:srcRect/>
          <a:stretch>
            <a:fillRect/>
          </a:stretch>
        </p:blipFill>
        <p:spPr bwMode="auto">
          <a:xfrm>
            <a:off x="4495800" y="2438400"/>
            <a:ext cx="4191000" cy="2879725"/>
          </a:xfrm>
          <a:prstGeom prst="rect">
            <a:avLst/>
          </a:prstGeom>
          <a:noFill/>
          <a:ln w="9525">
            <a:solidFill>
              <a:schemeClr val="bg2"/>
            </a:solidFill>
            <a:miter lim="800000"/>
            <a:headEnd/>
            <a:tailEnd/>
          </a:ln>
        </p:spPr>
      </p:pic>
      <p:sp>
        <p:nvSpPr>
          <p:cNvPr id="8" name="Oval 5"/>
          <p:cNvSpPr>
            <a:spLocks noChangeArrowheads="1"/>
          </p:cNvSpPr>
          <p:nvPr/>
        </p:nvSpPr>
        <p:spPr bwMode="auto">
          <a:xfrm>
            <a:off x="5410200" y="3657600"/>
            <a:ext cx="1219200" cy="609600"/>
          </a:xfrm>
          <a:prstGeom prst="ellipse">
            <a:avLst/>
          </a:prstGeom>
          <a:noFill/>
          <a:ln w="28575">
            <a:solidFill>
              <a:srgbClr val="CC33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lstStyle/>
          <a:p>
            <a:r>
              <a:rPr lang="en-US" dirty="0" smtClean="0"/>
              <a:t>Napoleon</a:t>
            </a:r>
            <a:endParaRPr lang="en-US" dirty="0"/>
          </a:p>
        </p:txBody>
      </p:sp>
      <p:sp>
        <p:nvSpPr>
          <p:cNvPr id="4" name="Content Placeholder 3"/>
          <p:cNvSpPr>
            <a:spLocks noGrp="1"/>
          </p:cNvSpPr>
          <p:nvPr>
            <p:ph sz="half" idx="1"/>
          </p:nvPr>
        </p:nvSpPr>
        <p:spPr>
          <a:xfrm>
            <a:off x="0" y="1920085"/>
            <a:ext cx="4724400" cy="4434840"/>
          </a:xfrm>
        </p:spPr>
        <p:txBody>
          <a:bodyPr>
            <a:normAutofit fontScale="85000" lnSpcReduction="10000"/>
          </a:bodyPr>
          <a:lstStyle/>
          <a:p>
            <a:pPr algn="ctr">
              <a:buNone/>
            </a:pPr>
            <a:r>
              <a:rPr lang="en-US" i="1" dirty="0" smtClean="0"/>
              <a:t>“He did not hate any more than he loved; for him nothing existed but himself… Neither pity, nor religion, nor attachment to any other idea whatsoever, could [deflect] him from his principal direction.”</a:t>
            </a:r>
          </a:p>
          <a:p>
            <a:pPr>
              <a:buNone/>
            </a:pPr>
            <a:endParaRPr lang="en-US" dirty="0" smtClean="0"/>
          </a:p>
          <a:p>
            <a:r>
              <a:rPr lang="en-US" dirty="0" smtClean="0"/>
              <a:t>Great military leader</a:t>
            </a:r>
          </a:p>
          <a:p>
            <a:pPr>
              <a:buNone/>
            </a:pPr>
            <a:endParaRPr lang="en-US" dirty="0" smtClean="0"/>
          </a:p>
          <a:p>
            <a:r>
              <a:rPr lang="en-US" dirty="0" smtClean="0"/>
              <a:t>Very ambitious &amp; energetic</a:t>
            </a:r>
          </a:p>
          <a:p>
            <a:pPr>
              <a:buNone/>
            </a:pPr>
            <a:endParaRPr lang="en-US" dirty="0" smtClean="0"/>
          </a:p>
          <a:p>
            <a:r>
              <a:rPr lang="en-US" dirty="0" smtClean="0"/>
              <a:t>Age of Napoleon 1799-1814</a:t>
            </a:r>
          </a:p>
          <a:p>
            <a:pPr>
              <a:buNone/>
            </a:pPr>
            <a:endParaRPr lang="en-US" i="1" dirty="0" smtClean="0"/>
          </a:p>
          <a:p>
            <a:pPr>
              <a:buNone/>
            </a:pPr>
            <a:endParaRPr lang="en-US" i="1" dirty="0" smtClean="0"/>
          </a:p>
        </p:txBody>
      </p:sp>
      <p:pic>
        <p:nvPicPr>
          <p:cNvPr id="1026" name="Picture 2" descr="http://finickypenguin.files.wordpress.com/2009/08/david-napoleon.png?w=472&amp;h=559"/>
          <p:cNvPicPr>
            <a:picLocks noChangeAspect="1" noChangeArrowheads="1"/>
          </p:cNvPicPr>
          <p:nvPr/>
        </p:nvPicPr>
        <p:blipFill>
          <a:blip r:embed="rId3" cstate="print"/>
          <a:srcRect/>
          <a:stretch>
            <a:fillRect/>
          </a:stretch>
        </p:blipFill>
        <p:spPr bwMode="auto">
          <a:xfrm>
            <a:off x="4724400" y="1647824"/>
            <a:ext cx="4133850" cy="490537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To Be Continued…</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dirty="0" smtClean="0"/>
              <a:t>Guess Who’s Back…</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1538"/>
            <a:ext cx="9144000" cy="1251062"/>
          </a:xfrm>
        </p:spPr>
        <p:txBody>
          <a:bodyPr>
            <a:normAutofit/>
          </a:bodyPr>
          <a:lstStyle/>
          <a:p>
            <a:r>
              <a:rPr lang="en-US" sz="4400" dirty="0" smtClean="0"/>
              <a:t>Napoleon’s “100 Days”</a:t>
            </a:r>
            <a:endParaRPr lang="en-US" sz="4400" dirty="0"/>
          </a:p>
        </p:txBody>
      </p:sp>
      <p:pic>
        <p:nvPicPr>
          <p:cNvPr id="33794" name="Picture 2" descr="File:Beaume - Napoléon Ier quittant l'île d'Elbe - 1836.jpg">
            <a:hlinkClick r:id="rId2"/>
          </p:cNvPr>
          <p:cNvPicPr>
            <a:picLocks noChangeAspect="1" noChangeArrowheads="1"/>
          </p:cNvPicPr>
          <p:nvPr/>
        </p:nvPicPr>
        <p:blipFill>
          <a:blip r:embed="rId3" cstate="print"/>
          <a:srcRect/>
          <a:stretch>
            <a:fillRect/>
          </a:stretch>
        </p:blipFill>
        <p:spPr bwMode="auto">
          <a:xfrm>
            <a:off x="762000" y="1895475"/>
            <a:ext cx="7620000" cy="450532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25338"/>
            <a:ext cx="9144000" cy="1251062"/>
          </a:xfrm>
        </p:spPr>
        <p:txBody>
          <a:bodyPr>
            <a:normAutofit/>
          </a:bodyPr>
          <a:lstStyle/>
          <a:p>
            <a:r>
              <a:rPr lang="en-US" sz="2800" dirty="0" smtClean="0"/>
              <a:t>Napoleons Final Defeat: The Battle of Waterloo (#7)</a:t>
            </a:r>
            <a:endParaRPr lang="en-US" sz="2800" dirty="0"/>
          </a:p>
        </p:txBody>
      </p:sp>
      <p:pic>
        <p:nvPicPr>
          <p:cNvPr id="31746" name="Picture 2" descr="http://www.markchurms.com/mm5/graphics/union-l.jpg"/>
          <p:cNvPicPr>
            <a:picLocks noChangeAspect="1" noChangeArrowheads="1"/>
          </p:cNvPicPr>
          <p:nvPr/>
        </p:nvPicPr>
        <p:blipFill>
          <a:blip r:embed="rId2" cstate="print"/>
          <a:srcRect/>
          <a:stretch>
            <a:fillRect/>
          </a:stretch>
        </p:blipFill>
        <p:spPr bwMode="auto">
          <a:xfrm>
            <a:off x="838200" y="1635493"/>
            <a:ext cx="7467600" cy="507010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686800" cy="1251062"/>
          </a:xfrm>
        </p:spPr>
        <p:txBody>
          <a:bodyPr>
            <a:normAutofit/>
          </a:bodyPr>
          <a:lstStyle/>
          <a:p>
            <a:r>
              <a:rPr lang="en-US" sz="3600" dirty="0" smtClean="0"/>
              <a:t>Napoleon on his Final Exile to St. Helena</a:t>
            </a:r>
            <a:endParaRPr lang="en-US" sz="3600" dirty="0"/>
          </a:p>
        </p:txBody>
      </p:sp>
      <p:pic>
        <p:nvPicPr>
          <p:cNvPr id="3" name="Picture 4" descr="Napoleon on the way to St Helena"/>
          <p:cNvPicPr>
            <a:picLocks noChangeAspect="1" noChangeArrowheads="1"/>
          </p:cNvPicPr>
          <p:nvPr/>
        </p:nvPicPr>
        <p:blipFill>
          <a:blip r:embed="rId2" cstate="print">
            <a:lum bright="6000" contrast="6000"/>
          </a:blip>
          <a:srcRect/>
          <a:stretch>
            <a:fillRect/>
          </a:stretch>
        </p:blipFill>
        <p:spPr bwMode="auto">
          <a:xfrm>
            <a:off x="5029200" y="1503056"/>
            <a:ext cx="3657600" cy="5278744"/>
          </a:xfrm>
          <a:prstGeom prst="rect">
            <a:avLst/>
          </a:prstGeom>
          <a:noFill/>
          <a:ln w="9525">
            <a:solidFill>
              <a:schemeClr val="bg2"/>
            </a:solidFill>
            <a:miter lim="800000"/>
            <a:headEnd/>
            <a:tailEnd/>
          </a:ln>
        </p:spPr>
      </p:pic>
      <p:pic>
        <p:nvPicPr>
          <p:cNvPr id="4" name="Picture 5" descr="map-St Helena"/>
          <p:cNvPicPr>
            <a:picLocks noChangeAspect="1" noChangeArrowheads="1"/>
          </p:cNvPicPr>
          <p:nvPr/>
        </p:nvPicPr>
        <p:blipFill>
          <a:blip r:embed="rId3" cstate="print">
            <a:lum bright="-6000" contrast="6000"/>
          </a:blip>
          <a:srcRect/>
          <a:stretch>
            <a:fillRect/>
          </a:stretch>
        </p:blipFill>
        <p:spPr bwMode="auto">
          <a:xfrm>
            <a:off x="76200" y="2895600"/>
            <a:ext cx="4806142" cy="2209800"/>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normAutofit fontScale="90000"/>
          </a:bodyPr>
          <a:lstStyle/>
          <a:p>
            <a:r>
              <a:rPr lang="en-US" dirty="0" smtClean="0"/>
              <a:t>Napoleon’s Residence in St. Helena</a:t>
            </a:r>
            <a:endParaRPr lang="en-US" dirty="0"/>
          </a:p>
        </p:txBody>
      </p:sp>
      <p:pic>
        <p:nvPicPr>
          <p:cNvPr id="3" name="Picture 6" descr="Napoleons_exile_St_Helena"/>
          <p:cNvPicPr>
            <a:picLocks noChangeAspect="1" noChangeArrowheads="1"/>
          </p:cNvPicPr>
          <p:nvPr/>
        </p:nvPicPr>
        <p:blipFill>
          <a:blip r:embed="rId2" cstate="print">
            <a:lum bright="-6000" contrast="6000"/>
          </a:blip>
          <a:srcRect/>
          <a:stretch>
            <a:fillRect/>
          </a:stretch>
        </p:blipFill>
        <p:spPr bwMode="auto">
          <a:xfrm>
            <a:off x="533400" y="1828800"/>
            <a:ext cx="8229600" cy="467042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lstStyle/>
          <a:p>
            <a:r>
              <a:rPr lang="en-US" dirty="0" smtClean="0"/>
              <a:t>Napoleon’s Tomb</a:t>
            </a:r>
            <a:endParaRPr lang="en-US" dirty="0"/>
          </a:p>
        </p:txBody>
      </p:sp>
      <p:pic>
        <p:nvPicPr>
          <p:cNvPr id="3" name="Picture 3" descr="Napoleon_tomb"/>
          <p:cNvPicPr>
            <a:picLocks noChangeAspect="1" noChangeArrowheads="1"/>
          </p:cNvPicPr>
          <p:nvPr/>
        </p:nvPicPr>
        <p:blipFill>
          <a:blip r:embed="rId2" cstate="print">
            <a:lum contrast="6000"/>
          </a:blip>
          <a:srcRect l="5655" t="7835" r="5653" b="7835"/>
          <a:stretch>
            <a:fillRect/>
          </a:stretch>
        </p:blipFill>
        <p:spPr bwMode="auto">
          <a:xfrm>
            <a:off x="1143000" y="1600200"/>
            <a:ext cx="6781800" cy="5018713"/>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1538"/>
            <a:ext cx="8229600" cy="1251062"/>
          </a:xfrm>
        </p:spPr>
        <p:txBody>
          <a:bodyPr>
            <a:normAutofit fontScale="90000"/>
          </a:bodyPr>
          <a:lstStyle/>
          <a:p>
            <a:r>
              <a:rPr lang="en-US" dirty="0" smtClean="0"/>
              <a:t>Hitler Visits Napoleon’s Tomb (1940)</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a:xfrm>
            <a:off x="4495800" y="1773936"/>
            <a:ext cx="4495800" cy="4623816"/>
          </a:xfrm>
        </p:spPr>
        <p:txBody>
          <a:bodyPr>
            <a:normAutofit/>
          </a:bodyPr>
          <a:lstStyle/>
          <a:p>
            <a:pPr algn="ctr">
              <a:buNone/>
            </a:pPr>
            <a:r>
              <a:rPr lang="en-US" sz="4800" i="1" dirty="0" smtClean="0"/>
              <a:t>“That was the greatest and finest moment of my life.” </a:t>
            </a:r>
          </a:p>
          <a:p>
            <a:pPr algn="ctr">
              <a:buNone/>
            </a:pPr>
            <a:r>
              <a:rPr lang="en-US" sz="4800" i="1" dirty="0" smtClean="0"/>
              <a:t>~Hitler</a:t>
            </a:r>
            <a:endParaRPr lang="en-US" sz="4800" i="1" dirty="0"/>
          </a:p>
        </p:txBody>
      </p:sp>
      <p:pic>
        <p:nvPicPr>
          <p:cNvPr id="3" name="Picture 4" descr="Hitler viewing Napoleon's tomb"/>
          <p:cNvPicPr>
            <a:picLocks noChangeAspect="1" noChangeArrowheads="1"/>
          </p:cNvPicPr>
          <p:nvPr/>
        </p:nvPicPr>
        <p:blipFill>
          <a:blip r:embed="rId2" cstate="print">
            <a:lum bright="-6000" contrast="6000"/>
          </a:blip>
          <a:srcRect/>
          <a:stretch>
            <a:fillRect/>
          </a:stretch>
        </p:blipFill>
        <p:spPr bwMode="auto">
          <a:xfrm>
            <a:off x="533400" y="1524000"/>
            <a:ext cx="3886200" cy="5293605"/>
          </a:xfrm>
          <a:prstGeom prst="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Enlightened Despot</a:t>
            </a:r>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TextBox 4"/>
          <p:cNvSpPr txBox="1"/>
          <p:nvPr/>
        </p:nvSpPr>
        <p:spPr>
          <a:xfrm flipH="1">
            <a:off x="152400" y="1600200"/>
            <a:ext cx="8229600" cy="3970318"/>
          </a:xfrm>
          <a:prstGeom prst="rect">
            <a:avLst/>
          </a:prstGeom>
          <a:noFill/>
        </p:spPr>
        <p:txBody>
          <a:bodyPr wrap="square" rtlCol="0">
            <a:spAutoFit/>
          </a:bodyPr>
          <a:lstStyle/>
          <a:p>
            <a:r>
              <a:rPr lang="en-US" sz="2800" dirty="0"/>
              <a:t>The term 'Enlightened Despot" was given to rulers during the Enlightenment period that used their power and influence to better the lives of their people. Rulers, such as Catherine the Great and Joseph II did this through religious tolerance, abolition to serfdom and more. Napoleon embodied this same (moral) quality in the sense that he used his status and power during the Revolution to bring out and surface Revolution ideals and help his people.</a:t>
            </a:r>
          </a:p>
        </p:txBody>
      </p:sp>
    </p:spTree>
    <p:extLst>
      <p:ext uri="{BB962C8B-B14F-4D97-AF65-F5344CB8AC3E}">
        <p14:creationId xmlns:p14="http://schemas.microsoft.com/office/powerpoint/2010/main" val="2499129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 Return to Peace</a:t>
            </a:r>
            <a:endParaRPr lang="en-US" dirty="0"/>
          </a:p>
        </p:txBody>
      </p:sp>
      <p:sp>
        <p:nvSpPr>
          <p:cNvPr id="3" name="Content Placeholder 2"/>
          <p:cNvSpPr>
            <a:spLocks noGrp="1"/>
          </p:cNvSpPr>
          <p:nvPr>
            <p:ph sz="half" idx="1"/>
          </p:nvPr>
        </p:nvSpPr>
        <p:spPr>
          <a:xfrm>
            <a:off x="457200" y="1773936"/>
            <a:ext cx="8305800" cy="4623816"/>
          </a:xfrm>
        </p:spPr>
        <p:txBody>
          <a:bodyPr/>
          <a:lstStyle/>
          <a:p>
            <a:r>
              <a:rPr lang="en-US" dirty="0" smtClean="0"/>
              <a:t>Having defeated Napoleon, the major European powers wanted to restore order, keep the peace, and suppress the ideas of Revolution.</a:t>
            </a:r>
          </a:p>
          <a:p>
            <a:r>
              <a:rPr lang="en-US" dirty="0" smtClean="0"/>
              <a:t>Delegates throughout Europe came to Vienna, Austria to have a conference about the future of Europe.</a:t>
            </a:r>
          </a:p>
          <a:p>
            <a:r>
              <a:rPr lang="en-US" dirty="0" smtClean="0"/>
              <a:t>Most decision-making authority rested with Great Britain, Austria, Prussia, and Russia.</a:t>
            </a:r>
          </a:p>
          <a:p>
            <a:endParaRPr lang="en-US" dirty="0"/>
          </a:p>
        </p:txBody>
      </p:sp>
    </p:spTree>
    <p:extLst>
      <p:ext uri="{BB962C8B-B14F-4D97-AF65-F5344CB8AC3E}">
        <p14:creationId xmlns:p14="http://schemas.microsoft.com/office/powerpoint/2010/main" val="383647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338"/>
            <a:ext cx="8229600" cy="1251062"/>
          </a:xfrm>
        </p:spPr>
        <p:txBody>
          <a:bodyPr/>
          <a:lstStyle/>
          <a:p>
            <a:r>
              <a:rPr lang="en-US" dirty="0" smtClean="0"/>
              <a:t>Napoleon’s Rise to Power</a:t>
            </a:r>
            <a:endParaRPr lang="en-US" dirty="0"/>
          </a:p>
        </p:txBody>
      </p:sp>
      <p:sp>
        <p:nvSpPr>
          <p:cNvPr id="3" name="Content Placeholder 2"/>
          <p:cNvSpPr>
            <a:spLocks noGrp="1"/>
          </p:cNvSpPr>
          <p:nvPr>
            <p:ph sz="half" idx="1"/>
          </p:nvPr>
        </p:nvSpPr>
        <p:spPr/>
        <p:txBody>
          <a:bodyPr/>
          <a:lstStyle/>
          <a:p>
            <a:r>
              <a:rPr lang="en-US" dirty="0" smtClean="0"/>
              <a:t>Early Campaigns:</a:t>
            </a:r>
          </a:p>
          <a:p>
            <a:pPr lvl="1"/>
            <a:r>
              <a:rPr lang="en-US" dirty="0" smtClean="0"/>
              <a:t>Italy </a:t>
            </a:r>
          </a:p>
          <a:p>
            <a:pPr lvl="2"/>
            <a:r>
              <a:rPr lang="en-US" dirty="0" smtClean="0"/>
              <a:t>Defeated Austrians </a:t>
            </a:r>
          </a:p>
          <a:p>
            <a:pPr lvl="2"/>
            <a:r>
              <a:rPr lang="en-US" dirty="0" smtClean="0"/>
              <a:t>Gained N. Italy</a:t>
            </a:r>
          </a:p>
          <a:p>
            <a:pPr lvl="1"/>
            <a:r>
              <a:rPr lang="en-US" dirty="0" smtClean="0"/>
              <a:t>Egypt </a:t>
            </a:r>
          </a:p>
          <a:p>
            <a:pPr lvl="2"/>
            <a:r>
              <a:rPr lang="en-US" dirty="0" smtClean="0"/>
              <a:t>Initially won land battles </a:t>
            </a:r>
          </a:p>
          <a:p>
            <a:pPr lvl="2"/>
            <a:r>
              <a:rPr lang="en-US" dirty="0" smtClean="0"/>
              <a:t>But British destroyed French Navy</a:t>
            </a:r>
          </a:p>
          <a:p>
            <a:pPr lvl="2"/>
            <a:r>
              <a:rPr lang="en-US" dirty="0" smtClean="0"/>
              <a:t>Napoleon left army &amp; returned to France a “hero”</a:t>
            </a:r>
            <a:endParaRPr lang="en-US" dirty="0"/>
          </a:p>
        </p:txBody>
      </p:sp>
      <p:pic>
        <p:nvPicPr>
          <p:cNvPr id="5" name="Picture 12" descr="map-early Italian campaigns"/>
          <p:cNvPicPr>
            <a:picLocks noChangeAspect="1" noChangeArrowheads="1"/>
          </p:cNvPicPr>
          <p:nvPr/>
        </p:nvPicPr>
        <p:blipFill>
          <a:blip r:embed="rId2" cstate="print">
            <a:lum bright="-6000" contrast="6000"/>
          </a:blip>
          <a:srcRect/>
          <a:stretch>
            <a:fillRect/>
          </a:stretch>
        </p:blipFill>
        <p:spPr bwMode="auto">
          <a:xfrm>
            <a:off x="4648200" y="1560512"/>
            <a:ext cx="4114800" cy="2478088"/>
          </a:xfrm>
          <a:prstGeom prst="rect">
            <a:avLst/>
          </a:prstGeom>
          <a:noFill/>
          <a:ln w="9525">
            <a:solidFill>
              <a:schemeClr val="bg2"/>
            </a:solidFill>
            <a:miter lim="800000"/>
            <a:headEnd/>
            <a:tailEnd/>
          </a:ln>
        </p:spPr>
      </p:pic>
      <p:pic>
        <p:nvPicPr>
          <p:cNvPr id="6" name="Picture 4" descr="map-Napoleon's Egyptian Campaign"/>
          <p:cNvPicPr>
            <a:picLocks noChangeAspect="1" noChangeArrowheads="1"/>
          </p:cNvPicPr>
          <p:nvPr/>
        </p:nvPicPr>
        <p:blipFill>
          <a:blip r:embed="rId3" cstate="print">
            <a:lum bright="-6000" contrast="6000"/>
          </a:blip>
          <a:srcRect/>
          <a:stretch>
            <a:fillRect/>
          </a:stretch>
        </p:blipFill>
        <p:spPr bwMode="auto">
          <a:xfrm>
            <a:off x="5029200" y="4191000"/>
            <a:ext cx="3429000" cy="2511425"/>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72"/>
            <a:ext cx="8229600" cy="1252728"/>
          </a:xfrm>
        </p:spPr>
        <p:txBody>
          <a:bodyPr/>
          <a:lstStyle/>
          <a:p>
            <a:r>
              <a:rPr lang="en-US" dirty="0" smtClean="0"/>
              <a:t>A Return to Peace </a:t>
            </a:r>
            <a:endParaRPr lang="en-US" dirty="0"/>
          </a:p>
        </p:txBody>
      </p:sp>
      <p:sp>
        <p:nvSpPr>
          <p:cNvPr id="3" name="Content Placeholder 2"/>
          <p:cNvSpPr>
            <a:spLocks noGrp="1"/>
          </p:cNvSpPr>
          <p:nvPr>
            <p:ph idx="1"/>
          </p:nvPr>
        </p:nvSpPr>
        <p:spPr/>
        <p:txBody>
          <a:bodyPr/>
          <a:lstStyle/>
          <a:p>
            <a:r>
              <a:rPr lang="en-US" u="sng" dirty="0" smtClean="0"/>
              <a:t>The Congress of Vienna</a:t>
            </a:r>
          </a:p>
          <a:p>
            <a:pPr marL="971550" lvl="1" indent="-514350">
              <a:buFont typeface="+mj-lt"/>
              <a:buAutoNum type="arabicPeriod"/>
            </a:pPr>
            <a:r>
              <a:rPr lang="en-US" dirty="0" smtClean="0"/>
              <a:t>Countries that suffered most, are paid back</a:t>
            </a:r>
          </a:p>
          <a:p>
            <a:pPr marL="971550" lvl="1" indent="-514350">
              <a:buFont typeface="+mj-lt"/>
              <a:buAutoNum type="arabicPeriod"/>
            </a:pPr>
            <a:r>
              <a:rPr lang="en-US" dirty="0" smtClean="0"/>
              <a:t>Restore balance of power</a:t>
            </a:r>
          </a:p>
          <a:p>
            <a:pPr marL="1236726" lvl="2" indent="-514350"/>
            <a:r>
              <a:rPr lang="en-US" u="sng" dirty="0" smtClean="0"/>
              <a:t>Concert of Europe</a:t>
            </a:r>
            <a:r>
              <a:rPr lang="en-US" dirty="0" smtClean="0"/>
              <a:t>- international rule via agreement</a:t>
            </a:r>
            <a:endParaRPr lang="en-US" u="sng" dirty="0" smtClean="0"/>
          </a:p>
          <a:p>
            <a:pPr marL="971550" lvl="1" indent="-514350">
              <a:buFont typeface="+mj-lt"/>
              <a:buAutoNum type="arabicPeriod"/>
            </a:pPr>
            <a:r>
              <a:rPr lang="en-US" dirty="0" smtClean="0"/>
              <a:t>Restore all former ruling families to power, all decisions would follow the Rule of Legitimacy.</a:t>
            </a:r>
          </a:p>
          <a:p>
            <a:pPr marL="678942" indent="-514350" algn="ctr">
              <a:buNone/>
            </a:pPr>
            <a:r>
              <a:rPr lang="en-US" sz="3600" b="1" dirty="0" smtClean="0"/>
              <a:t>Big Idea: </a:t>
            </a:r>
          </a:p>
          <a:p>
            <a:pPr marL="678942" indent="-514350" algn="ctr">
              <a:buNone/>
            </a:pPr>
            <a:r>
              <a:rPr lang="en-US" sz="3600" b="1" dirty="0" smtClean="0"/>
              <a:t>Make Everything the Way it Use to Be!</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872"/>
            <a:ext cx="8229600" cy="1252728"/>
          </a:xfrm>
        </p:spPr>
        <p:txBody>
          <a:bodyPr/>
          <a:lstStyle/>
          <a:p>
            <a:r>
              <a:rPr lang="en-US" dirty="0" smtClean="0"/>
              <a:t>Age of Metternich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Age of </a:t>
            </a:r>
            <a:r>
              <a:rPr lang="en-US" u="sng" dirty="0" smtClean="0"/>
              <a:t>Reactionaries</a:t>
            </a:r>
          </a:p>
          <a:p>
            <a:pPr lvl="1"/>
            <a:r>
              <a:rPr lang="en-US" dirty="0" smtClean="0"/>
              <a:t>People</a:t>
            </a:r>
            <a:r>
              <a:rPr lang="en-US" u="sng" dirty="0" smtClean="0"/>
              <a:t> </a:t>
            </a:r>
            <a:r>
              <a:rPr lang="en-US" dirty="0" smtClean="0"/>
              <a:t>who… </a:t>
            </a:r>
          </a:p>
          <a:p>
            <a:pPr lvl="2"/>
            <a:r>
              <a:rPr lang="en-US" dirty="0" smtClean="0"/>
              <a:t>Oppose change</a:t>
            </a:r>
          </a:p>
          <a:p>
            <a:pPr lvl="2"/>
            <a:r>
              <a:rPr lang="en-US" dirty="0" smtClean="0"/>
              <a:t>Fear </a:t>
            </a:r>
            <a:r>
              <a:rPr lang="en-US" u="sng" dirty="0" smtClean="0"/>
              <a:t>liberalism</a:t>
            </a:r>
          </a:p>
          <a:p>
            <a:pPr lvl="2"/>
            <a:r>
              <a:rPr lang="en-US" dirty="0" smtClean="0"/>
              <a:t>Stop nationalism</a:t>
            </a:r>
            <a:endParaRPr lang="en-US" dirty="0"/>
          </a:p>
          <a:p>
            <a:pPr lvl="2"/>
            <a:r>
              <a:rPr lang="en-US" sz="3500" b="1" u="sng" dirty="0" smtClean="0"/>
              <a:t>Quadruple Alliance</a:t>
            </a:r>
            <a:r>
              <a:rPr lang="en-US" b="1" u="sng" dirty="0" smtClean="0"/>
              <a:t> </a:t>
            </a:r>
            <a:r>
              <a:rPr lang="en-US" b="1" dirty="0" smtClean="0"/>
              <a:t>is agreed on in 1815</a:t>
            </a:r>
          </a:p>
          <a:p>
            <a:pPr marL="768096" lvl="2" indent="0">
              <a:buNone/>
            </a:pPr>
            <a:r>
              <a:rPr lang="en-US" b="1" dirty="0"/>
              <a:t> </a:t>
            </a:r>
            <a:r>
              <a:rPr lang="en-US" b="1" dirty="0" smtClean="0"/>
              <a:t>    Russia, Prussia, Great Britain, and Austria</a:t>
            </a:r>
          </a:p>
          <a:p>
            <a:pPr marL="768096" lvl="2" indent="0">
              <a:buNone/>
            </a:pPr>
            <a:r>
              <a:rPr lang="en-US" sz="3000" b="1" u="sng" dirty="0" smtClean="0"/>
              <a:t>Holy Alliance </a:t>
            </a:r>
            <a:r>
              <a:rPr lang="en-US" b="1" dirty="0" smtClean="0"/>
              <a:t>urged by Czar Alexander of Russia- promising to rule as Christians.</a:t>
            </a:r>
          </a:p>
          <a:p>
            <a:pPr lvl="2" algn="ctr">
              <a:buNone/>
            </a:pPr>
            <a:r>
              <a:rPr lang="en-US" sz="3200" b="1" dirty="0" smtClean="0"/>
              <a:t>Was Metternich successful in stopping change, liberalist ideas, and nationalism?</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Metternich</a:t>
            </a:r>
            <a:endParaRPr lang="en-US" dirty="0"/>
          </a:p>
        </p:txBody>
      </p:sp>
      <p:sp>
        <p:nvSpPr>
          <p:cNvPr id="3" name="Content Placeholder 2"/>
          <p:cNvSpPr>
            <a:spLocks noGrp="1"/>
          </p:cNvSpPr>
          <p:nvPr>
            <p:ph idx="1"/>
          </p:nvPr>
        </p:nvSpPr>
        <p:spPr/>
        <p:txBody>
          <a:bodyPr/>
          <a:lstStyle/>
          <a:p>
            <a:r>
              <a:rPr lang="en-US" dirty="0" smtClean="0"/>
              <a:t>For 30 years after the Congress of Vienna, Prince Metternich of Austria influenced European politics. (1818- 1848 approx.)</a:t>
            </a:r>
          </a:p>
          <a:p>
            <a:r>
              <a:rPr lang="en-US" dirty="0" smtClean="0"/>
              <a:t>Believed in a absolute monarchy, suppressing freedom of speech, press.</a:t>
            </a:r>
          </a:p>
          <a:p>
            <a:r>
              <a:rPr lang="en-US" dirty="0" smtClean="0"/>
              <a:t>His aim was to prevent war or revolution. </a:t>
            </a:r>
          </a:p>
          <a:p>
            <a:r>
              <a:rPr lang="en-US" dirty="0" smtClean="0"/>
              <a:t>GB was not supporting these views.</a:t>
            </a:r>
          </a:p>
          <a:p>
            <a:r>
              <a:rPr lang="en-US" dirty="0" smtClean="0"/>
              <a:t>GB did not join the Holy Alliance.</a:t>
            </a:r>
          </a:p>
          <a:p>
            <a:pPr marL="118872" indent="0">
              <a:buNone/>
            </a:pPr>
            <a:endParaRPr lang="en-US" dirty="0"/>
          </a:p>
        </p:txBody>
      </p:sp>
    </p:spTree>
    <p:extLst>
      <p:ext uri="{BB962C8B-B14F-4D97-AF65-F5344CB8AC3E}">
        <p14:creationId xmlns:p14="http://schemas.microsoft.com/office/powerpoint/2010/main" val="1600163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Was Napoleon a Revolutionary or a Tyrant?</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8077200" cy="1673352"/>
          </a:xfrm>
        </p:spPr>
        <p:txBody>
          <a:bodyPr>
            <a:normAutofit fontScale="90000"/>
          </a:bodyPr>
          <a:lstStyle/>
          <a:p>
            <a:pPr algn="ctr"/>
            <a:r>
              <a:rPr lang="en-US" u="sng" dirty="0" smtClean="0"/>
              <a:t>E</a:t>
            </a:r>
            <a:r>
              <a:rPr lang="en-US" dirty="0" smtClean="0"/>
              <a:t>very </a:t>
            </a:r>
            <a:r>
              <a:rPr lang="en-US" u="sng" dirty="0" smtClean="0"/>
              <a:t>G</a:t>
            </a:r>
            <a:r>
              <a:rPr lang="en-US" dirty="0" smtClean="0"/>
              <a:t>eneral, </a:t>
            </a:r>
            <a:r>
              <a:rPr lang="en-US" u="sng" dirty="0" smtClean="0"/>
              <a:t>N</a:t>
            </a:r>
            <a:r>
              <a:rPr lang="en-US" dirty="0" smtClean="0"/>
              <a:t>eeds </a:t>
            </a:r>
            <a:r>
              <a:rPr lang="en-US" u="sng" dirty="0" smtClean="0"/>
              <a:t>A</a:t>
            </a:r>
            <a:r>
              <a:rPr lang="en-US" dirty="0" smtClean="0"/>
              <a:t>, </a:t>
            </a:r>
            <a:r>
              <a:rPr lang="en-US" u="sng" dirty="0" smtClean="0"/>
              <a:t>L</a:t>
            </a:r>
            <a:r>
              <a:rPr lang="en-US" dirty="0" smtClean="0"/>
              <a:t>oyal </a:t>
            </a:r>
            <a:r>
              <a:rPr lang="en-US" u="sng" dirty="0" smtClean="0"/>
              <a:t>A</a:t>
            </a:r>
            <a:r>
              <a:rPr lang="en-US" dirty="0" smtClean="0"/>
              <a:t>ide, </a:t>
            </a:r>
            <a:r>
              <a:rPr lang="en-US" u="sng" dirty="0" smtClean="0"/>
              <a:t>N</a:t>
            </a:r>
            <a:r>
              <a:rPr lang="en-US" dirty="0" smtClean="0"/>
              <a:t>oting </a:t>
            </a:r>
            <a:r>
              <a:rPr lang="en-US" u="sng" dirty="0" smtClean="0"/>
              <a:t>C</a:t>
            </a:r>
            <a:r>
              <a:rPr lang="en-US" dirty="0" smtClean="0"/>
              <a:t>onstant, </a:t>
            </a:r>
            <a:r>
              <a:rPr lang="en-US" u="sng" dirty="0" smtClean="0"/>
              <a:t>D</a:t>
            </a:r>
            <a:r>
              <a:rPr lang="en-US" dirty="0" smtClean="0"/>
              <a:t>aily, </a:t>
            </a:r>
            <a:r>
              <a:rPr lang="en-US" u="sng" dirty="0" smtClean="0"/>
              <a:t>C</a:t>
            </a:r>
            <a:r>
              <a:rPr lang="en-US" dirty="0" smtClean="0"/>
              <a:t>hores…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251062"/>
          </a:xfrm>
        </p:spPr>
        <p:txBody>
          <a:bodyPr/>
          <a:lstStyle/>
          <a:p>
            <a:r>
              <a:rPr lang="en-US" dirty="0" smtClean="0"/>
              <a:t>Napoleon Seizes Power </a:t>
            </a:r>
            <a:endParaRPr lang="en-US" dirty="0"/>
          </a:p>
        </p:txBody>
      </p:sp>
      <p:sp>
        <p:nvSpPr>
          <p:cNvPr id="5" name="Content Placeholder 4"/>
          <p:cNvSpPr>
            <a:spLocks noGrp="1"/>
          </p:cNvSpPr>
          <p:nvPr>
            <p:ph sz="half" idx="1"/>
          </p:nvPr>
        </p:nvSpPr>
        <p:spPr>
          <a:xfrm>
            <a:off x="4953000" y="1828800"/>
            <a:ext cx="4038600" cy="4623816"/>
          </a:xfrm>
        </p:spPr>
        <p:txBody>
          <a:bodyPr/>
          <a:lstStyle/>
          <a:p>
            <a:r>
              <a:rPr lang="en-US" dirty="0" smtClean="0"/>
              <a:t>1799 Napoleon stages  </a:t>
            </a:r>
            <a:r>
              <a:rPr lang="en-US" u="sng" dirty="0" smtClean="0"/>
              <a:t>coup d'état</a:t>
            </a:r>
            <a:r>
              <a:rPr lang="en-US" dirty="0" smtClean="0"/>
              <a:t>; Becomes First Consul</a:t>
            </a:r>
          </a:p>
          <a:p>
            <a:pPr>
              <a:buNone/>
            </a:pPr>
            <a:endParaRPr lang="en-US" dirty="0" smtClean="0"/>
          </a:p>
          <a:p>
            <a:r>
              <a:rPr lang="en-US" dirty="0" smtClean="0"/>
              <a:t>1802 he made himself “Consul for Life”</a:t>
            </a:r>
          </a:p>
          <a:p>
            <a:pPr>
              <a:buNone/>
            </a:pPr>
            <a:endParaRPr lang="en-US" dirty="0" smtClean="0"/>
          </a:p>
          <a:p>
            <a:r>
              <a:rPr lang="en-US" dirty="0" smtClean="0"/>
              <a:t>1804 he crowned himself “Emperor”</a:t>
            </a:r>
            <a:endParaRPr lang="en-US" dirty="0"/>
          </a:p>
        </p:txBody>
      </p:sp>
      <p:pic>
        <p:nvPicPr>
          <p:cNvPr id="39940" name="Picture 4" descr="http://college.hmco.com/history/west/mosaic/chapter12/images/coronation_napoleon.jpg"/>
          <p:cNvPicPr>
            <a:picLocks noChangeAspect="1" noChangeArrowheads="1"/>
          </p:cNvPicPr>
          <p:nvPr/>
        </p:nvPicPr>
        <p:blipFill>
          <a:blip r:embed="rId2" cstate="print"/>
          <a:srcRect/>
          <a:stretch>
            <a:fillRect/>
          </a:stretch>
        </p:blipFill>
        <p:spPr bwMode="auto">
          <a:xfrm>
            <a:off x="51877" y="2514600"/>
            <a:ext cx="4824923" cy="32861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72"/>
            <a:ext cx="8229600" cy="1252728"/>
          </a:xfrm>
        </p:spPr>
        <p:txBody>
          <a:bodyPr/>
          <a:lstStyle/>
          <a:p>
            <a:r>
              <a:rPr lang="en-US" dirty="0" smtClean="0"/>
              <a:t>Napoleon’s Government</a:t>
            </a:r>
            <a:endParaRPr lang="en-US" dirty="0"/>
          </a:p>
        </p:txBody>
      </p:sp>
      <p:sp>
        <p:nvSpPr>
          <p:cNvPr id="3" name="Content Placeholder 2"/>
          <p:cNvSpPr>
            <a:spLocks noGrp="1"/>
          </p:cNvSpPr>
          <p:nvPr>
            <p:ph idx="1"/>
          </p:nvPr>
        </p:nvSpPr>
        <p:spPr/>
        <p:txBody>
          <a:bodyPr/>
          <a:lstStyle/>
          <a:p>
            <a:r>
              <a:rPr lang="en-US" dirty="0" smtClean="0"/>
              <a:t>As Emperor, Napoleon:</a:t>
            </a:r>
          </a:p>
          <a:p>
            <a:pPr lvl="1"/>
            <a:r>
              <a:rPr lang="en-US" dirty="0" smtClean="0"/>
              <a:t>Controlled army &amp; navy</a:t>
            </a:r>
          </a:p>
          <a:p>
            <a:pPr lvl="1"/>
            <a:r>
              <a:rPr lang="en-US" dirty="0" smtClean="0"/>
              <a:t>Appoint or dismiss officials</a:t>
            </a:r>
          </a:p>
          <a:p>
            <a:pPr lvl="1"/>
            <a:r>
              <a:rPr lang="en-US" dirty="0" smtClean="0"/>
              <a:t>Made new laws</a:t>
            </a:r>
          </a:p>
          <a:p>
            <a:endParaRPr lang="en-US" dirty="0" smtClean="0"/>
          </a:p>
          <a:p>
            <a:r>
              <a:rPr lang="en-US" dirty="0" smtClean="0"/>
              <a:t>Legislative Branches</a:t>
            </a:r>
          </a:p>
          <a:p>
            <a:pPr lvl="1"/>
            <a:r>
              <a:rPr lang="en-US" dirty="0" smtClean="0"/>
              <a:t>Practiced the procedure called </a:t>
            </a:r>
            <a:r>
              <a:rPr lang="en-US" u="sng" dirty="0" smtClean="0"/>
              <a:t>Plebiscite</a:t>
            </a:r>
            <a:endParaRPr lang="en-US" dirty="0" smtClean="0"/>
          </a:p>
          <a:p>
            <a:pPr lvl="2"/>
            <a:r>
              <a:rPr lang="en-US" dirty="0" smtClean="0"/>
              <a:t>Vote yes or no; No debate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01538"/>
            <a:ext cx="8686800" cy="1251062"/>
          </a:xfrm>
        </p:spPr>
        <p:txBody>
          <a:bodyPr>
            <a:normAutofit/>
          </a:bodyPr>
          <a:lstStyle/>
          <a:p>
            <a:r>
              <a:rPr lang="en-US" dirty="0" smtClean="0"/>
              <a:t>Accomplishments in Government </a:t>
            </a:r>
            <a:endParaRPr lang="en-US" dirty="0"/>
          </a:p>
        </p:txBody>
      </p:sp>
      <p:sp>
        <p:nvSpPr>
          <p:cNvPr id="3" name="Content Placeholder 2"/>
          <p:cNvSpPr>
            <a:spLocks noGrp="1"/>
          </p:cNvSpPr>
          <p:nvPr>
            <p:ph sz="half" idx="1"/>
          </p:nvPr>
        </p:nvSpPr>
        <p:spPr/>
        <p:txBody>
          <a:bodyPr>
            <a:normAutofit lnSpcReduction="10000"/>
          </a:bodyPr>
          <a:lstStyle/>
          <a:p>
            <a:r>
              <a:rPr lang="en-US" u="sng" dirty="0" smtClean="0"/>
              <a:t>Napoleonic Code</a:t>
            </a:r>
          </a:p>
          <a:p>
            <a:pPr lvl="1"/>
            <a:r>
              <a:rPr lang="en-US" dirty="0" smtClean="0"/>
              <a:t>French law code</a:t>
            </a:r>
          </a:p>
          <a:p>
            <a:endParaRPr lang="en-US" u="sng" dirty="0" smtClean="0"/>
          </a:p>
          <a:p>
            <a:r>
              <a:rPr lang="en-US" dirty="0" smtClean="0"/>
              <a:t>Bank of France</a:t>
            </a:r>
          </a:p>
          <a:p>
            <a:endParaRPr lang="en-US" dirty="0" smtClean="0"/>
          </a:p>
          <a:p>
            <a:r>
              <a:rPr lang="en-US" dirty="0" smtClean="0"/>
              <a:t>Public Education</a:t>
            </a:r>
          </a:p>
          <a:p>
            <a:pPr>
              <a:buNone/>
            </a:pPr>
            <a:endParaRPr lang="en-US" dirty="0" smtClean="0"/>
          </a:p>
          <a:p>
            <a:r>
              <a:rPr lang="en-US" u="sng" dirty="0" smtClean="0"/>
              <a:t>Concordat</a:t>
            </a:r>
          </a:p>
          <a:p>
            <a:pPr lvl="1"/>
            <a:r>
              <a:rPr lang="en-US" dirty="0" smtClean="0"/>
              <a:t>Agreement w/ Pope</a:t>
            </a:r>
          </a:p>
          <a:p>
            <a:pPr lvl="1"/>
            <a:r>
              <a:rPr lang="en-US" dirty="0" smtClean="0"/>
              <a:t>France mostly Catholic, but religiously tolerant</a:t>
            </a:r>
          </a:p>
          <a:p>
            <a:endParaRPr lang="en-US" u="sng" dirty="0"/>
          </a:p>
        </p:txBody>
      </p:sp>
      <p:pic>
        <p:nvPicPr>
          <p:cNvPr id="9" name="Picture 4" descr="signatureconcordat"/>
          <p:cNvPicPr>
            <a:picLocks noChangeAspect="1" noChangeArrowheads="1"/>
          </p:cNvPicPr>
          <p:nvPr/>
        </p:nvPicPr>
        <p:blipFill>
          <a:blip r:embed="rId2" cstate="print">
            <a:lum bright="-6000" contrast="6000"/>
          </a:blip>
          <a:srcRect l="4379" t="3030" r="3650" b="4546"/>
          <a:stretch>
            <a:fillRect/>
          </a:stretch>
        </p:blipFill>
        <p:spPr bwMode="auto">
          <a:xfrm>
            <a:off x="5029200" y="1511339"/>
            <a:ext cx="3629025" cy="5270461"/>
          </a:xfrm>
          <a:prstGeom prst="rect">
            <a:avLst/>
          </a:prstGeom>
          <a:noFill/>
          <a:ln w="9525">
            <a:solidFill>
              <a:schemeClr val="bg2"/>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49808" y="420624"/>
            <a:ext cx="8013192" cy="1636776"/>
          </a:xfrm>
        </p:spPr>
        <p:txBody>
          <a:bodyPr/>
          <a:lstStyle/>
          <a:p>
            <a:r>
              <a:rPr lang="en-US" dirty="0" smtClean="0"/>
              <a:t>Napoleons Europe</a:t>
            </a:r>
            <a:br>
              <a:rPr lang="en-US" dirty="0" smtClean="0"/>
            </a:br>
            <a:endParaRPr lang="en-US" dirty="0"/>
          </a:p>
        </p:txBody>
      </p:sp>
      <p:pic>
        <p:nvPicPr>
          <p:cNvPr id="4" name="Picture 2" descr="http://www.emersonkent.com/images/napoleon_power.jpg"/>
          <p:cNvPicPr>
            <a:picLocks noChangeAspect="1" noChangeArrowheads="1"/>
          </p:cNvPicPr>
          <p:nvPr/>
        </p:nvPicPr>
        <p:blipFill>
          <a:blip r:embed="rId2" cstate="print"/>
          <a:srcRect/>
          <a:stretch>
            <a:fillRect/>
          </a:stretch>
        </p:blipFill>
        <p:spPr bwMode="auto">
          <a:xfrm>
            <a:off x="1219200" y="1371600"/>
            <a:ext cx="6858000" cy="5255537"/>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19200"/>
            <a:ext cx="8077200" cy="1673352"/>
          </a:xfrm>
        </p:spPr>
        <p:txBody>
          <a:bodyPr>
            <a:normAutofit fontScale="90000"/>
          </a:bodyPr>
          <a:lstStyle/>
          <a:p>
            <a:r>
              <a:rPr lang="en-US" dirty="0" smtClean="0"/>
              <a:t>Napoleon’s style of government has been called rule for the people, but not by the people.  </a:t>
            </a:r>
            <a:r>
              <a:rPr lang="en-US" u="sng" dirty="0" smtClean="0"/>
              <a:t>Should freedom be limited to preserve national security?</a:t>
            </a:r>
            <a:endParaRPr lang="en-US" u="sng"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Holding on to Power…</a:t>
            </a:r>
            <a:endParaRPr lang="en-US"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1905</TotalTime>
  <Words>859</Words>
  <Application>Microsoft Office PowerPoint</Application>
  <PresentationFormat>On-screen Show (4:3)</PresentationFormat>
  <Paragraphs>131</Paragraphs>
  <Slides>34</Slides>
  <Notes>1</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Module</vt:lpstr>
      <vt:lpstr>The Rise and Fall of Napoleon Bonaparte  </vt:lpstr>
      <vt:lpstr>Napoleon</vt:lpstr>
      <vt:lpstr>Napoleon’s Rise to Power</vt:lpstr>
      <vt:lpstr>Napoleon Seizes Power </vt:lpstr>
      <vt:lpstr>Napoleon’s Government</vt:lpstr>
      <vt:lpstr>Accomplishments in Government </vt:lpstr>
      <vt:lpstr>Napoleons Europe </vt:lpstr>
      <vt:lpstr>Napoleon’s style of government has been called rule for the people, but not by the people.  Should freedom be limited to preserve national security?</vt:lpstr>
      <vt:lpstr>Holding on to Power…</vt:lpstr>
      <vt:lpstr>Continental System </vt:lpstr>
      <vt:lpstr>Maintaining Control: Reorganization of Europe</vt:lpstr>
      <vt:lpstr>The Beginning of the End…</vt:lpstr>
      <vt:lpstr>The Peninsular War 1808-1814 </vt:lpstr>
      <vt:lpstr>Problems in Russia </vt:lpstr>
      <vt:lpstr>“I made a mistake attacking Russia.  I thought the whole world would be behind me.  Everybody turned against me…  One shudders when one thinks of Russia… She overflows on you if you lose; she retires back into the ice banks if you win… and I tried [to attack her] stupidly…” ~Napoleon</vt:lpstr>
      <vt:lpstr>Napoleons 1st  Defeat: The Battle of Leipzig</vt:lpstr>
      <vt:lpstr>Napoleon Abdicates</vt:lpstr>
      <vt:lpstr>The Bourbons Return: Louis XVIII (18th) </vt:lpstr>
      <vt:lpstr>Napoleon is Exiled to Elba</vt:lpstr>
      <vt:lpstr>To Be Continued…</vt:lpstr>
      <vt:lpstr>Guess Who’s Back…</vt:lpstr>
      <vt:lpstr>Napoleon’s “100 Days”</vt:lpstr>
      <vt:lpstr>Napoleons Final Defeat: The Battle of Waterloo (#7)</vt:lpstr>
      <vt:lpstr>Napoleon on his Final Exile to St. Helena</vt:lpstr>
      <vt:lpstr>Napoleon’s Residence in St. Helena</vt:lpstr>
      <vt:lpstr>Napoleon’s Tomb</vt:lpstr>
      <vt:lpstr>Hitler Visits Napoleon’s Tomb (1940)</vt:lpstr>
      <vt:lpstr> Enlightened Despot</vt:lpstr>
      <vt:lpstr>             A Return to Peace</vt:lpstr>
      <vt:lpstr>A Return to Peace </vt:lpstr>
      <vt:lpstr>Age of Metternich </vt:lpstr>
      <vt:lpstr>The Age of Metternich</vt:lpstr>
      <vt:lpstr>Was Napoleon a Revolutionary or a Tyrant?</vt:lpstr>
      <vt:lpstr>Every General, Needs A, Loyal Aide, Noting Constant, Daily, Chores…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randyrhodes</dc:creator>
  <cp:lastModifiedBy>Administrator</cp:lastModifiedBy>
  <cp:revision>114</cp:revision>
  <dcterms:created xsi:type="dcterms:W3CDTF">2010-11-16T13:21:09Z</dcterms:created>
  <dcterms:modified xsi:type="dcterms:W3CDTF">2014-01-07T15:10:11Z</dcterms:modified>
</cp:coreProperties>
</file>