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2"/>
  </p:notesMasterIdLst>
  <p:sldIdLst>
    <p:sldId id="256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57" r:id="rId10"/>
    <p:sldId id="263" r:id="rId11"/>
    <p:sldId id="261" r:id="rId12"/>
    <p:sldId id="264" r:id="rId13"/>
    <p:sldId id="265" r:id="rId14"/>
    <p:sldId id="259" r:id="rId15"/>
    <p:sldId id="258" r:id="rId16"/>
    <p:sldId id="262" r:id="rId17"/>
    <p:sldId id="260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2A2E8-FDF7-426E-A83D-5C410C43983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81C2E-A738-4C7D-90E2-ABF88B36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4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A20647-9570-44FB-8469-D98A458663DA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23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Atlantic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36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386367"/>
            <a:ext cx="11436440" cy="6098840"/>
          </a:xfrm>
        </p:spPr>
        <p:txBody>
          <a:bodyPr anchor="ctr" anchorCtr="0">
            <a:normAutofit/>
          </a:bodyPr>
          <a:lstStyle/>
          <a:p>
            <a:r>
              <a:rPr lang="en-US" sz="2800" dirty="0" smtClean="0"/>
              <a:t>1400s - first Europeans </a:t>
            </a:r>
            <a:r>
              <a:rPr lang="en-US" sz="2800" dirty="0"/>
              <a:t>explore Africa </a:t>
            </a:r>
            <a:r>
              <a:rPr lang="en-US" sz="2800" dirty="0" smtClean="0"/>
              <a:t>during </a:t>
            </a:r>
            <a:r>
              <a:rPr lang="en-US" sz="2800" dirty="0"/>
              <a:t>the </a:t>
            </a:r>
            <a:r>
              <a:rPr lang="en-US" sz="2800" dirty="0" smtClean="0"/>
              <a:t>1400s</a:t>
            </a:r>
            <a:r>
              <a:rPr lang="en-US" sz="2800" dirty="0"/>
              <a:t> (Portuguese) </a:t>
            </a:r>
            <a:endParaRPr lang="en-US" sz="2800" dirty="0" smtClean="0"/>
          </a:p>
          <a:p>
            <a:pPr lvl="1"/>
            <a:r>
              <a:rPr lang="en-US" sz="2400" dirty="0" smtClean="0"/>
              <a:t>At first - more </a:t>
            </a:r>
            <a:r>
              <a:rPr lang="en-US" sz="2400" dirty="0"/>
              <a:t>interested in </a:t>
            </a:r>
            <a:r>
              <a:rPr lang="en-US" sz="2400" dirty="0" smtClean="0"/>
              <a:t>getting gold </a:t>
            </a:r>
            <a:r>
              <a:rPr lang="en-US" sz="2400" dirty="0"/>
              <a:t>than </a:t>
            </a:r>
            <a:r>
              <a:rPr lang="en-US" sz="2400" dirty="0" smtClean="0"/>
              <a:t>African slaves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/>
            <a:r>
              <a:rPr lang="en-US" sz="2400" dirty="0" smtClean="0"/>
              <a:t>Then they colonized the Americas - native </a:t>
            </a:r>
            <a:r>
              <a:rPr lang="en-US" sz="2400" dirty="0"/>
              <a:t>peoples </a:t>
            </a:r>
            <a:r>
              <a:rPr lang="en-US" sz="2400" dirty="0" smtClean="0"/>
              <a:t>were </a:t>
            </a:r>
            <a:r>
              <a:rPr lang="en-US" sz="2400" dirty="0"/>
              <a:t>dying by the </a:t>
            </a:r>
            <a:r>
              <a:rPr lang="en-US" sz="2400" dirty="0" smtClean="0"/>
              <a:t>millions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Reasons African Slaves were sought after: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Many </a:t>
            </a:r>
            <a:r>
              <a:rPr lang="en-US" sz="2400" dirty="0"/>
              <a:t>Africans had been exposed to European diseases and had built up some </a:t>
            </a:r>
            <a:r>
              <a:rPr lang="en-US" sz="2400" dirty="0" smtClean="0"/>
              <a:t>immunity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Many </a:t>
            </a:r>
            <a:r>
              <a:rPr lang="en-US" sz="2400" dirty="0"/>
              <a:t>Africans had experience in farming and could be taught plantation </a:t>
            </a:r>
            <a:r>
              <a:rPr lang="en-US" sz="2400" dirty="0" smtClean="0"/>
              <a:t>work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Africans </a:t>
            </a:r>
            <a:r>
              <a:rPr lang="en-US" sz="2400" dirty="0"/>
              <a:t>were less likely to escape because they did not know </a:t>
            </a:r>
            <a:r>
              <a:rPr lang="en-US" sz="2400" dirty="0" smtClean="0"/>
              <a:t>the area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Their </a:t>
            </a:r>
            <a:r>
              <a:rPr lang="en-US" sz="2400" dirty="0"/>
              <a:t>skin color made it easier to catch them if they </a:t>
            </a:r>
            <a:r>
              <a:rPr lang="en-US" sz="2400" dirty="0" smtClean="0"/>
              <a:t>escaped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49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397895"/>
            <a:ext cx="11437033" cy="1371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dirty="0"/>
              <a:t>Atlantic </a:t>
            </a:r>
            <a:r>
              <a:rPr lang="en-US" dirty="0" smtClean="0"/>
              <a:t>Slave Trade becomes a Massive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769495"/>
            <a:ext cx="11437033" cy="4721457"/>
          </a:xfrm>
        </p:spPr>
        <p:txBody>
          <a:bodyPr anchor="ctr" anchorCtr="0">
            <a:normAutofit/>
          </a:bodyPr>
          <a:lstStyle/>
          <a:p>
            <a:r>
              <a:rPr lang="en-US" sz="3200" dirty="0" smtClean="0"/>
              <a:t>Between </a:t>
            </a:r>
            <a:r>
              <a:rPr lang="en-US" sz="3200" dirty="0"/>
              <a:t>1500 and </a:t>
            </a:r>
            <a:r>
              <a:rPr lang="en-US" sz="3200" dirty="0" smtClean="0"/>
              <a:t>1600 nearly </a:t>
            </a:r>
            <a:r>
              <a:rPr lang="en-US" sz="3200" dirty="0"/>
              <a:t>300,000 </a:t>
            </a:r>
            <a:r>
              <a:rPr lang="en-US" sz="3200" dirty="0" smtClean="0"/>
              <a:t>African Slaves were bought/sold</a:t>
            </a:r>
          </a:p>
          <a:p>
            <a:r>
              <a:rPr lang="en-US" sz="3200" dirty="0" smtClean="0"/>
              <a:t>Over the next 100 years </a:t>
            </a:r>
            <a:r>
              <a:rPr lang="en-US" sz="3200" dirty="0"/>
              <a:t>that </a:t>
            </a:r>
            <a:r>
              <a:rPr lang="en-US" sz="3200" dirty="0" smtClean="0"/>
              <a:t>number reached almost 1</a:t>
            </a:r>
            <a:r>
              <a:rPr lang="en-US" sz="3200" dirty="0"/>
              <a:t>. 3 </a:t>
            </a:r>
            <a:r>
              <a:rPr lang="en-US" sz="3200" dirty="0" smtClean="0"/>
              <a:t>million</a:t>
            </a:r>
          </a:p>
          <a:p>
            <a:r>
              <a:rPr lang="en-US" sz="2800" dirty="0" smtClean="0"/>
              <a:t>Spain:  Caribbean </a:t>
            </a:r>
            <a:r>
              <a:rPr lang="en-US" sz="2800" dirty="0"/>
              <a:t>and </a:t>
            </a:r>
            <a:r>
              <a:rPr lang="en-US" sz="2800" dirty="0" smtClean="0"/>
              <a:t>the </a:t>
            </a:r>
            <a:r>
              <a:rPr lang="en-US" sz="2800" dirty="0"/>
              <a:t>American </a:t>
            </a:r>
            <a:r>
              <a:rPr lang="en-US" sz="2800" dirty="0" smtClean="0"/>
              <a:t>mainland </a:t>
            </a:r>
          </a:p>
          <a:p>
            <a:pPr lvl="1"/>
            <a:r>
              <a:rPr lang="en-US" sz="2400" dirty="0" smtClean="0"/>
              <a:t>By 1650 </a:t>
            </a:r>
            <a:r>
              <a:rPr lang="en-US" sz="2400" dirty="0"/>
              <a:t>nearly 300,000 Africans </a:t>
            </a:r>
            <a:r>
              <a:rPr lang="en-US" sz="2400" dirty="0" smtClean="0"/>
              <a:t>on Spanish plantations </a:t>
            </a:r>
            <a:r>
              <a:rPr lang="en-US" sz="2400" dirty="0"/>
              <a:t>and in gold and silver </a:t>
            </a:r>
            <a:r>
              <a:rPr lang="en-US" sz="2400" dirty="0" smtClean="0"/>
              <a:t>mines</a:t>
            </a:r>
          </a:p>
          <a:p>
            <a:r>
              <a:rPr lang="en-US" sz="2800" dirty="0" smtClean="0"/>
              <a:t>1600s Portuguese: Brazil </a:t>
            </a:r>
            <a:r>
              <a:rPr lang="en-US" sz="2800" dirty="0"/>
              <a:t>dominated the European sugar </a:t>
            </a:r>
            <a:r>
              <a:rPr lang="en-US" sz="2800" dirty="0" smtClean="0"/>
              <a:t>market</a:t>
            </a:r>
          </a:p>
          <a:p>
            <a:pPr lvl="1"/>
            <a:r>
              <a:rPr lang="en-US" sz="2400" dirty="0" smtClean="0"/>
              <a:t>Increased demand for labor</a:t>
            </a:r>
            <a:endParaRPr lang="en-US" sz="2400" dirty="0"/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ore </a:t>
            </a:r>
            <a:r>
              <a:rPr lang="en-US" sz="2400" dirty="0"/>
              <a:t>than 40 percent of all Africans brought to the Americas went to </a:t>
            </a:r>
            <a:r>
              <a:rPr lang="en-US" sz="2400" dirty="0" smtClean="0"/>
              <a:t>Brazil</a:t>
            </a:r>
            <a:endParaRPr lang="en-US" sz="2000" dirty="0"/>
          </a:p>
          <a:p>
            <a:r>
              <a:rPr lang="en-US" sz="2400" dirty="0"/>
              <a:t>By 1870 Europeans had brought about 9. 5 million </a:t>
            </a:r>
            <a:r>
              <a:rPr lang="en-US" sz="2400" dirty="0" smtClean="0"/>
              <a:t>African Slaves to American Continent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2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373487"/>
            <a:ext cx="11442031" cy="6091707"/>
          </a:xfrm>
        </p:spPr>
        <p:txBody>
          <a:bodyPr anchor="ctr" anchorCtr="0">
            <a:noAutofit/>
          </a:bodyPr>
          <a:lstStyle/>
          <a:p>
            <a:r>
              <a:rPr lang="en-US" sz="2800" dirty="0" smtClean="0"/>
              <a:t>More colonies – higher demand </a:t>
            </a:r>
            <a:r>
              <a:rPr lang="en-US" sz="2800" dirty="0"/>
              <a:t>for </a:t>
            </a:r>
            <a:r>
              <a:rPr lang="en-US" sz="2800" dirty="0" smtClean="0"/>
              <a:t>cheap labor – more slaves </a:t>
            </a:r>
          </a:p>
          <a:p>
            <a:r>
              <a:rPr lang="en-US" sz="2800" dirty="0" smtClean="0"/>
              <a:t>Millions </a:t>
            </a:r>
            <a:r>
              <a:rPr lang="en-US" sz="2800" dirty="0"/>
              <a:t>of Africans died during transport – estimated at 20% </a:t>
            </a:r>
          </a:p>
          <a:p>
            <a:r>
              <a:rPr lang="en-US" sz="2800" dirty="0"/>
              <a:t>Triangular Routes – the trade route connecting Europe, Africa, and the Americas</a:t>
            </a:r>
          </a:p>
          <a:p>
            <a:r>
              <a:rPr lang="en-US" sz="2800" dirty="0" smtClean="0"/>
              <a:t>Slaves in the American Colonies:</a:t>
            </a:r>
          </a:p>
          <a:p>
            <a:pPr lvl="1"/>
            <a:r>
              <a:rPr lang="en-US" sz="2800" dirty="0" smtClean="0"/>
              <a:t>English </a:t>
            </a:r>
            <a:r>
              <a:rPr lang="en-US" sz="2800" dirty="0"/>
              <a:t>had transported nearly 1. 7 million Africans to their colonies in the West </a:t>
            </a:r>
            <a:r>
              <a:rPr lang="en-US" sz="2800" dirty="0" smtClean="0"/>
              <a:t>Indies</a:t>
            </a:r>
          </a:p>
          <a:p>
            <a:pPr lvl="1"/>
            <a:r>
              <a:rPr lang="en-US" sz="2800" dirty="0"/>
              <a:t>N</a:t>
            </a:r>
            <a:r>
              <a:rPr lang="en-US" sz="2800" dirty="0" smtClean="0"/>
              <a:t>early </a:t>
            </a:r>
            <a:r>
              <a:rPr lang="en-US" sz="2800" dirty="0"/>
              <a:t>400,000 Africans were sold to Britain’s North American </a:t>
            </a:r>
            <a:r>
              <a:rPr lang="en-US" sz="2800" dirty="0" smtClean="0"/>
              <a:t>colonies</a:t>
            </a:r>
          </a:p>
          <a:p>
            <a:pPr lvl="1"/>
            <a:r>
              <a:rPr lang="en-US" sz="2800" dirty="0" smtClean="0"/>
              <a:t>Slave </a:t>
            </a:r>
            <a:r>
              <a:rPr lang="en-US" sz="2800" dirty="0"/>
              <a:t>population steadily </a:t>
            </a:r>
            <a:r>
              <a:rPr lang="en-US" sz="2800" dirty="0" smtClean="0"/>
              <a:t>grew</a:t>
            </a:r>
          </a:p>
          <a:p>
            <a:pPr lvl="1"/>
            <a:r>
              <a:rPr lang="en-US" sz="2800" dirty="0" smtClean="0"/>
              <a:t>By 1830 </a:t>
            </a:r>
            <a:r>
              <a:rPr lang="en-US" sz="2800" dirty="0"/>
              <a:t>a</a:t>
            </a:r>
            <a:r>
              <a:rPr lang="en-US" sz="2800" dirty="0" smtClean="0"/>
              <a:t>round 2 </a:t>
            </a:r>
            <a:r>
              <a:rPr lang="en-US" sz="2800" dirty="0"/>
              <a:t>million slaves </a:t>
            </a:r>
            <a:r>
              <a:rPr lang="en-US" sz="2800" dirty="0" smtClean="0"/>
              <a:t>were </a:t>
            </a:r>
            <a:r>
              <a:rPr lang="en-US" sz="2800" dirty="0"/>
              <a:t>in the </a:t>
            </a:r>
            <a:r>
              <a:rPr lang="en-US" sz="2800" dirty="0" smtClean="0"/>
              <a:t>U.S.</a:t>
            </a:r>
          </a:p>
          <a:p>
            <a:r>
              <a:rPr lang="en-US" sz="2800" dirty="0"/>
              <a:t>England abolished the slave trade in </a:t>
            </a:r>
            <a:r>
              <a:rPr lang="en-US" sz="2800" dirty="0" smtClean="0"/>
              <a:t>1807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09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386366"/>
            <a:ext cx="11430000" cy="6078828"/>
          </a:xfrm>
        </p:spPr>
        <p:txBody>
          <a:bodyPr anchor="ctr" anchorCtr="0">
            <a:normAutofit/>
          </a:bodyPr>
          <a:lstStyle/>
          <a:p>
            <a:r>
              <a:rPr lang="en-US" sz="2800" dirty="0" smtClean="0"/>
              <a:t>After arriving:</a:t>
            </a:r>
          </a:p>
          <a:p>
            <a:pPr lvl="1"/>
            <a:r>
              <a:rPr lang="en-US" sz="2400" dirty="0" smtClean="0"/>
              <a:t>Most were sold at auctions</a:t>
            </a:r>
          </a:p>
          <a:p>
            <a:pPr lvl="1"/>
            <a:r>
              <a:rPr lang="en-US" sz="2400" dirty="0" smtClean="0"/>
              <a:t>Worked </a:t>
            </a:r>
            <a:r>
              <a:rPr lang="en-US" sz="2400" dirty="0"/>
              <a:t>in </a:t>
            </a:r>
            <a:r>
              <a:rPr lang="en-US" sz="2400" dirty="0" smtClean="0"/>
              <a:t>mines, fields, </a:t>
            </a:r>
            <a:r>
              <a:rPr lang="en-US" sz="2400" dirty="0"/>
              <a:t>or as domestic </a:t>
            </a:r>
            <a:r>
              <a:rPr lang="en-US" sz="2400" dirty="0" smtClean="0"/>
              <a:t>servants</a:t>
            </a:r>
          </a:p>
          <a:p>
            <a:pPr lvl="1"/>
            <a:r>
              <a:rPr lang="en-US" sz="2400" dirty="0" smtClean="0"/>
              <a:t>Often very brutal conditions</a:t>
            </a:r>
          </a:p>
          <a:p>
            <a:pPr lvl="1"/>
            <a:r>
              <a:rPr lang="en-US" sz="2400" dirty="0" smtClean="0"/>
              <a:t>Lifelong and hereditary status</a:t>
            </a:r>
          </a:p>
          <a:p>
            <a:r>
              <a:rPr lang="en-US" sz="2800" dirty="0"/>
              <a:t>Slaves </a:t>
            </a:r>
            <a:r>
              <a:rPr lang="en-US" sz="2800" dirty="0" smtClean="0"/>
              <a:t>did calmly accept their treatment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ade </a:t>
            </a:r>
            <a:r>
              <a:rPr lang="en-US" sz="2400" dirty="0"/>
              <a:t>themselves less productive by </a:t>
            </a:r>
            <a:r>
              <a:rPr lang="en-US" sz="2400" dirty="0" smtClean="0"/>
              <a:t>breaking </a:t>
            </a:r>
            <a:r>
              <a:rPr lang="en-US" sz="2400" dirty="0"/>
              <a:t>tools, uprooting plants, and working </a:t>
            </a:r>
            <a:r>
              <a:rPr lang="en-US" sz="2400" dirty="0" smtClean="0"/>
              <a:t>slowly</a:t>
            </a:r>
          </a:p>
          <a:p>
            <a:pPr lvl="1"/>
            <a:r>
              <a:rPr lang="en-US" sz="2400" dirty="0" smtClean="0"/>
              <a:t>Thousands </a:t>
            </a:r>
            <a:r>
              <a:rPr lang="en-US" sz="2400" dirty="0"/>
              <a:t>ran </a:t>
            </a:r>
            <a:r>
              <a:rPr lang="en-US" sz="2400" dirty="0" smtClean="0"/>
              <a:t>away</a:t>
            </a:r>
          </a:p>
          <a:p>
            <a:pPr lvl="1"/>
            <a:r>
              <a:rPr lang="en-US" sz="2400" dirty="0" smtClean="0"/>
              <a:t>Some </a:t>
            </a:r>
            <a:r>
              <a:rPr lang="en-US" sz="2400" dirty="0"/>
              <a:t>slaves </a:t>
            </a:r>
            <a:r>
              <a:rPr lang="en-US" sz="2400" dirty="0" smtClean="0"/>
              <a:t>were involved in violent rebellions</a:t>
            </a:r>
          </a:p>
          <a:p>
            <a:r>
              <a:rPr lang="en-US" sz="2700" dirty="0" smtClean="0"/>
              <a:t>Huge impact on development on involved countries</a:t>
            </a:r>
          </a:p>
          <a:p>
            <a:pPr lvl="1"/>
            <a:r>
              <a:rPr lang="en-US" sz="2500" dirty="0" smtClean="0"/>
              <a:t>Their </a:t>
            </a:r>
            <a:r>
              <a:rPr lang="en-US" sz="2500" dirty="0"/>
              <a:t>expertise, especially in </a:t>
            </a:r>
            <a:r>
              <a:rPr lang="en-US" sz="2500" dirty="0" smtClean="0"/>
              <a:t>agriculture</a:t>
            </a:r>
          </a:p>
          <a:p>
            <a:pPr lvl="1"/>
            <a:r>
              <a:rPr lang="en-US" sz="2500" dirty="0"/>
              <a:t>T</a:t>
            </a:r>
            <a:r>
              <a:rPr lang="en-US" sz="2500" dirty="0" smtClean="0"/>
              <a:t>heir culture: art</a:t>
            </a:r>
            <a:r>
              <a:rPr lang="en-US" sz="2500" dirty="0"/>
              <a:t>, music, religion, and food </a:t>
            </a:r>
            <a:r>
              <a:rPr lang="en-US" sz="2500" dirty="0" smtClean="0"/>
              <a:t> </a:t>
            </a:r>
          </a:p>
          <a:p>
            <a:pPr lvl="1"/>
            <a:r>
              <a:rPr lang="en-US" sz="2500" dirty="0" smtClean="0"/>
              <a:t>Descendants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51342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863" y="363893"/>
            <a:ext cx="6274727" cy="611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794" y="401962"/>
            <a:ext cx="10058400" cy="1371600"/>
          </a:xfrm>
        </p:spPr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1773563"/>
            <a:ext cx="11442031" cy="4711458"/>
          </a:xfrm>
        </p:spPr>
        <p:txBody>
          <a:bodyPr anchor="ctr" anchorCtr="0">
            <a:normAutofit/>
          </a:bodyPr>
          <a:lstStyle/>
          <a:p>
            <a:r>
              <a:rPr lang="en-US" sz="2400" dirty="0" smtClean="0"/>
              <a:t>Exchange of items between the Americas and Europe</a:t>
            </a:r>
          </a:p>
          <a:p>
            <a:r>
              <a:rPr lang="en-US" sz="2400" dirty="0" smtClean="0"/>
              <a:t>This included:</a:t>
            </a:r>
          </a:p>
          <a:p>
            <a:pPr lvl="1"/>
            <a:r>
              <a:rPr lang="en-US" sz="2000" dirty="0" smtClean="0"/>
              <a:t>People (Voluntary or Forced)</a:t>
            </a:r>
          </a:p>
          <a:p>
            <a:pPr lvl="1"/>
            <a:r>
              <a:rPr lang="en-US" sz="2000" dirty="0" smtClean="0"/>
              <a:t>Gold/Silver</a:t>
            </a:r>
          </a:p>
          <a:p>
            <a:pPr lvl="1"/>
            <a:r>
              <a:rPr lang="en-US" sz="2000" dirty="0" smtClean="0"/>
              <a:t>Crops</a:t>
            </a:r>
          </a:p>
          <a:p>
            <a:pPr lvl="1"/>
            <a:r>
              <a:rPr lang="en-US" sz="2000" dirty="0" smtClean="0"/>
              <a:t>Livestock</a:t>
            </a:r>
          </a:p>
          <a:p>
            <a:pPr lvl="1"/>
            <a:r>
              <a:rPr lang="en-US" sz="2000" dirty="0" smtClean="0"/>
              <a:t>Diseases</a:t>
            </a:r>
          </a:p>
          <a:p>
            <a:r>
              <a:rPr lang="en-US" sz="2400" dirty="0" smtClean="0"/>
              <a:t>Begins of Global trade</a:t>
            </a:r>
          </a:p>
          <a:p>
            <a:pPr lvl="1"/>
            <a:r>
              <a:rPr lang="en-US" sz="2000" dirty="0" smtClean="0"/>
              <a:t>Increased availability of trading partners</a:t>
            </a:r>
          </a:p>
          <a:p>
            <a:pPr lvl="1"/>
            <a:r>
              <a:rPr lang="en-US" sz="2000" dirty="0" smtClean="0"/>
              <a:t>Improved access to trade</a:t>
            </a:r>
          </a:p>
          <a:p>
            <a:pPr lvl="1"/>
            <a:r>
              <a:rPr lang="en-US" sz="2000" dirty="0" smtClean="0"/>
              <a:t>Merchants grew richer, could reinvest in their own businesses </a:t>
            </a:r>
          </a:p>
        </p:txBody>
      </p:sp>
    </p:spTree>
    <p:extLst>
      <p:ext uri="{BB962C8B-B14F-4D97-AF65-F5344CB8AC3E}">
        <p14:creationId xmlns:p14="http://schemas.microsoft.com/office/powerpoint/2010/main" val="345840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43200" y="304801"/>
          <a:ext cx="7467600" cy="617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733"/>
                <a:gridCol w="2157307"/>
                <a:gridCol w="1493520"/>
                <a:gridCol w="2987040"/>
              </a:tblGrid>
              <a:tr h="484653">
                <a:tc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Plant,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Animal,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 Disease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Where did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it originate?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</a:p>
                  </a:txBody>
                  <a:tcPr anchor="ctr"/>
                </a:tc>
              </a:tr>
              <a:tr h="641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Animal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641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Animal</a:t>
                      </a:r>
                      <a:endParaRPr lang="en-US" sz="1200" dirty="0"/>
                    </a:p>
                  </a:txBody>
                  <a:tcPr vert="vert27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</a:tr>
              <a:tr h="641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Animal</a:t>
                      </a:r>
                      <a:endParaRPr lang="en-US" sz="1200" dirty="0"/>
                    </a:p>
                  </a:txBody>
                  <a:tcPr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1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Plant</a:t>
                      </a:r>
                      <a:endParaRPr lang="en-US" sz="1200" dirty="0"/>
                    </a:p>
                  </a:txBody>
                  <a:tcPr vert="vert27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67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Plant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8267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Plant</a:t>
                      </a:r>
                      <a:endParaRPr lang="en-US" sz="1200" dirty="0"/>
                    </a:p>
                  </a:txBody>
                  <a:tcPr vert="vert27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7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Disease</a:t>
                      </a:r>
                      <a:endParaRPr lang="en-US" sz="1200" dirty="0"/>
                    </a:p>
                  </a:txBody>
                  <a:tcPr vert="vert27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1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Disease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33800" y="914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Horse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33800" y="16002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Turkey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3800" y="2209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Chicken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33800" y="2819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Tomato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33800" y="3581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Maize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33800" y="44196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Potato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33800" y="5257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Syphilis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33800" y="59436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Smallpox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91200" y="914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Old World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1200" y="2209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Gill Sans MT" panose="020B0502020104020203" pitchFamily="34" charset="0"/>
              </a:rPr>
              <a:t>Old World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1200" y="59436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Old World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1200" y="5257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New World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91200" y="1600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New World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91200" y="28956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New World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91200" y="3581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New World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91200" y="44196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New World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39000" y="8382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Gill Sans MT" panose="020B0502020104020203" pitchFamily="34" charset="0"/>
              </a:rPr>
              <a:t>Allowed Native Americans to shift to a nomadic lifestyle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15200" y="14478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Provided new food source for Europeans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15200" y="21336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Provided new food source for New World inhabitants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39000" y="27432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Staple of Italian cuisine today, world wide use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239000" y="35052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World’s most important cereal crop (plant with edible seeds)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15200" y="4191001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World staple crop;  failure of Irish crop lead to massive American migration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239000" y="5029201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First outbreak after 1492 believed to have killed more than 5 million Europeans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315200" y="58674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Devastated Native populations who were not resistant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2136" y="368490"/>
            <a:ext cx="23474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New World </a:t>
            </a:r>
          </a:p>
          <a:p>
            <a:r>
              <a:rPr lang="en-US" sz="4400" dirty="0" smtClean="0"/>
              <a:t>or </a:t>
            </a:r>
          </a:p>
          <a:p>
            <a:r>
              <a:rPr lang="en-US" sz="4400" dirty="0" smtClean="0"/>
              <a:t>Old World?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921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46" y="862885"/>
            <a:ext cx="11456926" cy="493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385011"/>
            <a:ext cx="11454063" cy="6087977"/>
          </a:xfrm>
        </p:spPr>
        <p:txBody>
          <a:bodyPr anchor="ctr" anchorCtr="0">
            <a:noAutofit/>
          </a:bodyPr>
          <a:lstStyle/>
          <a:p>
            <a:r>
              <a:rPr lang="en-US" sz="3200" dirty="0" smtClean="0"/>
              <a:t>Capitalism: an </a:t>
            </a:r>
            <a:r>
              <a:rPr lang="en-US" sz="3200" dirty="0"/>
              <a:t>economic system based on private </a:t>
            </a:r>
            <a:r>
              <a:rPr lang="en-US" sz="3200" dirty="0" smtClean="0"/>
              <a:t>ownership </a:t>
            </a:r>
            <a:r>
              <a:rPr lang="en-US" sz="3200" dirty="0"/>
              <a:t>and the investment of resources for profit</a:t>
            </a:r>
          </a:p>
          <a:p>
            <a:r>
              <a:rPr lang="en-US" sz="3200" dirty="0" smtClean="0"/>
              <a:t>Inflation: </a:t>
            </a:r>
            <a:r>
              <a:rPr lang="en-US" sz="3200" dirty="0"/>
              <a:t>the steady rise in the price of goods – more people want an item so less is </a:t>
            </a:r>
            <a:r>
              <a:rPr lang="en-US" sz="3200" dirty="0" smtClean="0"/>
              <a:t>available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joint-stock </a:t>
            </a:r>
            <a:r>
              <a:rPr lang="en-US" sz="2800" dirty="0" smtClean="0"/>
              <a:t>company: Similar to a </a:t>
            </a:r>
            <a:r>
              <a:rPr lang="en-US" sz="2800" dirty="0"/>
              <a:t>modern-day </a:t>
            </a:r>
            <a:r>
              <a:rPr lang="en-US" sz="2800" dirty="0" smtClean="0"/>
              <a:t>corporation </a:t>
            </a:r>
          </a:p>
          <a:p>
            <a:pPr lvl="1"/>
            <a:r>
              <a:rPr lang="en-US" sz="2800" dirty="0" smtClean="0"/>
              <a:t>Investors buy </a:t>
            </a:r>
            <a:r>
              <a:rPr lang="en-US" sz="2800" dirty="0"/>
              <a:t>shares of stock in a </a:t>
            </a:r>
            <a:r>
              <a:rPr lang="en-US" sz="2800" dirty="0" smtClean="0"/>
              <a:t>company - uses </a:t>
            </a:r>
            <a:r>
              <a:rPr lang="en-US" sz="2800" dirty="0"/>
              <a:t>their </a:t>
            </a:r>
            <a:r>
              <a:rPr lang="en-US" sz="2800" dirty="0" smtClean="0"/>
              <a:t>money </a:t>
            </a:r>
            <a:r>
              <a:rPr lang="en-US" sz="2800" dirty="0"/>
              <a:t>for a common </a:t>
            </a:r>
            <a:r>
              <a:rPr lang="en-US" sz="2800" dirty="0" smtClean="0"/>
              <a:t>purpose</a:t>
            </a:r>
          </a:p>
          <a:p>
            <a:r>
              <a:rPr lang="en-US" sz="2800" dirty="0" smtClean="0"/>
              <a:t>Throughout the 1500s </a:t>
            </a:r>
            <a:r>
              <a:rPr lang="en-US" sz="2800" dirty="0"/>
              <a:t>and </a:t>
            </a:r>
            <a:r>
              <a:rPr lang="en-US" sz="2800" dirty="0" smtClean="0"/>
              <a:t>1600s the focus was on American colonization</a:t>
            </a:r>
          </a:p>
          <a:p>
            <a:pPr lvl="1"/>
            <a:r>
              <a:rPr lang="en-US" sz="2800" dirty="0" smtClean="0"/>
              <a:t>Expensive to </a:t>
            </a:r>
            <a:r>
              <a:rPr lang="en-US" sz="2800" dirty="0"/>
              <a:t>establish overseas </a:t>
            </a:r>
            <a:r>
              <a:rPr lang="en-US" sz="2800" dirty="0" smtClean="0"/>
              <a:t>colonies</a:t>
            </a:r>
          </a:p>
          <a:p>
            <a:pPr lvl="1"/>
            <a:r>
              <a:rPr lang="en-US" sz="2800" dirty="0" smtClean="0"/>
              <a:t>Many risks - many ships </a:t>
            </a:r>
            <a:r>
              <a:rPr lang="en-US" sz="2800" dirty="0"/>
              <a:t>never completed the </a:t>
            </a:r>
            <a:r>
              <a:rPr lang="en-US" sz="2800" dirty="0" smtClean="0"/>
              <a:t>trip </a:t>
            </a:r>
          </a:p>
          <a:p>
            <a:r>
              <a:rPr lang="en-US" sz="2800" dirty="0" smtClean="0"/>
              <a:t>Many investors, means lower risk to individual if it fails and shared profit if it succeeds</a:t>
            </a:r>
          </a:p>
        </p:txBody>
      </p:sp>
    </p:spTree>
    <p:extLst>
      <p:ext uri="{BB962C8B-B14F-4D97-AF65-F5344CB8AC3E}">
        <p14:creationId xmlns:p14="http://schemas.microsoft.com/office/powerpoint/2010/main" val="34600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372979"/>
            <a:ext cx="11442032" cy="6100009"/>
          </a:xfrm>
        </p:spPr>
        <p:txBody>
          <a:bodyPr anchor="ctr" anchorCtr="0">
            <a:normAutofit/>
          </a:bodyPr>
          <a:lstStyle/>
          <a:p>
            <a:r>
              <a:rPr lang="en-US" sz="3200" dirty="0"/>
              <a:t>Mercantilism: A country’s power depended on its </a:t>
            </a:r>
            <a:r>
              <a:rPr lang="en-US" sz="3200" dirty="0" smtClean="0"/>
              <a:t>wealth, </a:t>
            </a:r>
            <a:r>
              <a:rPr lang="en-US" sz="3200" dirty="0"/>
              <a:t>so a country should become as wealthy as possible</a:t>
            </a:r>
          </a:p>
          <a:p>
            <a:pPr lvl="1"/>
            <a:r>
              <a:rPr lang="en-US" sz="2800" dirty="0" smtClean="0"/>
              <a:t>Obtain </a:t>
            </a:r>
            <a:r>
              <a:rPr lang="en-US" sz="2800" dirty="0"/>
              <a:t>as much gold and silver as </a:t>
            </a:r>
            <a:r>
              <a:rPr lang="en-US" sz="2800" dirty="0" smtClean="0"/>
              <a:t>possible </a:t>
            </a:r>
          </a:p>
          <a:p>
            <a:pPr lvl="1"/>
            <a:r>
              <a:rPr lang="en-US" sz="2800" dirty="0" smtClean="0"/>
              <a:t>Establish </a:t>
            </a:r>
            <a:r>
              <a:rPr lang="en-US" sz="2800" dirty="0"/>
              <a:t>a favorable balance of </a:t>
            </a:r>
            <a:r>
              <a:rPr lang="en-US" sz="2800" dirty="0" smtClean="0"/>
              <a:t>trade where country sells more </a:t>
            </a:r>
            <a:r>
              <a:rPr lang="en-US" sz="2800" dirty="0"/>
              <a:t>goods than it </a:t>
            </a:r>
            <a:r>
              <a:rPr lang="en-US" sz="2800" dirty="0" smtClean="0"/>
              <a:t>buys </a:t>
            </a:r>
          </a:p>
          <a:p>
            <a:pPr lvl="1"/>
            <a:r>
              <a:rPr lang="en-US" sz="2800" dirty="0" smtClean="0"/>
              <a:t>Goal was </a:t>
            </a:r>
            <a:r>
              <a:rPr lang="en-US" sz="2800" dirty="0"/>
              <a:t>to become </a:t>
            </a:r>
            <a:r>
              <a:rPr lang="en-US" sz="2800" dirty="0" smtClean="0"/>
              <a:t>self-sufficient - not </a:t>
            </a:r>
            <a:r>
              <a:rPr lang="en-US" sz="2800" dirty="0"/>
              <a:t>dependent on other countries for </a:t>
            </a:r>
            <a:r>
              <a:rPr lang="en-US" sz="2800" dirty="0" smtClean="0"/>
              <a:t>goods </a:t>
            </a:r>
          </a:p>
          <a:p>
            <a:pPr lvl="1"/>
            <a:r>
              <a:rPr lang="en-US" sz="2800" dirty="0" smtClean="0"/>
              <a:t>Raw materials from colonies are sent to parent country – goods from parent country sold in colonies </a:t>
            </a:r>
          </a:p>
        </p:txBody>
      </p:sp>
    </p:spTree>
    <p:extLst>
      <p:ext uri="{BB962C8B-B14F-4D97-AF65-F5344CB8AC3E}">
        <p14:creationId xmlns:p14="http://schemas.microsoft.com/office/powerpoint/2010/main" val="91358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Spanish in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2103120"/>
            <a:ext cx="11479236" cy="43539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Heavy competition for trade in Asia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Sponsored </a:t>
            </a:r>
            <a:r>
              <a:rPr lang="en-US" sz="2800" dirty="0"/>
              <a:t>Christopher </a:t>
            </a:r>
            <a:r>
              <a:rPr lang="en-US" sz="2800" dirty="0" smtClean="0"/>
              <a:t>Columbus’s journey - 1492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Sailed </a:t>
            </a:r>
            <a:r>
              <a:rPr lang="en-US" sz="2400" dirty="0"/>
              <a:t>west across the Atlantic in search of an alternate trade route to </a:t>
            </a:r>
            <a:r>
              <a:rPr lang="en-US" sz="2400" dirty="0" smtClean="0"/>
              <a:t>Asia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N</a:t>
            </a:r>
            <a:r>
              <a:rPr lang="en-US" sz="2400" dirty="0" smtClean="0"/>
              <a:t>ever </a:t>
            </a:r>
            <a:r>
              <a:rPr lang="en-US" sz="2400" dirty="0"/>
              <a:t>reached </a:t>
            </a:r>
            <a:r>
              <a:rPr lang="en-US" sz="2400" dirty="0" smtClean="0"/>
              <a:t>Asia - he landed on an </a:t>
            </a:r>
            <a:r>
              <a:rPr lang="en-US" sz="2400" dirty="0"/>
              <a:t>island in the Caribbean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Thought he has reach </a:t>
            </a:r>
            <a:r>
              <a:rPr lang="en-US" sz="2400" dirty="0"/>
              <a:t>I</a:t>
            </a:r>
            <a:r>
              <a:rPr lang="en-US" sz="2400" dirty="0" smtClean="0"/>
              <a:t>ndia thus called locals Indians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Several colonies were founded in the following years</a:t>
            </a:r>
          </a:p>
        </p:txBody>
      </p:sp>
    </p:spTree>
    <p:extLst>
      <p:ext uri="{BB962C8B-B14F-4D97-AF65-F5344CB8AC3E}">
        <p14:creationId xmlns:p14="http://schemas.microsoft.com/office/powerpoint/2010/main" val="15139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368489"/>
            <a:ext cx="11436824" cy="6100549"/>
          </a:xfrm>
        </p:spPr>
        <p:txBody>
          <a:bodyPr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Increased growth of towns and cities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Some merchants became very wealthy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Increased the wealth of European nations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A lot of Europe’s population </a:t>
            </a:r>
            <a:r>
              <a:rPr lang="en-US" sz="3200" dirty="0" smtClean="0"/>
              <a:t>still lived </a:t>
            </a:r>
            <a:r>
              <a:rPr lang="en-US" sz="3200" dirty="0"/>
              <a:t>in rural areas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Majority of Europeans remained poor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Mercantilism contributed to the creation of a national </a:t>
            </a:r>
            <a:r>
              <a:rPr lang="en-US" sz="3200" dirty="0" smtClean="0"/>
              <a:t>identity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339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79" y="383287"/>
            <a:ext cx="11442031" cy="1371600"/>
          </a:xfrm>
        </p:spPr>
        <p:txBody>
          <a:bodyPr/>
          <a:lstStyle/>
          <a:p>
            <a:pPr algn="ctr"/>
            <a:r>
              <a:rPr lang="en-US" dirty="0" smtClean="0"/>
              <a:t>Interactions with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979" y="1754887"/>
            <a:ext cx="5448701" cy="47301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Aztecs – Cortes (Mexico)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Montezuma II, gave Cortes some gold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Cortes was unsatisfied, wanted more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Incas </a:t>
            </a:r>
            <a:r>
              <a:rPr lang="en-US" sz="2400" dirty="0" smtClean="0"/>
              <a:t>– Pizarro (Peru)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Atahualpa was captured, ransomed, and </a:t>
            </a:r>
            <a:r>
              <a:rPr lang="en-US" sz="2400" dirty="0" smtClean="0"/>
              <a:t>killed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Mayans – (Yucatan </a:t>
            </a:r>
            <a:r>
              <a:rPr lang="en-US" sz="2400" dirty="0"/>
              <a:t>and </a:t>
            </a:r>
            <a:r>
              <a:rPr lang="en-US" sz="2400" dirty="0" smtClean="0"/>
              <a:t>Guatemala)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681" y="1754887"/>
            <a:ext cx="5993330" cy="47301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Advantages </a:t>
            </a:r>
            <a:r>
              <a:rPr lang="en-US" sz="2400" dirty="0" smtClean="0"/>
              <a:t>for </a:t>
            </a:r>
            <a:r>
              <a:rPr lang="en-US" sz="2400" dirty="0"/>
              <a:t>Spanish: </a:t>
            </a:r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Spanish had </a:t>
            </a:r>
            <a:r>
              <a:rPr lang="en-US" sz="2400" dirty="0" smtClean="0"/>
              <a:t>superior weaponry</a:t>
            </a:r>
            <a:endParaRPr lang="en-US" sz="2400" dirty="0"/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Enlisted </a:t>
            </a:r>
            <a:r>
              <a:rPr lang="en-US" sz="2400" dirty="0"/>
              <a:t>the help of various native </a:t>
            </a:r>
            <a:r>
              <a:rPr lang="en-US" sz="2400" dirty="0" smtClean="0"/>
              <a:t>groups</a:t>
            </a:r>
            <a:endParaRPr lang="en-US" sz="2400" dirty="0"/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European disease - killed millions of </a:t>
            </a:r>
            <a:r>
              <a:rPr lang="en-US" sz="2400" dirty="0" smtClean="0"/>
              <a:t>locals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16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360947"/>
            <a:ext cx="11442031" cy="6124073"/>
          </a:xfrm>
        </p:spPr>
        <p:txBody>
          <a:bodyPr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By </a:t>
            </a:r>
            <a:r>
              <a:rPr lang="en-US" sz="2800" dirty="0"/>
              <a:t>the middle of the </a:t>
            </a:r>
            <a:r>
              <a:rPr lang="en-US" sz="2800" dirty="0" smtClean="0"/>
              <a:t>1500s:</a:t>
            </a:r>
          </a:p>
          <a:p>
            <a:pPr lvl="1"/>
            <a:r>
              <a:rPr lang="en-US" sz="2400" dirty="0" smtClean="0"/>
              <a:t>New </a:t>
            </a:r>
            <a:r>
              <a:rPr lang="en-US" sz="2400" dirty="0"/>
              <a:t>Spain (Mexico and parts of Guatemala), </a:t>
            </a:r>
            <a:r>
              <a:rPr lang="en-US" sz="2400" dirty="0" smtClean="0"/>
              <a:t>Central </a:t>
            </a:r>
            <a:r>
              <a:rPr lang="en-US" sz="2400" dirty="0"/>
              <a:t>and South America and the </a:t>
            </a:r>
            <a:r>
              <a:rPr lang="en-US" sz="2400" dirty="0" smtClean="0"/>
              <a:t>Caribbean</a:t>
            </a:r>
          </a:p>
          <a:p>
            <a:pPr lvl="1"/>
            <a:r>
              <a:rPr lang="en-US" sz="2400" dirty="0" smtClean="0"/>
              <a:t>Many Spanish men married native women</a:t>
            </a:r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Encomienda</a:t>
            </a:r>
            <a:r>
              <a:rPr lang="en-US" sz="2400" dirty="0" smtClean="0"/>
              <a:t>: natives </a:t>
            </a:r>
            <a:r>
              <a:rPr lang="en-US" sz="2400" dirty="0"/>
              <a:t>farmed, ranched, or mined for Spanish </a:t>
            </a:r>
            <a:r>
              <a:rPr lang="en-US" sz="2400" dirty="0" smtClean="0"/>
              <a:t>landlords</a:t>
            </a:r>
          </a:p>
          <a:p>
            <a:pPr lvl="2"/>
            <a:r>
              <a:rPr lang="en-US" sz="2400" dirty="0" smtClean="0"/>
              <a:t>Landlords were the </a:t>
            </a:r>
            <a:r>
              <a:rPr lang="en-US" sz="2400" dirty="0"/>
              <a:t>rights to the natives’ labor from Spanish authorities. </a:t>
            </a:r>
            <a:endParaRPr lang="en-US" sz="2400" dirty="0" smtClean="0"/>
          </a:p>
          <a:p>
            <a:pPr lvl="2"/>
            <a:r>
              <a:rPr lang="en-US" sz="2400" dirty="0" smtClean="0"/>
              <a:t>Supposed to act </a:t>
            </a:r>
            <a:r>
              <a:rPr lang="en-US" sz="2400" dirty="0"/>
              <a:t>fairly and respect the </a:t>
            </a:r>
            <a:r>
              <a:rPr lang="en-US" sz="2400" dirty="0" smtClean="0"/>
              <a:t>workers -  many </a:t>
            </a:r>
            <a:r>
              <a:rPr lang="en-US" sz="2400" dirty="0"/>
              <a:t>abused the natives and </a:t>
            </a:r>
            <a:r>
              <a:rPr lang="en-US" sz="2400" dirty="0" smtClean="0"/>
              <a:t>worked them to </a:t>
            </a:r>
            <a:r>
              <a:rPr lang="en-US" sz="2400" dirty="0"/>
              <a:t>death, especially </a:t>
            </a:r>
            <a:r>
              <a:rPr lang="en-US" sz="2400" dirty="0" smtClean="0"/>
              <a:t>in mines</a:t>
            </a:r>
          </a:p>
          <a:p>
            <a:r>
              <a:rPr lang="en-US" sz="2400" dirty="0"/>
              <a:t>1513 – Florida </a:t>
            </a:r>
          </a:p>
          <a:p>
            <a:r>
              <a:rPr lang="en-US" sz="2400" dirty="0"/>
              <a:t>1540s – Arizona, New Mexico, Texas, Oklahoma, and Kansas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Brazil (Portuguese) - Sugar plantations</a:t>
            </a:r>
          </a:p>
        </p:txBody>
      </p:sp>
    </p:spTree>
    <p:extLst>
      <p:ext uri="{BB962C8B-B14F-4D97-AF65-F5344CB8AC3E}">
        <p14:creationId xmlns:p14="http://schemas.microsoft.com/office/powerpoint/2010/main" val="262008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360947"/>
            <a:ext cx="11454063" cy="6117125"/>
          </a:xfrm>
        </p:spPr>
        <p:txBody>
          <a:bodyPr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Catholic Priests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Spread </a:t>
            </a:r>
            <a:r>
              <a:rPr lang="en-US" sz="2400" dirty="0"/>
              <a:t>Christianity in the </a:t>
            </a:r>
            <a:r>
              <a:rPr lang="en-US" sz="2400" dirty="0" smtClean="0"/>
              <a:t>Americas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They </a:t>
            </a:r>
            <a:r>
              <a:rPr lang="en-US" sz="2400" dirty="0"/>
              <a:t>also pushed for better treatment of Native Americans. 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Priests </a:t>
            </a:r>
            <a:r>
              <a:rPr lang="en-US" sz="2400" dirty="0"/>
              <a:t>spoke out against the cruel </a:t>
            </a:r>
            <a:r>
              <a:rPr lang="en-US" sz="2400" dirty="0" smtClean="0"/>
              <a:t>treatment </a:t>
            </a:r>
            <a:r>
              <a:rPr lang="en-US" sz="2400" dirty="0"/>
              <a:t>of </a:t>
            </a:r>
            <a:r>
              <a:rPr lang="en-US" sz="2400" dirty="0" smtClean="0"/>
              <a:t>natives (criticized </a:t>
            </a:r>
            <a:r>
              <a:rPr lang="en-US" sz="2400" dirty="0"/>
              <a:t>the </a:t>
            </a:r>
            <a:r>
              <a:rPr lang="en-US" sz="2400" dirty="0" err="1" smtClean="0"/>
              <a:t>encomienda</a:t>
            </a:r>
            <a:r>
              <a:rPr lang="en-US" sz="2400" dirty="0" smtClean="0"/>
              <a:t> system)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Some suggested use of African Slaves instead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Various attempts by natives to rebel and stop Spanish expansion failed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6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3" y="389931"/>
            <a:ext cx="10738184" cy="1371600"/>
          </a:xfrm>
        </p:spPr>
        <p:txBody>
          <a:bodyPr/>
          <a:lstStyle/>
          <a:p>
            <a:r>
              <a:rPr lang="en-US" dirty="0" smtClean="0"/>
              <a:t>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43" y="1761531"/>
            <a:ext cx="11417968" cy="4711457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Competition for territory</a:t>
            </a:r>
          </a:p>
          <a:p>
            <a:r>
              <a:rPr lang="en-US" sz="2400" dirty="0" smtClean="0"/>
              <a:t>Still attempting to find a quicker path to Asia </a:t>
            </a:r>
          </a:p>
          <a:p>
            <a:r>
              <a:rPr lang="en-US" sz="2400" dirty="0"/>
              <a:t>The Treaty of </a:t>
            </a:r>
            <a:r>
              <a:rPr lang="en-US" sz="2400" dirty="0" err="1" smtClean="0"/>
              <a:t>Tordesillas</a:t>
            </a:r>
            <a:r>
              <a:rPr lang="en-US" sz="2400" dirty="0" smtClean="0"/>
              <a:t> – no longer being followed</a:t>
            </a:r>
          </a:p>
          <a:p>
            <a:r>
              <a:rPr lang="en-US" sz="2400" dirty="0" smtClean="0"/>
              <a:t>French – North East, Canada</a:t>
            </a:r>
          </a:p>
          <a:p>
            <a:pPr lvl="1"/>
            <a:r>
              <a:rPr lang="en-US" sz="2000" dirty="0" smtClean="0"/>
              <a:t>Created trade networks – Fur Trade</a:t>
            </a:r>
          </a:p>
          <a:p>
            <a:r>
              <a:rPr lang="en-US" sz="2400" dirty="0" smtClean="0"/>
              <a:t>English – </a:t>
            </a:r>
            <a:r>
              <a:rPr lang="en-US" sz="2400" dirty="0"/>
              <a:t>Set up colonies </a:t>
            </a:r>
            <a:endParaRPr lang="en-US" sz="2400" dirty="0" smtClean="0"/>
          </a:p>
          <a:p>
            <a:pPr lvl="1"/>
            <a:r>
              <a:rPr lang="en-US" sz="2000" dirty="0" smtClean="0"/>
              <a:t>Virginia: Jamestown  (Tobacco)</a:t>
            </a:r>
            <a:endParaRPr lang="en-US" sz="2000" dirty="0"/>
          </a:p>
          <a:p>
            <a:pPr lvl="1"/>
            <a:r>
              <a:rPr lang="en-US" sz="2000" dirty="0" smtClean="0"/>
              <a:t>Massachusetts: Plymouth - </a:t>
            </a:r>
            <a:r>
              <a:rPr lang="en-US" sz="2000" dirty="0"/>
              <a:t>Pilgrims</a:t>
            </a:r>
            <a:r>
              <a:rPr lang="en-US" sz="2000" dirty="0" smtClean="0"/>
              <a:t>; </a:t>
            </a:r>
            <a:r>
              <a:rPr lang="en-US" sz="2000" dirty="0"/>
              <a:t>Massachusetts </a:t>
            </a:r>
            <a:r>
              <a:rPr lang="en-US" sz="2000" dirty="0" smtClean="0"/>
              <a:t>Bay - Puritans</a:t>
            </a:r>
          </a:p>
          <a:p>
            <a:r>
              <a:rPr lang="en-US" sz="2400" dirty="0" smtClean="0"/>
              <a:t>Dutch - </a:t>
            </a:r>
            <a:r>
              <a:rPr lang="en-US" sz="2400" dirty="0"/>
              <a:t>New </a:t>
            </a:r>
            <a:r>
              <a:rPr lang="en-US" sz="2400" dirty="0" smtClean="0"/>
              <a:t>York, </a:t>
            </a:r>
            <a:r>
              <a:rPr lang="en-US" sz="2400" dirty="0"/>
              <a:t>Hudson </a:t>
            </a:r>
            <a:r>
              <a:rPr lang="en-US" sz="2400" dirty="0" smtClean="0"/>
              <a:t>River, </a:t>
            </a:r>
            <a:r>
              <a:rPr lang="en-US" sz="2400" dirty="0"/>
              <a:t>Manhattan </a:t>
            </a:r>
            <a:r>
              <a:rPr lang="en-US" sz="2400" dirty="0" smtClean="0"/>
              <a:t>Island - </a:t>
            </a:r>
            <a:r>
              <a:rPr lang="en-US" sz="2400" dirty="0"/>
              <a:t>New Netherland </a:t>
            </a:r>
          </a:p>
          <a:p>
            <a:pPr lvl="1"/>
            <a:r>
              <a:rPr lang="en-US" sz="2200" dirty="0" smtClean="0"/>
              <a:t>Trade: Dutch </a:t>
            </a:r>
            <a:r>
              <a:rPr lang="en-US" sz="2200" dirty="0"/>
              <a:t>West India </a:t>
            </a:r>
            <a:r>
              <a:rPr lang="en-US" sz="2200" dirty="0" smtClean="0"/>
              <a:t>Company, but few </a:t>
            </a:r>
            <a:r>
              <a:rPr lang="en-US" sz="2200" dirty="0"/>
              <a:t>c</a:t>
            </a:r>
            <a:r>
              <a:rPr lang="en-US" sz="2200" dirty="0" smtClean="0"/>
              <a:t>olonists - </a:t>
            </a:r>
            <a:r>
              <a:rPr lang="en-US" sz="2200" dirty="0"/>
              <a:t> </a:t>
            </a:r>
            <a:r>
              <a:rPr lang="en-US" sz="2200" dirty="0" smtClean="0"/>
              <a:t>opened </a:t>
            </a:r>
            <a:r>
              <a:rPr lang="en-US" sz="2200" dirty="0"/>
              <a:t>its doors to a variety of </a:t>
            </a:r>
            <a:r>
              <a:rPr lang="en-US" sz="2200" dirty="0" smtClean="0"/>
              <a:t>people (</a:t>
            </a:r>
            <a:r>
              <a:rPr lang="en-US" sz="2200" dirty="0"/>
              <a:t>Germans, French, Scandinavians, and other </a:t>
            </a:r>
            <a:r>
              <a:rPr lang="en-US" sz="2200" dirty="0" smtClean="0"/>
              <a:t>Europeans)</a:t>
            </a:r>
          </a:p>
        </p:txBody>
      </p:sp>
    </p:spTree>
    <p:extLst>
      <p:ext uri="{BB962C8B-B14F-4D97-AF65-F5344CB8AC3E}">
        <p14:creationId xmlns:p14="http://schemas.microsoft.com/office/powerpoint/2010/main" val="376685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372979"/>
            <a:ext cx="11442031" cy="6124073"/>
          </a:xfrm>
        </p:spPr>
        <p:txBody>
          <a:bodyPr anchor="ctr" anchorCtr="0">
            <a:noAutofit/>
          </a:bodyPr>
          <a:lstStyle/>
          <a:p>
            <a:r>
              <a:rPr lang="en-US" sz="2800" dirty="0" smtClean="0"/>
              <a:t>1600s – </a:t>
            </a:r>
          </a:p>
          <a:p>
            <a:pPr lvl="1"/>
            <a:r>
              <a:rPr lang="en-US" sz="2400" dirty="0" smtClean="0"/>
              <a:t>French: Haiti</a:t>
            </a:r>
            <a:r>
              <a:rPr lang="en-US" sz="2400" dirty="0"/>
              <a:t>, Guadeloupe, and </a:t>
            </a:r>
            <a:r>
              <a:rPr lang="en-US" sz="2400" dirty="0" smtClean="0"/>
              <a:t>Martinique</a:t>
            </a:r>
          </a:p>
          <a:p>
            <a:pPr lvl="1"/>
            <a:r>
              <a:rPr lang="en-US" sz="2400" dirty="0" smtClean="0"/>
              <a:t>English: </a:t>
            </a:r>
            <a:r>
              <a:rPr lang="en-US" sz="2400" dirty="0"/>
              <a:t>settled Barbados and </a:t>
            </a:r>
            <a:r>
              <a:rPr lang="en-US" sz="2400" dirty="0" smtClean="0"/>
              <a:t>Jamaica</a:t>
            </a:r>
          </a:p>
          <a:p>
            <a:pPr lvl="1"/>
            <a:r>
              <a:rPr lang="en-US" sz="2400" dirty="0" smtClean="0"/>
              <a:t>Dutch: </a:t>
            </a:r>
            <a:r>
              <a:rPr lang="en-US" sz="2400" dirty="0"/>
              <a:t>captured what are now the </a:t>
            </a:r>
            <a:r>
              <a:rPr lang="en-US" sz="2400" dirty="0" smtClean="0"/>
              <a:t>Netherlands </a:t>
            </a:r>
            <a:r>
              <a:rPr lang="en-US" sz="2400" dirty="0"/>
              <a:t>Antilles and Aruba from </a:t>
            </a:r>
            <a:r>
              <a:rPr lang="en-US" sz="2400" dirty="0" smtClean="0"/>
              <a:t>Spain</a:t>
            </a:r>
          </a:p>
          <a:p>
            <a:pPr lvl="1"/>
            <a:r>
              <a:rPr lang="en-US" sz="2400" dirty="0" smtClean="0"/>
              <a:t>Cotton </a:t>
            </a:r>
            <a:r>
              <a:rPr lang="en-US" sz="2400" dirty="0"/>
              <a:t>and sugar </a:t>
            </a:r>
            <a:r>
              <a:rPr lang="en-US" sz="2400" dirty="0" smtClean="0"/>
              <a:t>plantations – needed labor – often relied upon slaves</a:t>
            </a:r>
          </a:p>
          <a:p>
            <a:r>
              <a:rPr lang="en-US" sz="2800" dirty="0" smtClean="0"/>
              <a:t>Mid 1600s – </a:t>
            </a:r>
          </a:p>
          <a:p>
            <a:pPr lvl="1"/>
            <a:r>
              <a:rPr lang="en-US" sz="2400" dirty="0" smtClean="0"/>
              <a:t>English took control of </a:t>
            </a:r>
            <a:r>
              <a:rPr lang="en-US" sz="2400" dirty="0"/>
              <a:t>New Netherland </a:t>
            </a:r>
            <a:r>
              <a:rPr lang="en-US" sz="2400" dirty="0" smtClean="0"/>
              <a:t>from Dutch (renamed it New York)</a:t>
            </a:r>
          </a:p>
          <a:p>
            <a:pPr lvl="1"/>
            <a:r>
              <a:rPr lang="en-US" sz="2400" dirty="0" smtClean="0"/>
              <a:t>English Colonies expand</a:t>
            </a:r>
          </a:p>
          <a:p>
            <a:r>
              <a:rPr lang="en-US" sz="2800" dirty="0" smtClean="0"/>
              <a:t>Mid 1700s –</a:t>
            </a:r>
          </a:p>
          <a:p>
            <a:pPr lvl="1"/>
            <a:r>
              <a:rPr lang="en-US" sz="2400" dirty="0" smtClean="0"/>
              <a:t>French and Indian War </a:t>
            </a:r>
          </a:p>
        </p:txBody>
      </p:sp>
    </p:spTree>
    <p:extLst>
      <p:ext uri="{BB962C8B-B14F-4D97-AF65-F5344CB8AC3E}">
        <p14:creationId xmlns:p14="http://schemas.microsoft.com/office/powerpoint/2010/main" val="26407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With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1" y="2103119"/>
            <a:ext cx="11450470" cy="43819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French and Dutch: Lower </a:t>
            </a:r>
            <a:r>
              <a:rPr lang="en-US" sz="2800" dirty="0"/>
              <a:t>levels of tension and conflict </a:t>
            </a:r>
            <a:endParaRPr lang="en-US" sz="2800" dirty="0" smtClean="0"/>
          </a:p>
          <a:p>
            <a:pPr lvl="1"/>
            <a:r>
              <a:rPr lang="en-US" sz="2400" dirty="0" smtClean="0"/>
              <a:t>Interested primarily in trade </a:t>
            </a:r>
          </a:p>
          <a:p>
            <a:r>
              <a:rPr lang="en-US" sz="2800" dirty="0" smtClean="0"/>
              <a:t>English: Higher levels of tension and conflict</a:t>
            </a:r>
          </a:p>
          <a:p>
            <a:pPr lvl="1"/>
            <a:r>
              <a:rPr lang="en-US" sz="2400" dirty="0" smtClean="0"/>
              <a:t>Wanted to colonize </a:t>
            </a:r>
          </a:p>
          <a:p>
            <a:pPr lvl="1"/>
            <a:r>
              <a:rPr lang="en-US" sz="2400" dirty="0" smtClean="0"/>
              <a:t>Religious differences </a:t>
            </a:r>
            <a:endParaRPr lang="en-US" sz="2400" dirty="0"/>
          </a:p>
          <a:p>
            <a:r>
              <a:rPr lang="en-US" sz="2800" dirty="0" smtClean="0"/>
              <a:t>King Philip’s War: 1675 – Massachusetts</a:t>
            </a:r>
          </a:p>
          <a:p>
            <a:pPr lvl="1"/>
            <a:r>
              <a:rPr lang="en-US" sz="2400" dirty="0" smtClean="0"/>
              <a:t>Hundreds died</a:t>
            </a:r>
          </a:p>
          <a:p>
            <a:r>
              <a:rPr lang="en-US" sz="2800" dirty="0" smtClean="0"/>
              <a:t>Diseases decimated populations</a:t>
            </a:r>
          </a:p>
        </p:txBody>
      </p:sp>
    </p:spTree>
    <p:extLst>
      <p:ext uri="{BB962C8B-B14F-4D97-AF65-F5344CB8AC3E}">
        <p14:creationId xmlns:p14="http://schemas.microsoft.com/office/powerpoint/2010/main" val="241229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794" y="389931"/>
            <a:ext cx="10058400" cy="1371600"/>
          </a:xfrm>
        </p:spPr>
        <p:txBody>
          <a:bodyPr/>
          <a:lstStyle/>
          <a:p>
            <a:r>
              <a:rPr lang="en-US" dirty="0" smtClean="0"/>
              <a:t>Slave Trade: Why did people want slaves?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1761531"/>
            <a:ext cx="11442031" cy="47036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Slavery </a:t>
            </a:r>
            <a:r>
              <a:rPr lang="en-US" sz="2400" dirty="0"/>
              <a:t>in Africa Slavery had existed in Africa for </a:t>
            </a:r>
            <a:r>
              <a:rPr lang="en-US" sz="2400" dirty="0" smtClean="0"/>
              <a:t>centuries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Wasn’t highly prevalent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spread of Islam </a:t>
            </a:r>
            <a:r>
              <a:rPr lang="en-US" sz="2000" dirty="0" smtClean="0"/>
              <a:t>changed this: an increase </a:t>
            </a:r>
            <a:r>
              <a:rPr lang="en-US" sz="2000" dirty="0"/>
              <a:t>in slavery and the slave </a:t>
            </a:r>
            <a:r>
              <a:rPr lang="en-US" sz="2000" dirty="0" smtClean="0"/>
              <a:t>trade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</a:t>
            </a:r>
            <a:r>
              <a:rPr lang="en-US" sz="2400" dirty="0"/>
              <a:t>most African and Muslim </a:t>
            </a:r>
            <a:r>
              <a:rPr lang="en-US" sz="2400" dirty="0" smtClean="0"/>
              <a:t>societies: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Slaves </a:t>
            </a:r>
            <a:r>
              <a:rPr lang="en-US" sz="2200" dirty="0"/>
              <a:t>had some legal rights and an opportunity for social </a:t>
            </a:r>
            <a:r>
              <a:rPr lang="en-US" sz="2200" dirty="0" smtClean="0"/>
              <a:t>mobility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few slaves even </a:t>
            </a:r>
            <a:r>
              <a:rPr lang="en-US" sz="2000" dirty="0" smtClean="0"/>
              <a:t>occupied </a:t>
            </a:r>
            <a:r>
              <a:rPr lang="en-US" sz="2000" dirty="0"/>
              <a:t>positions of influence and </a:t>
            </a:r>
            <a:r>
              <a:rPr lang="en-US" sz="2000" dirty="0" smtClean="0"/>
              <a:t>power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Some </a:t>
            </a:r>
            <a:r>
              <a:rPr lang="en-US" sz="2000" dirty="0"/>
              <a:t>served as generals in the </a:t>
            </a:r>
            <a:r>
              <a:rPr lang="en-US" sz="2000" dirty="0" smtClean="0"/>
              <a:t>army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In </a:t>
            </a:r>
            <a:r>
              <a:rPr lang="en-US" sz="2000" dirty="0"/>
              <a:t>African </a:t>
            </a:r>
            <a:r>
              <a:rPr lang="en-US" sz="2000" dirty="0" smtClean="0"/>
              <a:t>societies </a:t>
            </a:r>
            <a:r>
              <a:rPr lang="en-US" sz="2000" dirty="0"/>
              <a:t>slaves could </a:t>
            </a:r>
            <a:r>
              <a:rPr lang="en-US" sz="2000" dirty="0" smtClean="0"/>
              <a:t>be freed – for example marrying </a:t>
            </a:r>
            <a:r>
              <a:rPr lang="en-US" sz="2000" dirty="0"/>
              <a:t>into the family they </a:t>
            </a:r>
            <a:r>
              <a:rPr lang="en-US" sz="2000" dirty="0" smtClean="0"/>
              <a:t>served</a:t>
            </a:r>
          </a:p>
        </p:txBody>
      </p:sp>
    </p:spTree>
    <p:extLst>
      <p:ext uri="{BB962C8B-B14F-4D97-AF65-F5344CB8AC3E}">
        <p14:creationId xmlns:p14="http://schemas.microsoft.com/office/powerpoint/2010/main" val="345514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720</TotalTime>
  <Words>1149</Words>
  <Application>Microsoft Office PowerPoint</Application>
  <PresentationFormat>Widescreen</PresentationFormat>
  <Paragraphs>187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Garamond</vt:lpstr>
      <vt:lpstr>Gill Sans MT</vt:lpstr>
      <vt:lpstr>Savon</vt:lpstr>
      <vt:lpstr>The Atlantic world</vt:lpstr>
      <vt:lpstr>Spanish in the Americas</vt:lpstr>
      <vt:lpstr>Interactions with Locals</vt:lpstr>
      <vt:lpstr>PowerPoint Presentation</vt:lpstr>
      <vt:lpstr>PowerPoint Presentation</vt:lpstr>
      <vt:lpstr>North America</vt:lpstr>
      <vt:lpstr>PowerPoint Presentation</vt:lpstr>
      <vt:lpstr>Relationship With Native Americans</vt:lpstr>
      <vt:lpstr>Slave Trade: Why did people want slaves?</vt:lpstr>
      <vt:lpstr>PowerPoint Presentation</vt:lpstr>
      <vt:lpstr>Atlantic Slave Trade becomes a Massive Enterprise</vt:lpstr>
      <vt:lpstr>PowerPoint Presentation</vt:lpstr>
      <vt:lpstr>PowerPoint Presentation</vt:lpstr>
      <vt:lpstr>PowerPoint Presentation</vt:lpstr>
      <vt:lpstr>Columbian Exchange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Atlantic world</dc:title>
  <dc:creator>Ashley Davis</dc:creator>
  <cp:lastModifiedBy>Lelko, Garrett</cp:lastModifiedBy>
  <cp:revision>94</cp:revision>
  <dcterms:created xsi:type="dcterms:W3CDTF">2014-10-23T16:22:38Z</dcterms:created>
  <dcterms:modified xsi:type="dcterms:W3CDTF">2014-10-30T11:54:37Z</dcterms:modified>
</cp:coreProperties>
</file>