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65" r:id="rId3"/>
    <p:sldId id="257" r:id="rId4"/>
    <p:sldId id="258" r:id="rId5"/>
    <p:sldId id="259" r:id="rId6"/>
    <p:sldId id="266" r:id="rId7"/>
    <p:sldId id="267" r:id="rId8"/>
    <p:sldId id="268" r:id="rId9"/>
    <p:sldId id="269" r:id="rId10"/>
    <p:sldId id="260" r:id="rId11"/>
    <p:sldId id="261" r:id="rId12"/>
    <p:sldId id="262" r:id="rId13"/>
    <p:sldId id="263"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BF48C0-081F-48BE-AB27-4996589145EF}" type="datetimeFigureOut">
              <a:rPr lang="en-US" smtClean="0"/>
              <a:pPr/>
              <a:t>11/13/2012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213BB7-7B70-49C5-A0B2-36948354F9CD}" type="slidenum">
              <a:rPr lang="en-US" smtClean="0"/>
              <a:pPr/>
              <a:t>‹#›</a:t>
            </a:fld>
            <a:endParaRPr lang="en-US"/>
          </a:p>
        </p:txBody>
      </p:sp>
    </p:spTree>
    <p:extLst>
      <p:ext uri="{BB962C8B-B14F-4D97-AF65-F5344CB8AC3E}">
        <p14:creationId xmlns:p14="http://schemas.microsoft.com/office/powerpoint/2010/main" val="33962492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1C03E9F-D739-4197-9790-D698E78DB49C}" type="datetimeFigureOut">
              <a:rPr lang="en-US" smtClean="0"/>
              <a:pPr/>
              <a:t>11/13/2012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5FBDDFA-ABCE-4D88-8946-59DB9505C3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C03E9F-D739-4197-9790-D698E78DB49C}"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BDDFA-ABCE-4D88-8946-59DB9505C3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C03E9F-D739-4197-9790-D698E78DB49C}"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BDDFA-ABCE-4D88-8946-59DB9505C3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1C03E9F-D739-4197-9790-D698E78DB49C}" type="datetimeFigureOut">
              <a:rPr lang="en-US" smtClean="0"/>
              <a:pPr/>
              <a:t>11/13/2012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25FBDDFA-ABCE-4D88-8946-59DB9505C3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1C03E9F-D739-4197-9790-D698E78DB49C}" type="datetimeFigureOut">
              <a:rPr lang="en-US" smtClean="0"/>
              <a:pPr/>
              <a:t>11/13/2012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25FBDDFA-ABCE-4D88-8946-59DB9505C3D1}"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1C03E9F-D739-4197-9790-D698E78DB49C}" type="datetimeFigureOut">
              <a:rPr lang="en-US" smtClean="0"/>
              <a:pPr/>
              <a:t>11/13/2012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5FBDDFA-ABCE-4D88-8946-59DB9505C3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1C03E9F-D739-4197-9790-D698E78DB49C}"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25FBDDFA-ABCE-4D88-8946-59DB9505C3D1}"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1C03E9F-D739-4197-9790-D698E78DB49C}" type="datetimeFigureOut">
              <a:rPr lang="en-US" smtClean="0"/>
              <a:pPr/>
              <a:t>11/13/2012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BDDFA-ABCE-4D88-8946-59DB9505C3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1C03E9F-D739-4197-9790-D698E78DB49C}" type="datetimeFigureOut">
              <a:rPr lang="en-US" smtClean="0"/>
              <a:pPr/>
              <a:t>11/13/2012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BDDFA-ABCE-4D88-8946-59DB9505C3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1C03E9F-D739-4197-9790-D698E78DB49C}" type="datetimeFigureOut">
              <a:rPr lang="en-US" smtClean="0"/>
              <a:pPr/>
              <a:t>11/13/2012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BDDFA-ABCE-4D88-8946-59DB9505C3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1C03E9F-D739-4197-9790-D698E78DB49C}"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5FBDDFA-ABCE-4D88-8946-59DB9505C3D1}"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1C03E9F-D739-4197-9790-D698E78DB49C}" type="datetimeFigureOut">
              <a:rPr lang="en-US" smtClean="0"/>
              <a:pPr/>
              <a:t>11/13/2012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5FBDDFA-ABCE-4D88-8946-59DB9505C3D1}"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6.jpeg"/><Relationship Id="rId7" Type="http://schemas.openxmlformats.org/officeDocument/2006/relationships/image" Target="../media/image8.jpeg"/><Relationship Id="rId2" Type="http://schemas.openxmlformats.org/officeDocument/2006/relationships/hyperlink" Target="http://upload.wikimedia.org/wikipedia/commons/5/5f/Louis_XIV_of_France.jpg" TargetMode="External"/><Relationship Id="rId1" Type="http://schemas.openxmlformats.org/officeDocument/2006/relationships/slideLayout" Target="../slideLayouts/slideLayout6.xml"/><Relationship Id="rId6" Type="http://schemas.openxmlformats.org/officeDocument/2006/relationships/hyperlink" Target="http://en.wikipedia.org/wiki/Image:Levitzky_Portrait_Catherine_II_1782.jpg" TargetMode="External"/><Relationship Id="rId5" Type="http://schemas.openxmlformats.org/officeDocument/2006/relationships/image" Target="../media/image7.jpeg"/><Relationship Id="rId10" Type="http://schemas.openxmlformats.org/officeDocument/2006/relationships/image" Target="../media/image11.jpeg"/><Relationship Id="rId4" Type="http://schemas.openxmlformats.org/officeDocument/2006/relationships/hyperlink" Target="http://en.wikipedia.org/wiki/Image:Peter_der-Grosse_1838.jpg" TargetMode="External"/><Relationship Id="rId9" Type="http://schemas.openxmlformats.org/officeDocument/2006/relationships/image" Target="../media/image1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upload.wikimedia.org/wikipedia/commons/9/97/Louis_XIV_habill%C3%A9_en_soleil.jpg"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Chapter 19</a:t>
            </a:r>
            <a:endParaRPr lang="en-US" dirty="0"/>
          </a:p>
        </p:txBody>
      </p:sp>
      <p:sp>
        <p:nvSpPr>
          <p:cNvPr id="4" name="Title 3"/>
          <p:cNvSpPr>
            <a:spLocks noGrp="1"/>
          </p:cNvSpPr>
          <p:nvPr>
            <p:ph type="title"/>
          </p:nvPr>
        </p:nvSpPr>
        <p:spPr/>
        <p:txBody>
          <a:bodyPr>
            <a:normAutofit fontScale="90000"/>
          </a:bodyPr>
          <a:lstStyle/>
          <a:p>
            <a:r>
              <a:rPr lang="en-US" dirty="0" smtClean="0"/>
              <a:t>The Age of Absolutism </a:t>
            </a:r>
            <a:br>
              <a:rPr lang="en-US" dirty="0" smtClean="0"/>
            </a:br>
            <a:r>
              <a:rPr lang="en-US" dirty="0" smtClean="0"/>
              <a:t>1500-1800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6 Absolute Monarchs We’ll Be Studying</a:t>
            </a:r>
            <a:endParaRPr lang="en-US" dirty="0"/>
          </a:p>
        </p:txBody>
      </p:sp>
      <p:pic>
        <p:nvPicPr>
          <p:cNvPr id="5" name="Picture 2" descr="Image:Louis XIV of France.jpg">
            <a:hlinkClick r:id="rId2"/>
          </p:cNvPr>
          <p:cNvPicPr>
            <a:picLocks noChangeAspect="1" noChangeArrowheads="1"/>
          </p:cNvPicPr>
          <p:nvPr/>
        </p:nvPicPr>
        <p:blipFill>
          <a:blip r:embed="rId3" cstate="print"/>
          <a:srcRect/>
          <a:stretch>
            <a:fillRect/>
          </a:stretch>
        </p:blipFill>
        <p:spPr bwMode="auto">
          <a:xfrm>
            <a:off x="838200" y="1143000"/>
            <a:ext cx="1607820" cy="2286000"/>
          </a:xfrm>
          <a:prstGeom prst="rect">
            <a:avLst/>
          </a:prstGeom>
          <a:noFill/>
        </p:spPr>
      </p:pic>
      <p:pic>
        <p:nvPicPr>
          <p:cNvPr id="6" name="Picture 2" descr="http://upload.wikimedia.org/wikipedia/commons/thumb/7/72/Peter_der-Grosse_1838.jpg/250px-Peter_der-Grosse_1838.jpg">
            <a:hlinkClick r:id="rId4" tooltip="Peter der-Grosse 1838.jpg"/>
          </p:cNvPr>
          <p:cNvPicPr>
            <a:picLocks noChangeAspect="1" noChangeArrowheads="1"/>
          </p:cNvPicPr>
          <p:nvPr/>
        </p:nvPicPr>
        <p:blipFill>
          <a:blip r:embed="rId5" cstate="print"/>
          <a:srcRect/>
          <a:stretch>
            <a:fillRect/>
          </a:stretch>
        </p:blipFill>
        <p:spPr bwMode="auto">
          <a:xfrm>
            <a:off x="3505201" y="1143000"/>
            <a:ext cx="1689448" cy="2209799"/>
          </a:xfrm>
          <a:prstGeom prst="rect">
            <a:avLst/>
          </a:prstGeom>
          <a:noFill/>
        </p:spPr>
      </p:pic>
      <p:pic>
        <p:nvPicPr>
          <p:cNvPr id="7" name="Picture 4" descr="http://upload.wikimedia.org/wikipedia/commons/thumb/0/0b/Levitzky_Portrait_Catherine_II_1782.jpg/250px-Levitzky_Portrait_Catherine_II_1782.jpg">
            <a:hlinkClick r:id="rId6" tooltip="Levitzky Portrait Catherine II 1782.jpg"/>
          </p:cNvPr>
          <p:cNvPicPr>
            <a:picLocks noChangeAspect="1" noChangeArrowheads="1"/>
          </p:cNvPicPr>
          <p:nvPr/>
        </p:nvPicPr>
        <p:blipFill>
          <a:blip r:embed="rId7" cstate="print"/>
          <a:srcRect/>
          <a:stretch>
            <a:fillRect/>
          </a:stretch>
        </p:blipFill>
        <p:spPr bwMode="auto">
          <a:xfrm>
            <a:off x="6400800" y="1143000"/>
            <a:ext cx="1666181" cy="2286000"/>
          </a:xfrm>
          <a:prstGeom prst="rect">
            <a:avLst/>
          </a:prstGeom>
          <a:noFill/>
        </p:spPr>
      </p:pic>
      <p:pic>
        <p:nvPicPr>
          <p:cNvPr id="8" name="Picture 2" descr="http://rds.yahoo.com/_ylt=A0WTb_y2yv1IMGIArXCjzbkF/SIG=11vssmamg/EXP=1224678454/**http%3A/www.wga.hu/art/m/meytens/21maria.jpg"/>
          <p:cNvPicPr>
            <a:picLocks noChangeAspect="1" noChangeArrowheads="1"/>
          </p:cNvPicPr>
          <p:nvPr/>
        </p:nvPicPr>
        <p:blipFill>
          <a:blip r:embed="rId8" cstate="print"/>
          <a:srcRect/>
          <a:stretch>
            <a:fillRect/>
          </a:stretch>
        </p:blipFill>
        <p:spPr bwMode="auto">
          <a:xfrm>
            <a:off x="762000" y="4038600"/>
            <a:ext cx="1748887" cy="2190750"/>
          </a:xfrm>
          <a:prstGeom prst="rect">
            <a:avLst/>
          </a:prstGeom>
          <a:noFill/>
        </p:spPr>
      </p:pic>
      <p:pic>
        <p:nvPicPr>
          <p:cNvPr id="9" name="Picture 2" descr="http://rds.yahoo.com/_ylt=A0WTbx8Vy_1I.CQAocijzbkF/SIG=12sut4bff/EXP=1224678549/**http%3A/www.knowledgerush.com/wiki_image/6/61/Frederick_II_of_Prussia.jpg"/>
          <p:cNvPicPr>
            <a:picLocks noChangeAspect="1" noChangeArrowheads="1"/>
          </p:cNvPicPr>
          <p:nvPr/>
        </p:nvPicPr>
        <p:blipFill>
          <a:blip r:embed="rId9" cstate="print"/>
          <a:srcRect/>
          <a:stretch>
            <a:fillRect/>
          </a:stretch>
        </p:blipFill>
        <p:spPr bwMode="auto">
          <a:xfrm>
            <a:off x="3542051" y="3962400"/>
            <a:ext cx="1639549" cy="2286000"/>
          </a:xfrm>
          <a:prstGeom prst="rect">
            <a:avLst/>
          </a:prstGeom>
          <a:noFill/>
        </p:spPr>
      </p:pic>
      <p:pic>
        <p:nvPicPr>
          <p:cNvPr id="1026" name="Picture 2" descr="http://ts1.mm.bing.net/images/thumbnail.aspx?q=1326871816604&amp;id=58ef3fcdf6008dee5e0cf1d936462051&amp;url=http%3a%2f%2fwww.wiltshirerose.com%2fblog%2fwp-content%2fuploads%2f2011%2f03%2fElizabeth-I-coronation2.jpg"/>
          <p:cNvPicPr>
            <a:picLocks noChangeAspect="1" noChangeArrowheads="1"/>
          </p:cNvPicPr>
          <p:nvPr/>
        </p:nvPicPr>
        <p:blipFill>
          <a:blip r:embed="rId10" cstate="print"/>
          <a:srcRect/>
          <a:stretch>
            <a:fillRect/>
          </a:stretch>
        </p:blipFill>
        <p:spPr bwMode="auto">
          <a:xfrm>
            <a:off x="6439154" y="4038600"/>
            <a:ext cx="1638046" cy="2174397"/>
          </a:xfrm>
          <a:prstGeom prst="rect">
            <a:avLst/>
          </a:prstGeom>
          <a:noFill/>
        </p:spPr>
      </p:pic>
      <p:sp>
        <p:nvSpPr>
          <p:cNvPr id="11" name="TextBox 10"/>
          <p:cNvSpPr txBox="1"/>
          <p:nvPr/>
        </p:nvSpPr>
        <p:spPr>
          <a:xfrm>
            <a:off x="914400" y="3392269"/>
            <a:ext cx="1447800" cy="646331"/>
          </a:xfrm>
          <a:prstGeom prst="rect">
            <a:avLst/>
          </a:prstGeom>
          <a:noFill/>
        </p:spPr>
        <p:txBody>
          <a:bodyPr wrap="square" rtlCol="0">
            <a:spAutoFit/>
          </a:bodyPr>
          <a:lstStyle/>
          <a:p>
            <a:pPr algn="ctr"/>
            <a:r>
              <a:rPr lang="en-US" b="1" dirty="0" smtClean="0">
                <a:latin typeface="Comic Sans MS" pitchFamily="66" charset="0"/>
              </a:rPr>
              <a:t>Louis XIV </a:t>
            </a:r>
          </a:p>
          <a:p>
            <a:pPr algn="ctr"/>
            <a:r>
              <a:rPr lang="en-US" b="1" dirty="0" smtClean="0">
                <a:latin typeface="Comic Sans MS" pitchFamily="66" charset="0"/>
              </a:rPr>
              <a:t>France</a:t>
            </a:r>
            <a:endParaRPr lang="en-US" b="1" dirty="0">
              <a:latin typeface="Comic Sans MS" pitchFamily="66" charset="0"/>
            </a:endParaRPr>
          </a:p>
        </p:txBody>
      </p:sp>
      <p:sp>
        <p:nvSpPr>
          <p:cNvPr id="12" name="TextBox 11"/>
          <p:cNvSpPr txBox="1"/>
          <p:nvPr/>
        </p:nvSpPr>
        <p:spPr>
          <a:xfrm>
            <a:off x="3352800" y="3352800"/>
            <a:ext cx="1981200" cy="646331"/>
          </a:xfrm>
          <a:prstGeom prst="rect">
            <a:avLst/>
          </a:prstGeom>
          <a:noFill/>
        </p:spPr>
        <p:txBody>
          <a:bodyPr wrap="square" rtlCol="0">
            <a:spAutoFit/>
          </a:bodyPr>
          <a:lstStyle/>
          <a:p>
            <a:pPr algn="ctr"/>
            <a:r>
              <a:rPr lang="en-US" b="1" dirty="0" smtClean="0">
                <a:latin typeface="Comic Sans MS" pitchFamily="66" charset="0"/>
              </a:rPr>
              <a:t>Peter the Great </a:t>
            </a:r>
          </a:p>
          <a:p>
            <a:pPr algn="ctr"/>
            <a:r>
              <a:rPr lang="en-US" b="1" dirty="0" smtClean="0">
                <a:latin typeface="Comic Sans MS" pitchFamily="66" charset="0"/>
              </a:rPr>
              <a:t>Russia</a:t>
            </a:r>
            <a:endParaRPr lang="en-US" b="1" dirty="0">
              <a:latin typeface="Comic Sans MS" pitchFamily="66" charset="0"/>
            </a:endParaRPr>
          </a:p>
        </p:txBody>
      </p:sp>
      <p:sp>
        <p:nvSpPr>
          <p:cNvPr id="13" name="TextBox 12"/>
          <p:cNvSpPr txBox="1"/>
          <p:nvPr/>
        </p:nvSpPr>
        <p:spPr>
          <a:xfrm>
            <a:off x="5867400" y="3429000"/>
            <a:ext cx="2743200" cy="646331"/>
          </a:xfrm>
          <a:prstGeom prst="rect">
            <a:avLst/>
          </a:prstGeom>
          <a:noFill/>
        </p:spPr>
        <p:txBody>
          <a:bodyPr wrap="square" rtlCol="0">
            <a:spAutoFit/>
          </a:bodyPr>
          <a:lstStyle/>
          <a:p>
            <a:pPr algn="ctr"/>
            <a:r>
              <a:rPr lang="en-US" b="1" dirty="0" smtClean="0">
                <a:latin typeface="Comic Sans MS" pitchFamily="66" charset="0"/>
              </a:rPr>
              <a:t>Catherine the Great </a:t>
            </a:r>
          </a:p>
          <a:p>
            <a:pPr algn="ctr"/>
            <a:r>
              <a:rPr lang="en-US" b="1" dirty="0" smtClean="0">
                <a:latin typeface="Comic Sans MS" pitchFamily="66" charset="0"/>
              </a:rPr>
              <a:t>Russia</a:t>
            </a:r>
            <a:endParaRPr lang="en-US" b="1" dirty="0">
              <a:latin typeface="Comic Sans MS" pitchFamily="66" charset="0"/>
            </a:endParaRPr>
          </a:p>
        </p:txBody>
      </p:sp>
      <p:sp>
        <p:nvSpPr>
          <p:cNvPr id="14" name="TextBox 13"/>
          <p:cNvSpPr txBox="1"/>
          <p:nvPr/>
        </p:nvSpPr>
        <p:spPr>
          <a:xfrm>
            <a:off x="457200" y="6211669"/>
            <a:ext cx="2362200" cy="646331"/>
          </a:xfrm>
          <a:prstGeom prst="rect">
            <a:avLst/>
          </a:prstGeom>
          <a:noFill/>
        </p:spPr>
        <p:txBody>
          <a:bodyPr wrap="square" rtlCol="0">
            <a:spAutoFit/>
          </a:bodyPr>
          <a:lstStyle/>
          <a:p>
            <a:pPr algn="ctr"/>
            <a:r>
              <a:rPr lang="en-US" b="1" dirty="0" smtClean="0">
                <a:latin typeface="Comic Sans MS" pitchFamily="66" charset="0"/>
              </a:rPr>
              <a:t>Maria Theresa </a:t>
            </a:r>
          </a:p>
          <a:p>
            <a:pPr algn="ctr"/>
            <a:r>
              <a:rPr lang="en-US" b="1" dirty="0" smtClean="0">
                <a:latin typeface="Comic Sans MS" pitchFamily="66" charset="0"/>
              </a:rPr>
              <a:t>Habsburg Austria</a:t>
            </a:r>
            <a:endParaRPr lang="en-US" b="1" dirty="0">
              <a:latin typeface="Comic Sans MS" pitchFamily="66" charset="0"/>
            </a:endParaRPr>
          </a:p>
        </p:txBody>
      </p:sp>
      <p:sp>
        <p:nvSpPr>
          <p:cNvPr id="15" name="TextBox 14"/>
          <p:cNvSpPr txBox="1"/>
          <p:nvPr/>
        </p:nvSpPr>
        <p:spPr>
          <a:xfrm>
            <a:off x="3124200" y="6211669"/>
            <a:ext cx="2438400" cy="646331"/>
          </a:xfrm>
          <a:prstGeom prst="rect">
            <a:avLst/>
          </a:prstGeom>
          <a:noFill/>
        </p:spPr>
        <p:txBody>
          <a:bodyPr wrap="square" rtlCol="0">
            <a:spAutoFit/>
          </a:bodyPr>
          <a:lstStyle/>
          <a:p>
            <a:pPr algn="ctr"/>
            <a:r>
              <a:rPr lang="en-US" b="1" dirty="0" smtClean="0">
                <a:latin typeface="Comic Sans MS" pitchFamily="66" charset="0"/>
              </a:rPr>
              <a:t>Frederick the Great </a:t>
            </a:r>
          </a:p>
          <a:p>
            <a:pPr algn="ctr"/>
            <a:r>
              <a:rPr lang="en-US" b="1" dirty="0" smtClean="0">
                <a:latin typeface="Comic Sans MS" pitchFamily="66" charset="0"/>
              </a:rPr>
              <a:t>Prussia Germany</a:t>
            </a:r>
            <a:endParaRPr lang="en-US" b="1" dirty="0">
              <a:latin typeface="Comic Sans MS" pitchFamily="66" charset="0"/>
            </a:endParaRPr>
          </a:p>
        </p:txBody>
      </p:sp>
      <p:sp>
        <p:nvSpPr>
          <p:cNvPr id="16" name="TextBox 15"/>
          <p:cNvSpPr txBox="1"/>
          <p:nvPr/>
        </p:nvSpPr>
        <p:spPr>
          <a:xfrm>
            <a:off x="6248400" y="6248400"/>
            <a:ext cx="1981200" cy="646331"/>
          </a:xfrm>
          <a:prstGeom prst="rect">
            <a:avLst/>
          </a:prstGeom>
          <a:noFill/>
        </p:spPr>
        <p:txBody>
          <a:bodyPr wrap="square" rtlCol="0">
            <a:spAutoFit/>
          </a:bodyPr>
          <a:lstStyle/>
          <a:p>
            <a:pPr algn="ctr"/>
            <a:r>
              <a:rPr lang="en-US" b="1" dirty="0" smtClean="0">
                <a:latin typeface="Comic Sans MS" pitchFamily="66" charset="0"/>
              </a:rPr>
              <a:t>Elizabeth I</a:t>
            </a:r>
          </a:p>
          <a:p>
            <a:pPr algn="ctr"/>
            <a:r>
              <a:rPr lang="en-US" b="1" dirty="0" smtClean="0">
                <a:latin typeface="Comic Sans MS" pitchFamily="66" charset="0"/>
              </a:rPr>
              <a:t>England</a:t>
            </a:r>
            <a:endParaRPr lang="en-US" b="1"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ppt_x"/>
                                          </p:val>
                                        </p:tav>
                                        <p:tav tm="100000">
                                          <p:val>
                                            <p:strVal val="#ppt_x"/>
                                          </p:val>
                                        </p:tav>
                                      </p:tavLst>
                                    </p:anim>
                                    <p:anim calcmode="lin" valueType="num">
                                      <p:cBhvr additive="base">
                                        <p:cTn id="48" dur="500" fill="hold"/>
                                        <p:tgtEl>
                                          <p:spTgt spid="9"/>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026"/>
                                        </p:tgtEl>
                                        <p:attrNameLst>
                                          <p:attrName>style.visibility</p:attrName>
                                        </p:attrNameLst>
                                      </p:cBhvr>
                                      <p:to>
                                        <p:strVal val="visible"/>
                                      </p:to>
                                    </p:set>
                                    <p:anim calcmode="lin" valueType="num">
                                      <p:cBhvr additive="base">
                                        <p:cTn id="57" dur="500" fill="hold"/>
                                        <p:tgtEl>
                                          <p:spTgt spid="1026"/>
                                        </p:tgtEl>
                                        <p:attrNameLst>
                                          <p:attrName>ppt_x</p:attrName>
                                        </p:attrNameLst>
                                      </p:cBhvr>
                                      <p:tavLst>
                                        <p:tav tm="0">
                                          <p:val>
                                            <p:strVal val="#ppt_x"/>
                                          </p:val>
                                        </p:tav>
                                        <p:tav tm="100000">
                                          <p:val>
                                            <p:strVal val="#ppt_x"/>
                                          </p:val>
                                        </p:tav>
                                      </p:tavLst>
                                    </p:anim>
                                    <p:anim calcmode="lin" valueType="num">
                                      <p:cBhvr additive="base">
                                        <p:cTn id="58" dur="500" fill="hold"/>
                                        <p:tgtEl>
                                          <p:spTgt spid="1026"/>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Your Assignment: </a:t>
            </a:r>
            <a:br>
              <a:rPr lang="en-US" dirty="0" smtClean="0"/>
            </a:br>
            <a:r>
              <a:rPr lang="en-US" i="1" dirty="0" smtClean="0"/>
              <a:t>Absolutism for “Dummies”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3-4 Groups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494813381"/>
              </p:ext>
            </p:extLst>
          </p:nvPr>
        </p:nvGraphicFramePr>
        <p:xfrm>
          <a:off x="304800" y="1554163"/>
          <a:ext cx="8686800" cy="2123440"/>
        </p:xfrm>
        <a:graphic>
          <a:graphicData uri="http://schemas.openxmlformats.org/drawingml/2006/table">
            <a:tbl>
              <a:tblPr firstRow="1" bandRow="1">
                <a:tableStyleId>{6E25E649-3F16-4E02-A733-19D2CDBF48F0}</a:tableStyleId>
              </a:tblPr>
              <a:tblGrid>
                <a:gridCol w="1447800"/>
                <a:gridCol w="1447800"/>
                <a:gridCol w="1447800"/>
                <a:gridCol w="1447800"/>
                <a:gridCol w="1447800"/>
                <a:gridCol w="1447800"/>
              </a:tblGrid>
              <a:tr h="370840">
                <a:tc>
                  <a:txBody>
                    <a:bodyPr/>
                    <a:lstStyle/>
                    <a:p>
                      <a:pPr algn="ctr"/>
                      <a:r>
                        <a:rPr lang="en-US" dirty="0" smtClean="0"/>
                        <a:t>Louis</a:t>
                      </a:r>
                      <a:r>
                        <a:rPr lang="en-US" baseline="0" dirty="0" smtClean="0"/>
                        <a:t> XIV</a:t>
                      </a:r>
                      <a:endParaRPr lang="en-US" dirty="0"/>
                    </a:p>
                  </a:txBody>
                  <a:tcPr/>
                </a:tc>
                <a:tc>
                  <a:txBody>
                    <a:bodyPr/>
                    <a:lstStyle/>
                    <a:p>
                      <a:pPr algn="ctr"/>
                      <a:r>
                        <a:rPr lang="en-US" dirty="0" smtClean="0"/>
                        <a:t>Peter the Great</a:t>
                      </a:r>
                      <a:endParaRPr lang="en-US" dirty="0"/>
                    </a:p>
                  </a:txBody>
                  <a:tcPr/>
                </a:tc>
                <a:tc>
                  <a:txBody>
                    <a:bodyPr/>
                    <a:lstStyle/>
                    <a:p>
                      <a:pPr algn="ctr"/>
                      <a:r>
                        <a:rPr lang="en-US" dirty="0" smtClean="0"/>
                        <a:t>Catherine the Great</a:t>
                      </a:r>
                      <a:endParaRPr lang="en-US" dirty="0"/>
                    </a:p>
                  </a:txBody>
                  <a:tcPr/>
                </a:tc>
                <a:tc>
                  <a:txBody>
                    <a:bodyPr/>
                    <a:lstStyle/>
                    <a:p>
                      <a:pPr algn="ctr"/>
                      <a:r>
                        <a:rPr lang="en-US" dirty="0" smtClean="0"/>
                        <a:t>Maria Theresa</a:t>
                      </a:r>
                      <a:endParaRPr lang="en-US" dirty="0"/>
                    </a:p>
                  </a:txBody>
                  <a:tcPr/>
                </a:tc>
                <a:tc>
                  <a:txBody>
                    <a:bodyPr/>
                    <a:lstStyle/>
                    <a:p>
                      <a:pPr algn="ctr"/>
                      <a:r>
                        <a:rPr lang="en-US" dirty="0" smtClean="0"/>
                        <a:t>Frederick</a:t>
                      </a:r>
                      <a:r>
                        <a:rPr lang="en-US" baseline="0" dirty="0" smtClean="0"/>
                        <a:t> the Great</a:t>
                      </a:r>
                      <a:endParaRPr lang="en-US" dirty="0"/>
                    </a:p>
                  </a:txBody>
                  <a:tcPr/>
                </a:tc>
                <a:tc>
                  <a:txBody>
                    <a:bodyPr/>
                    <a:lstStyle/>
                    <a:p>
                      <a:pPr algn="ctr"/>
                      <a:r>
                        <a:rPr lang="en-US" dirty="0" smtClean="0"/>
                        <a:t>Elizabeth I</a:t>
                      </a:r>
                      <a:endParaRPr lang="en-US" dirty="0"/>
                    </a:p>
                  </a:txBody>
                  <a:tcPr/>
                </a:tc>
              </a:tr>
              <a:tr h="370840">
                <a:tc>
                  <a:txBody>
                    <a:bodyPr/>
                    <a:lstStyle/>
                    <a:p>
                      <a:pPr algn="ctr"/>
                      <a:endParaRPr lang="en-US" dirty="0"/>
                    </a:p>
                  </a:txBody>
                  <a:tcPr/>
                </a:tc>
                <a:tc>
                  <a:txBody>
                    <a:bodyPr/>
                    <a:lstStyle/>
                    <a:p>
                      <a:pPr algn="ctr"/>
                      <a:endParaRPr lang="en-US" dirty="0"/>
                    </a:p>
                  </a:txBody>
                  <a:tcPr/>
                </a:tc>
                <a:tc>
                  <a:txBody>
                    <a:bodyPr/>
                    <a:lstStyle/>
                    <a:p>
                      <a:pPr algn="ctr"/>
                      <a:endParaRPr lang="en-US" baseline="0" dirty="0" smtClean="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c>
                  <a:txBody>
                    <a:bodyPr/>
                    <a:lstStyle/>
                    <a:p>
                      <a:pPr algn="ctr"/>
                      <a:endParaRPr lang="en-US" baseline="0" dirty="0" smtClean="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c>
                  <a:txBody>
                    <a:bodyPr/>
                    <a:lstStyle/>
                    <a:p>
                      <a:pPr algn="ctr"/>
                      <a:endParaRPr lang="en-US" baseline="0" dirty="0" smtClean="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c>
                  <a:txBody>
                    <a:bodyPr/>
                    <a:lstStyle/>
                    <a:p>
                      <a:pPr algn="ctr"/>
                      <a:endParaRPr lang="en-US" baseline="0" dirty="0" smtClean="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7-8 Groups</a:t>
            </a:r>
            <a:endParaRPr lang="en-US" dirty="0"/>
          </a:p>
        </p:txBody>
      </p:sp>
      <p:graphicFrame>
        <p:nvGraphicFramePr>
          <p:cNvPr id="9" name="Content Placeholder 8"/>
          <p:cNvGraphicFramePr>
            <a:graphicFrameLocks noGrp="1"/>
          </p:cNvGraphicFramePr>
          <p:nvPr>
            <p:ph idx="1"/>
          </p:nvPr>
        </p:nvGraphicFramePr>
        <p:xfrm>
          <a:off x="304800" y="1554162"/>
          <a:ext cx="8686800" cy="2255837"/>
        </p:xfrm>
        <a:graphic>
          <a:graphicData uri="http://schemas.openxmlformats.org/drawingml/2006/table">
            <a:tbl>
              <a:tblPr firstRow="1" bandRow="1">
                <a:tableStyleId>{6E25E649-3F16-4E02-A733-19D2CDBF48F0}</a:tableStyleId>
              </a:tblPr>
              <a:tblGrid>
                <a:gridCol w="1447800"/>
                <a:gridCol w="1447800"/>
                <a:gridCol w="1447800"/>
                <a:gridCol w="1447800"/>
                <a:gridCol w="1447800"/>
                <a:gridCol w="1447800"/>
              </a:tblGrid>
              <a:tr h="789543">
                <a:tc>
                  <a:txBody>
                    <a:bodyPr/>
                    <a:lstStyle/>
                    <a:p>
                      <a:pPr algn="ctr"/>
                      <a:r>
                        <a:rPr lang="en-US" dirty="0" smtClean="0"/>
                        <a:t>Louis</a:t>
                      </a:r>
                      <a:r>
                        <a:rPr lang="en-US" baseline="0" dirty="0" smtClean="0"/>
                        <a:t> XIV</a:t>
                      </a:r>
                      <a:endParaRPr lang="en-US" dirty="0"/>
                    </a:p>
                  </a:txBody>
                  <a:tcPr/>
                </a:tc>
                <a:tc>
                  <a:txBody>
                    <a:bodyPr/>
                    <a:lstStyle/>
                    <a:p>
                      <a:pPr algn="ctr"/>
                      <a:r>
                        <a:rPr lang="en-US" dirty="0" smtClean="0"/>
                        <a:t>Peter the Great</a:t>
                      </a:r>
                      <a:endParaRPr lang="en-US" dirty="0"/>
                    </a:p>
                  </a:txBody>
                  <a:tcPr/>
                </a:tc>
                <a:tc>
                  <a:txBody>
                    <a:bodyPr/>
                    <a:lstStyle/>
                    <a:p>
                      <a:pPr algn="ctr"/>
                      <a:r>
                        <a:rPr lang="en-US" dirty="0" smtClean="0"/>
                        <a:t>Catherine the Great</a:t>
                      </a:r>
                      <a:endParaRPr lang="en-US" dirty="0"/>
                    </a:p>
                  </a:txBody>
                  <a:tcPr/>
                </a:tc>
                <a:tc>
                  <a:txBody>
                    <a:bodyPr/>
                    <a:lstStyle/>
                    <a:p>
                      <a:pPr algn="ctr"/>
                      <a:r>
                        <a:rPr lang="en-US" dirty="0" smtClean="0"/>
                        <a:t>Maria Theresa</a:t>
                      </a:r>
                      <a:endParaRPr lang="en-US" dirty="0"/>
                    </a:p>
                  </a:txBody>
                  <a:tcPr/>
                </a:tc>
                <a:tc>
                  <a:txBody>
                    <a:bodyPr/>
                    <a:lstStyle/>
                    <a:p>
                      <a:pPr algn="ctr"/>
                      <a:r>
                        <a:rPr lang="en-US" dirty="0" smtClean="0"/>
                        <a:t>Frederick</a:t>
                      </a:r>
                      <a:r>
                        <a:rPr lang="en-US" baseline="0" dirty="0" smtClean="0"/>
                        <a:t> the Great</a:t>
                      </a:r>
                      <a:endParaRPr lang="en-US" dirty="0"/>
                    </a:p>
                  </a:txBody>
                  <a:tcPr/>
                </a:tc>
                <a:tc>
                  <a:txBody>
                    <a:bodyPr/>
                    <a:lstStyle/>
                    <a:p>
                      <a:pPr algn="ctr"/>
                      <a:r>
                        <a:rPr lang="en-US" dirty="0" smtClean="0"/>
                        <a:t>Elizabeth I</a:t>
                      </a:r>
                      <a:endParaRPr lang="en-US" dirty="0"/>
                    </a:p>
                  </a:txBody>
                  <a:tcPr/>
                </a:tc>
              </a:tr>
              <a:tr h="1466294">
                <a:tc>
                  <a:txBody>
                    <a:bodyPr/>
                    <a:lstStyle/>
                    <a:p>
                      <a:pPr algn="ctr"/>
                      <a:r>
                        <a:rPr lang="en-US" dirty="0" smtClean="0"/>
                        <a:t>Julia</a:t>
                      </a:r>
                    </a:p>
                    <a:p>
                      <a:pPr algn="ctr"/>
                      <a:r>
                        <a:rPr lang="en-US" dirty="0" smtClean="0"/>
                        <a:t>Jacob</a:t>
                      </a:r>
                    </a:p>
                    <a:p>
                      <a:pPr algn="ctr"/>
                      <a:r>
                        <a:rPr lang="en-US" dirty="0" smtClean="0"/>
                        <a:t>Kerry</a:t>
                      </a:r>
                      <a:endParaRPr lang="en-US" dirty="0"/>
                    </a:p>
                  </a:txBody>
                  <a:tcPr/>
                </a:tc>
                <a:tc>
                  <a:txBody>
                    <a:bodyPr/>
                    <a:lstStyle/>
                    <a:p>
                      <a:pPr algn="ctr"/>
                      <a:r>
                        <a:rPr lang="en-US" dirty="0" smtClean="0"/>
                        <a:t>Adam</a:t>
                      </a:r>
                    </a:p>
                    <a:p>
                      <a:pPr algn="ctr"/>
                      <a:r>
                        <a:rPr lang="en-US" dirty="0" smtClean="0"/>
                        <a:t>Maggie</a:t>
                      </a:r>
                    </a:p>
                    <a:p>
                      <a:pPr algn="ctr"/>
                      <a:r>
                        <a:rPr lang="en-US" dirty="0" smtClean="0"/>
                        <a:t>Jonah</a:t>
                      </a:r>
                      <a:endParaRPr lang="en-US" dirty="0"/>
                    </a:p>
                  </a:txBody>
                  <a:tcPr/>
                </a:tc>
                <a:tc>
                  <a:txBody>
                    <a:bodyPr/>
                    <a:lstStyle/>
                    <a:p>
                      <a:pPr algn="ctr"/>
                      <a:r>
                        <a:rPr lang="en-US" dirty="0" smtClean="0"/>
                        <a:t>Sarah 1</a:t>
                      </a:r>
                    </a:p>
                    <a:p>
                      <a:pPr algn="ctr"/>
                      <a:r>
                        <a:rPr lang="en-US" dirty="0" smtClean="0"/>
                        <a:t>Number</a:t>
                      </a:r>
                      <a:r>
                        <a:rPr lang="en-US" baseline="0" dirty="0" smtClean="0"/>
                        <a:t> 2</a:t>
                      </a:r>
                    </a:p>
                    <a:p>
                      <a:pPr algn="ctr"/>
                      <a:endParaRPr lang="en-US" dirty="0" smtClean="0"/>
                    </a:p>
                  </a:txBody>
                  <a:tcPr/>
                </a:tc>
                <a:tc>
                  <a:txBody>
                    <a:bodyPr/>
                    <a:lstStyle/>
                    <a:p>
                      <a:pPr algn="ctr"/>
                      <a:r>
                        <a:rPr lang="en-US" dirty="0" smtClean="0"/>
                        <a:t>Luke</a:t>
                      </a:r>
                    </a:p>
                    <a:p>
                      <a:pPr algn="ctr"/>
                      <a:r>
                        <a:rPr lang="en-US" dirty="0" smtClean="0"/>
                        <a:t>Brian</a:t>
                      </a:r>
                    </a:p>
                    <a:p>
                      <a:pPr algn="ctr"/>
                      <a:r>
                        <a:rPr lang="en-US" dirty="0" smtClean="0"/>
                        <a:t>Kayla</a:t>
                      </a:r>
                      <a:endParaRPr lang="en-US" dirty="0"/>
                    </a:p>
                  </a:txBody>
                  <a:tcPr/>
                </a:tc>
                <a:tc>
                  <a:txBody>
                    <a:bodyPr/>
                    <a:lstStyle/>
                    <a:p>
                      <a:pPr algn="ctr"/>
                      <a:r>
                        <a:rPr lang="en-US" dirty="0" smtClean="0"/>
                        <a:t>Jen Pelosi</a:t>
                      </a:r>
                    </a:p>
                    <a:p>
                      <a:pPr algn="ctr"/>
                      <a:r>
                        <a:rPr lang="en-US" dirty="0" smtClean="0"/>
                        <a:t>Ian</a:t>
                      </a:r>
                    </a:p>
                    <a:p>
                      <a:pPr algn="ctr"/>
                      <a:r>
                        <a:rPr lang="en-US" dirty="0" smtClean="0"/>
                        <a:t>Olivia</a:t>
                      </a:r>
                      <a:endParaRPr lang="en-US" dirty="0"/>
                    </a:p>
                  </a:txBody>
                  <a:tcPr/>
                </a:tc>
                <a:tc>
                  <a:txBody>
                    <a:bodyPr/>
                    <a:lstStyle/>
                    <a:p>
                      <a:pPr algn="ctr"/>
                      <a:r>
                        <a:rPr lang="en-US" dirty="0" smtClean="0"/>
                        <a:t>Sophie</a:t>
                      </a:r>
                    </a:p>
                    <a:p>
                      <a:pPr algn="ctr"/>
                      <a:r>
                        <a:rPr lang="en-US" dirty="0" smtClean="0"/>
                        <a:t>Stephen</a:t>
                      </a:r>
                    </a:p>
                    <a:p>
                      <a:pPr algn="ctr"/>
                      <a:r>
                        <a:rPr lang="en-US" dirty="0" smtClean="0"/>
                        <a:t>Mark</a:t>
                      </a: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15-16 Groups</a:t>
            </a:r>
            <a:endParaRPr lang="en-US" dirty="0"/>
          </a:p>
        </p:txBody>
      </p:sp>
      <p:graphicFrame>
        <p:nvGraphicFramePr>
          <p:cNvPr id="9" name="Content Placeholder 8"/>
          <p:cNvGraphicFramePr>
            <a:graphicFrameLocks noGrp="1"/>
          </p:cNvGraphicFramePr>
          <p:nvPr>
            <p:ph idx="1"/>
          </p:nvPr>
        </p:nvGraphicFramePr>
        <p:xfrm>
          <a:off x="304800" y="1554163"/>
          <a:ext cx="8686800" cy="2123440"/>
        </p:xfrm>
        <a:graphic>
          <a:graphicData uri="http://schemas.openxmlformats.org/drawingml/2006/table">
            <a:tbl>
              <a:tblPr firstRow="1" bandRow="1">
                <a:tableStyleId>{6E25E649-3F16-4E02-A733-19D2CDBF48F0}</a:tableStyleId>
              </a:tblPr>
              <a:tblGrid>
                <a:gridCol w="1447800"/>
                <a:gridCol w="1447800"/>
                <a:gridCol w="1447800"/>
                <a:gridCol w="1447800"/>
                <a:gridCol w="1447800"/>
                <a:gridCol w="1447800"/>
              </a:tblGrid>
              <a:tr h="370840">
                <a:tc>
                  <a:txBody>
                    <a:bodyPr/>
                    <a:lstStyle/>
                    <a:p>
                      <a:pPr algn="ctr"/>
                      <a:r>
                        <a:rPr lang="en-US" dirty="0" smtClean="0"/>
                        <a:t>Louis</a:t>
                      </a:r>
                      <a:r>
                        <a:rPr lang="en-US" baseline="0" dirty="0" smtClean="0"/>
                        <a:t> XIV</a:t>
                      </a:r>
                      <a:endParaRPr lang="en-US" dirty="0"/>
                    </a:p>
                  </a:txBody>
                  <a:tcPr/>
                </a:tc>
                <a:tc>
                  <a:txBody>
                    <a:bodyPr/>
                    <a:lstStyle/>
                    <a:p>
                      <a:pPr algn="ctr"/>
                      <a:r>
                        <a:rPr lang="en-US" dirty="0" smtClean="0"/>
                        <a:t>Peter the Great</a:t>
                      </a:r>
                      <a:endParaRPr lang="en-US" dirty="0"/>
                    </a:p>
                  </a:txBody>
                  <a:tcPr/>
                </a:tc>
                <a:tc>
                  <a:txBody>
                    <a:bodyPr/>
                    <a:lstStyle/>
                    <a:p>
                      <a:pPr algn="ctr"/>
                      <a:r>
                        <a:rPr lang="en-US" dirty="0" smtClean="0"/>
                        <a:t>Catherine the Great</a:t>
                      </a:r>
                      <a:endParaRPr lang="en-US" dirty="0"/>
                    </a:p>
                  </a:txBody>
                  <a:tcPr/>
                </a:tc>
                <a:tc>
                  <a:txBody>
                    <a:bodyPr/>
                    <a:lstStyle/>
                    <a:p>
                      <a:pPr algn="ctr"/>
                      <a:r>
                        <a:rPr lang="en-US" dirty="0" smtClean="0"/>
                        <a:t>Maria Theresa</a:t>
                      </a:r>
                      <a:endParaRPr lang="en-US" dirty="0"/>
                    </a:p>
                  </a:txBody>
                  <a:tcPr/>
                </a:tc>
                <a:tc>
                  <a:txBody>
                    <a:bodyPr/>
                    <a:lstStyle/>
                    <a:p>
                      <a:pPr algn="ctr"/>
                      <a:r>
                        <a:rPr lang="en-US" dirty="0" smtClean="0"/>
                        <a:t>Frederick</a:t>
                      </a:r>
                      <a:r>
                        <a:rPr lang="en-US" baseline="0" dirty="0" smtClean="0"/>
                        <a:t> the Great</a:t>
                      </a:r>
                      <a:endParaRPr lang="en-US" dirty="0"/>
                    </a:p>
                  </a:txBody>
                  <a:tcPr/>
                </a:tc>
                <a:tc>
                  <a:txBody>
                    <a:bodyPr/>
                    <a:lstStyle/>
                    <a:p>
                      <a:pPr algn="ctr"/>
                      <a:r>
                        <a:rPr lang="en-US" dirty="0" smtClean="0"/>
                        <a:t>Elizabeth I</a:t>
                      </a:r>
                      <a:endParaRPr lang="en-US" dirty="0"/>
                    </a:p>
                  </a:txBody>
                  <a:tcPr/>
                </a:tc>
              </a:tr>
              <a:tr h="370840">
                <a:tc>
                  <a:txBody>
                    <a:bodyPr/>
                    <a:lstStyle/>
                    <a:p>
                      <a:pPr algn="ctr"/>
                      <a:r>
                        <a:rPr lang="en-US" dirty="0" smtClean="0"/>
                        <a:t>Agro</a:t>
                      </a:r>
                      <a:endParaRPr lang="en-US" dirty="0"/>
                    </a:p>
                  </a:txBody>
                  <a:tcPr/>
                </a:tc>
                <a:tc>
                  <a:txBody>
                    <a:bodyPr/>
                    <a:lstStyle/>
                    <a:p>
                      <a:pPr algn="ctr"/>
                      <a:r>
                        <a:rPr lang="en-US" dirty="0" smtClean="0"/>
                        <a:t>Brad</a:t>
                      </a:r>
                      <a:endParaRPr lang="en-US" dirty="0"/>
                    </a:p>
                  </a:txBody>
                  <a:tcPr/>
                </a:tc>
                <a:tc>
                  <a:txBody>
                    <a:bodyPr/>
                    <a:lstStyle/>
                    <a:p>
                      <a:pPr algn="ctr"/>
                      <a:r>
                        <a:rPr lang="en-US" baseline="0" dirty="0" smtClean="0"/>
                        <a:t>Alex</a:t>
                      </a:r>
                    </a:p>
                  </a:txBody>
                  <a:tcPr/>
                </a:tc>
                <a:tc>
                  <a:txBody>
                    <a:bodyPr/>
                    <a:lstStyle/>
                    <a:p>
                      <a:pPr algn="ctr"/>
                      <a:r>
                        <a:rPr lang="en-US" dirty="0" smtClean="0"/>
                        <a:t>Shannon</a:t>
                      </a:r>
                      <a:endParaRPr lang="en-US" dirty="0"/>
                    </a:p>
                  </a:txBody>
                  <a:tcPr/>
                </a:tc>
                <a:tc>
                  <a:txBody>
                    <a:bodyPr/>
                    <a:lstStyle/>
                    <a:p>
                      <a:pPr algn="ctr"/>
                      <a:r>
                        <a:rPr lang="en-US" dirty="0" smtClean="0"/>
                        <a:t>Rachel</a:t>
                      </a:r>
                      <a:endParaRPr lang="en-US" dirty="0"/>
                    </a:p>
                  </a:txBody>
                  <a:tcPr/>
                </a:tc>
                <a:tc>
                  <a:txBody>
                    <a:bodyPr/>
                    <a:lstStyle/>
                    <a:p>
                      <a:pPr algn="ctr"/>
                      <a:r>
                        <a:rPr lang="en-US" dirty="0" smtClean="0"/>
                        <a:t>Hayley</a:t>
                      </a:r>
                      <a:endParaRPr lang="en-US" dirty="0"/>
                    </a:p>
                  </a:txBody>
                  <a:tcPr/>
                </a:tc>
              </a:tr>
              <a:tr h="370840">
                <a:tc>
                  <a:txBody>
                    <a:bodyPr/>
                    <a:lstStyle/>
                    <a:p>
                      <a:pPr algn="ctr"/>
                      <a:r>
                        <a:rPr lang="en-US" dirty="0" smtClean="0"/>
                        <a:t>Mike</a:t>
                      </a:r>
                      <a:endParaRPr lang="en-US" dirty="0"/>
                    </a:p>
                  </a:txBody>
                  <a:tcPr/>
                </a:tc>
                <a:tc>
                  <a:txBody>
                    <a:bodyPr/>
                    <a:lstStyle/>
                    <a:p>
                      <a:pPr algn="ctr"/>
                      <a:r>
                        <a:rPr lang="en-US" dirty="0" err="1" smtClean="0"/>
                        <a:t>Gaidos</a:t>
                      </a:r>
                      <a:endParaRPr lang="en-US" dirty="0"/>
                    </a:p>
                  </a:txBody>
                  <a:tcPr/>
                </a:tc>
                <a:tc>
                  <a:txBody>
                    <a:bodyPr/>
                    <a:lstStyle/>
                    <a:p>
                      <a:pPr algn="ctr"/>
                      <a:r>
                        <a:rPr lang="en-US" baseline="0" dirty="0" smtClean="0"/>
                        <a:t>Dillon</a:t>
                      </a:r>
                    </a:p>
                  </a:txBody>
                  <a:tcPr/>
                </a:tc>
                <a:tc>
                  <a:txBody>
                    <a:bodyPr/>
                    <a:lstStyle/>
                    <a:p>
                      <a:pPr algn="ctr"/>
                      <a:r>
                        <a:rPr lang="en-US" dirty="0" smtClean="0"/>
                        <a:t>Lane</a:t>
                      </a:r>
                      <a:endParaRPr lang="en-US" dirty="0"/>
                    </a:p>
                  </a:txBody>
                  <a:tcPr/>
                </a:tc>
                <a:tc>
                  <a:txBody>
                    <a:bodyPr/>
                    <a:lstStyle/>
                    <a:p>
                      <a:pPr algn="ctr"/>
                      <a:r>
                        <a:rPr lang="en-US" dirty="0" smtClean="0"/>
                        <a:t>Charles</a:t>
                      </a:r>
                      <a:endParaRPr lang="en-US" dirty="0"/>
                    </a:p>
                  </a:txBody>
                  <a:tcPr/>
                </a:tc>
                <a:tc>
                  <a:txBody>
                    <a:bodyPr/>
                    <a:lstStyle/>
                    <a:p>
                      <a:pPr algn="ctr"/>
                      <a:r>
                        <a:rPr lang="en-US" dirty="0" smtClean="0"/>
                        <a:t>Amanda</a:t>
                      </a:r>
                      <a:endParaRPr lang="en-US" dirty="0"/>
                    </a:p>
                  </a:txBody>
                  <a:tcPr/>
                </a:tc>
              </a:tr>
              <a:tr h="370840">
                <a:tc>
                  <a:txBody>
                    <a:bodyPr/>
                    <a:lstStyle/>
                    <a:p>
                      <a:pPr algn="ctr"/>
                      <a:r>
                        <a:rPr lang="en-US" dirty="0" smtClean="0"/>
                        <a:t>Melissa</a:t>
                      </a:r>
                      <a:endParaRPr lang="en-US" dirty="0"/>
                    </a:p>
                  </a:txBody>
                  <a:tcPr/>
                </a:tc>
                <a:tc>
                  <a:txBody>
                    <a:bodyPr/>
                    <a:lstStyle/>
                    <a:p>
                      <a:pPr algn="ctr"/>
                      <a:r>
                        <a:rPr lang="en-US" dirty="0" smtClean="0"/>
                        <a:t>Kendall</a:t>
                      </a:r>
                      <a:endParaRPr lang="en-US" dirty="0"/>
                    </a:p>
                  </a:txBody>
                  <a:tcPr/>
                </a:tc>
                <a:tc>
                  <a:txBody>
                    <a:bodyPr/>
                    <a:lstStyle/>
                    <a:p>
                      <a:pPr algn="ctr"/>
                      <a:r>
                        <a:rPr lang="en-US" baseline="0" dirty="0" err="1" smtClean="0"/>
                        <a:t>Pedinoff</a:t>
                      </a:r>
                      <a:endParaRPr lang="en-US" baseline="0" dirty="0" smtClean="0"/>
                    </a:p>
                  </a:txBody>
                  <a:tcPr/>
                </a:tc>
                <a:tc>
                  <a:txBody>
                    <a:bodyPr/>
                    <a:lstStyle/>
                    <a:p>
                      <a:pPr algn="ctr"/>
                      <a:r>
                        <a:rPr lang="en-US" dirty="0" err="1" smtClean="0"/>
                        <a:t>Proske</a:t>
                      </a:r>
                      <a:endParaRPr lang="en-US" dirty="0"/>
                    </a:p>
                  </a:txBody>
                  <a:tcPr/>
                </a:tc>
                <a:tc>
                  <a:txBody>
                    <a:bodyPr/>
                    <a:lstStyle/>
                    <a:p>
                      <a:pPr algn="ctr"/>
                      <a:r>
                        <a:rPr lang="en-US" dirty="0" smtClean="0"/>
                        <a:t>Perez</a:t>
                      </a:r>
                      <a:endParaRPr lang="en-US" dirty="0"/>
                    </a:p>
                  </a:txBody>
                  <a:tcPr/>
                </a:tc>
                <a:tc>
                  <a:txBody>
                    <a:bodyPr/>
                    <a:lstStyle/>
                    <a:p>
                      <a:pPr algn="ctr"/>
                      <a:r>
                        <a:rPr lang="en-US" dirty="0" smtClean="0"/>
                        <a:t>Tyler</a:t>
                      </a:r>
                      <a:endParaRPr lang="en-US" dirty="0"/>
                    </a:p>
                  </a:txBody>
                  <a:tcPr/>
                </a:tc>
              </a:tr>
              <a:tr h="370840">
                <a:tc>
                  <a:txBody>
                    <a:bodyPr/>
                    <a:lstStyle/>
                    <a:p>
                      <a:pPr algn="ctr"/>
                      <a:r>
                        <a:rPr lang="en-US" dirty="0" smtClean="0"/>
                        <a:t>Dan</a:t>
                      </a:r>
                      <a:endParaRPr lang="en-US" dirty="0"/>
                    </a:p>
                  </a:txBody>
                  <a:tcPr/>
                </a:tc>
                <a:tc>
                  <a:txBody>
                    <a:bodyPr/>
                    <a:lstStyle/>
                    <a:p>
                      <a:pPr algn="ctr"/>
                      <a:endParaRPr lang="en-US" dirty="0"/>
                    </a:p>
                  </a:txBody>
                  <a:tcPr/>
                </a:tc>
                <a:tc>
                  <a:txBody>
                    <a:bodyPr/>
                    <a:lstStyle/>
                    <a:p>
                      <a:pPr algn="ctr"/>
                      <a:endParaRPr lang="en-US" baseline="0" dirty="0" smtClean="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h03onwmacht001a.jpg"/>
          <p:cNvPicPr>
            <a:picLocks noChangeAspect="1"/>
          </p:cNvPicPr>
          <p:nvPr/>
        </p:nvPicPr>
        <p:blipFill>
          <a:blip r:embed="rId2" cstate="print"/>
          <a:stretch>
            <a:fillRect/>
          </a:stretch>
        </p:blipFill>
        <p:spPr>
          <a:xfrm>
            <a:off x="4998404" y="0"/>
            <a:ext cx="4145596" cy="6858000"/>
          </a:xfrm>
          <a:prstGeom prst="rect">
            <a:avLst/>
          </a:prstGeom>
        </p:spPr>
      </p:pic>
      <p:sp>
        <p:nvSpPr>
          <p:cNvPr id="3" name="Rectangle 2"/>
          <p:cNvSpPr/>
          <p:nvPr/>
        </p:nvSpPr>
        <p:spPr>
          <a:xfrm>
            <a:off x="152400" y="304800"/>
            <a:ext cx="4572000" cy="1384995"/>
          </a:xfrm>
          <a:prstGeom prst="rect">
            <a:avLst/>
          </a:prstGeom>
        </p:spPr>
        <p:txBody>
          <a:bodyPr>
            <a:spAutoFit/>
          </a:bodyPr>
          <a:lstStyle/>
          <a:p>
            <a:r>
              <a:rPr lang="en-US" sz="2800" dirty="0" smtClean="0"/>
              <a:t>What affect did the Reformations </a:t>
            </a:r>
            <a:br>
              <a:rPr lang="en-US" sz="2800" dirty="0" smtClean="0"/>
            </a:br>
            <a:r>
              <a:rPr lang="en-US" sz="2800" dirty="0" smtClean="0"/>
              <a:t>have on the rest of Europe?</a:t>
            </a:r>
            <a:endParaRPr lang="en-US" sz="2800" dirty="0"/>
          </a:p>
        </p:txBody>
      </p:sp>
      <p:sp>
        <p:nvSpPr>
          <p:cNvPr id="4" name="Rectangle 3"/>
          <p:cNvSpPr/>
          <p:nvPr/>
        </p:nvSpPr>
        <p:spPr>
          <a:xfrm>
            <a:off x="228600" y="1905000"/>
            <a:ext cx="4648200" cy="3539430"/>
          </a:xfrm>
          <a:prstGeom prst="rect">
            <a:avLst/>
          </a:prstGeom>
        </p:spPr>
        <p:txBody>
          <a:bodyPr wrap="square">
            <a:spAutoFit/>
          </a:bodyPr>
          <a:lstStyle/>
          <a:p>
            <a:r>
              <a:rPr lang="en-US" sz="2800" dirty="0" smtClean="0"/>
              <a:t>-Old feudal system to New </a:t>
            </a:r>
            <a:r>
              <a:rPr lang="en-US" sz="2800" b="1" dirty="0" smtClean="0"/>
              <a:t>ABSOLUTE</a:t>
            </a:r>
            <a:r>
              <a:rPr lang="en-US" sz="2800" dirty="0" smtClean="0"/>
              <a:t> Monarchies</a:t>
            </a:r>
          </a:p>
          <a:p>
            <a:r>
              <a:rPr lang="en-US" sz="2800" dirty="0" smtClean="0"/>
              <a:t>-Feudalism to </a:t>
            </a:r>
            <a:r>
              <a:rPr lang="en-US" sz="2800" u="sng" dirty="0" smtClean="0"/>
              <a:t>ABSOLUTISM</a:t>
            </a:r>
          </a:p>
          <a:p>
            <a:r>
              <a:rPr lang="en-US" sz="2800" dirty="0" smtClean="0"/>
              <a:t>-Increase in the power of the national government; decrease in the power of the pope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heckerboard(across)">
                                      <p:cBhvr>
                                        <p:cTn id="10" dur="500"/>
                                        <p:tgtEl>
                                          <p:spTgt spid="4">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heckerboard(across)">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ox(in)">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Absolutism?</a:t>
            </a:r>
            <a:endParaRPr lang="en-US" dirty="0"/>
          </a:p>
        </p:txBody>
      </p:sp>
      <p:sp>
        <p:nvSpPr>
          <p:cNvPr id="5" name="Content Placeholder 4"/>
          <p:cNvSpPr>
            <a:spLocks noGrp="1"/>
          </p:cNvSpPr>
          <p:nvPr>
            <p:ph sz="half" idx="1"/>
          </p:nvPr>
        </p:nvSpPr>
        <p:spPr/>
        <p:txBody>
          <a:bodyPr/>
          <a:lstStyle/>
          <a:p>
            <a:r>
              <a:rPr lang="en-US" dirty="0" smtClean="0"/>
              <a:t>King unlimited power</a:t>
            </a:r>
          </a:p>
          <a:p>
            <a:r>
              <a:rPr lang="en-US" dirty="0" smtClean="0"/>
              <a:t>Only listens to God</a:t>
            </a:r>
          </a:p>
          <a:p>
            <a:r>
              <a:rPr lang="en-US" dirty="0" smtClean="0"/>
              <a:t>Used power to unify &amp; expand nation</a:t>
            </a:r>
          </a:p>
          <a:p>
            <a:r>
              <a:rPr lang="en-US" dirty="0" smtClean="0"/>
              <a:t>Today Absolute ruler = Dictator</a:t>
            </a:r>
          </a:p>
          <a:p>
            <a:endParaRPr lang="en-US" dirty="0"/>
          </a:p>
        </p:txBody>
      </p:sp>
      <p:pic>
        <p:nvPicPr>
          <p:cNvPr id="7" name="Picture 4" descr="Image:Louis XIV habillé en soleil.jpg">
            <a:hlinkClick r:id="rId2"/>
          </p:cNvPr>
          <p:cNvPicPr>
            <a:picLocks noChangeAspect="1" noChangeArrowheads="1"/>
          </p:cNvPicPr>
          <p:nvPr/>
        </p:nvPicPr>
        <p:blipFill>
          <a:blip r:embed="rId3" cstate="print"/>
          <a:srcRect/>
          <a:stretch>
            <a:fillRect/>
          </a:stretch>
        </p:blipFill>
        <p:spPr bwMode="auto">
          <a:xfrm>
            <a:off x="5181600" y="1295400"/>
            <a:ext cx="3408426" cy="5410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caused Absolutism?</a:t>
            </a:r>
            <a:endParaRPr lang="en-US" dirty="0"/>
          </a:p>
        </p:txBody>
      </p:sp>
      <p:sp>
        <p:nvSpPr>
          <p:cNvPr id="5" name="Content Placeholder 4"/>
          <p:cNvSpPr>
            <a:spLocks noGrp="1"/>
          </p:cNvSpPr>
          <p:nvPr>
            <p:ph idx="1"/>
          </p:nvPr>
        </p:nvSpPr>
        <p:spPr/>
        <p:txBody>
          <a:bodyPr/>
          <a:lstStyle/>
          <a:p>
            <a:r>
              <a:rPr lang="en-US" dirty="0" smtClean="0"/>
              <a:t>A need to maintain order, defend realm &amp; regulate econ. b/c…</a:t>
            </a:r>
          </a:p>
          <a:p>
            <a:pPr lvl="1"/>
            <a:r>
              <a:rPr lang="en-US" dirty="0" smtClean="0"/>
              <a:t>Decline </a:t>
            </a:r>
            <a:r>
              <a:rPr lang="en-US" smtClean="0"/>
              <a:t>Roman Catholic church’s </a:t>
            </a:r>
            <a:r>
              <a:rPr lang="en-US" dirty="0" smtClean="0"/>
              <a:t>power</a:t>
            </a:r>
          </a:p>
          <a:p>
            <a:pPr lvl="1"/>
            <a:r>
              <a:rPr lang="en-US" dirty="0" smtClean="0"/>
              <a:t>Chaos  caused by Protestant Reformation</a:t>
            </a:r>
          </a:p>
          <a:p>
            <a:pPr lvl="1"/>
            <a:r>
              <a:rPr lang="en-US" dirty="0" smtClean="0"/>
              <a:t>Mercantilism created huge amount of wealth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Justifications for Absolutism</a:t>
            </a:r>
            <a:endParaRPr lang="en-US" dirty="0"/>
          </a:p>
        </p:txBody>
      </p:sp>
      <p:sp>
        <p:nvSpPr>
          <p:cNvPr id="3" name="Content Placeholder 2"/>
          <p:cNvSpPr>
            <a:spLocks noGrp="1"/>
          </p:cNvSpPr>
          <p:nvPr>
            <p:ph idx="1"/>
          </p:nvPr>
        </p:nvSpPr>
        <p:spPr/>
        <p:txBody>
          <a:bodyPr/>
          <a:lstStyle/>
          <a:p>
            <a:r>
              <a:rPr lang="en-US" dirty="0" smtClean="0"/>
              <a:t>Religious:</a:t>
            </a:r>
          </a:p>
          <a:p>
            <a:pPr lvl="1"/>
            <a:r>
              <a:rPr lang="en-US" b="1" u="sng" dirty="0" smtClean="0"/>
              <a:t>DIVINE RIGHT </a:t>
            </a:r>
            <a:r>
              <a:rPr lang="en-US" dirty="0" smtClean="0"/>
              <a:t>-God gave right to rule</a:t>
            </a:r>
          </a:p>
          <a:p>
            <a:r>
              <a:rPr lang="en-US" dirty="0" smtClean="0"/>
              <a:t>Political:</a:t>
            </a:r>
          </a:p>
          <a:p>
            <a:pPr lvl="1"/>
            <a:r>
              <a:rPr lang="en-US" dirty="0" smtClean="0"/>
              <a:t>People are inherently evil; strong ruler needed to control masses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fontScale="90000"/>
          </a:bodyPr>
          <a:lstStyle/>
          <a:p>
            <a:r>
              <a:rPr lang="en-US" dirty="0" smtClean="0"/>
              <a:t>Was every country of Europe Absolutist?</a:t>
            </a:r>
            <a:endParaRPr lang="en-US" dirty="0"/>
          </a:p>
        </p:txBody>
      </p:sp>
      <p:sp>
        <p:nvSpPr>
          <p:cNvPr id="3" name="Content Placeholder 2"/>
          <p:cNvSpPr>
            <a:spLocks noGrp="1"/>
          </p:cNvSpPr>
          <p:nvPr>
            <p:ph idx="1"/>
          </p:nvPr>
        </p:nvSpPr>
        <p:spPr>
          <a:xfrm>
            <a:off x="304800" y="1066800"/>
            <a:ext cx="5334000" cy="5562600"/>
          </a:xfrm>
        </p:spPr>
        <p:txBody>
          <a:bodyPr/>
          <a:lstStyle/>
          <a:p>
            <a:r>
              <a:rPr lang="en-US" dirty="0" smtClean="0"/>
              <a:t>No!!!!</a:t>
            </a:r>
          </a:p>
          <a:p>
            <a:r>
              <a:rPr lang="en-US" dirty="0" smtClean="0"/>
              <a:t>Great Britain was different!</a:t>
            </a:r>
          </a:p>
          <a:p>
            <a:r>
              <a:rPr lang="en-US" dirty="0" smtClean="0"/>
              <a:t>How?</a:t>
            </a:r>
          </a:p>
          <a:p>
            <a:pPr lvl="1"/>
            <a:r>
              <a:rPr lang="en-US" dirty="0" smtClean="0"/>
              <a:t>King John was handed the </a:t>
            </a:r>
            <a:r>
              <a:rPr lang="en-US" b="1" u="sng" dirty="0" smtClean="0"/>
              <a:t>Magna </a:t>
            </a:r>
            <a:r>
              <a:rPr lang="en-US" b="1" u="sng" dirty="0" err="1" smtClean="0"/>
              <a:t>Carta</a:t>
            </a:r>
            <a:r>
              <a:rPr lang="en-US" b="1" u="sng" dirty="0" smtClean="0"/>
              <a:t> </a:t>
            </a:r>
            <a:r>
              <a:rPr lang="en-US" dirty="0" smtClean="0"/>
              <a:t>1215 by the Nobility</a:t>
            </a:r>
          </a:p>
          <a:p>
            <a:pPr lvl="2"/>
            <a:r>
              <a:rPr lang="en-US" dirty="0"/>
              <a:t>Great Charter, English document that made law the supreme power and became a cornerstone of constitutional government</a:t>
            </a:r>
            <a:r>
              <a:rPr lang="en-US" dirty="0" smtClean="0"/>
              <a:t>.</a:t>
            </a:r>
          </a:p>
          <a:p>
            <a:pPr lvl="2"/>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752600"/>
            <a:ext cx="2724452" cy="4038600"/>
          </a:xfrm>
          <a:prstGeom prst="rect">
            <a:avLst/>
          </a:prstGeom>
        </p:spPr>
      </p:pic>
    </p:spTree>
    <p:extLst>
      <p:ext uri="{BB962C8B-B14F-4D97-AF65-F5344CB8AC3E}">
        <p14:creationId xmlns:p14="http://schemas.microsoft.com/office/powerpoint/2010/main" val="352098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Magna </a:t>
            </a:r>
            <a:r>
              <a:rPr lang="en-US" dirty="0" err="1" smtClean="0"/>
              <a:t>Carta</a:t>
            </a:r>
            <a:r>
              <a:rPr lang="en-US" dirty="0" smtClean="0"/>
              <a:t>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a:t>King John agreed not to </a:t>
            </a:r>
            <a:endParaRPr lang="en-US" dirty="0" smtClean="0"/>
          </a:p>
          <a:p>
            <a:pPr lvl="1"/>
            <a:r>
              <a:rPr lang="en-US" dirty="0" smtClean="0"/>
              <a:t>collect </a:t>
            </a:r>
            <a:r>
              <a:rPr lang="en-US" dirty="0"/>
              <a:t>any new or special taxes without the consent of the Great Council, a body of important nobles and church leaders who advised the king. </a:t>
            </a:r>
            <a:endParaRPr lang="en-US" dirty="0" smtClean="0"/>
          </a:p>
          <a:p>
            <a:pPr lvl="1"/>
            <a:r>
              <a:rPr lang="en-US" dirty="0" smtClean="0"/>
              <a:t>not </a:t>
            </a:r>
            <a:r>
              <a:rPr lang="en-US" dirty="0"/>
              <a:t>to take property without paying for it. </a:t>
            </a:r>
            <a:endParaRPr lang="en-US" dirty="0" smtClean="0"/>
          </a:p>
          <a:p>
            <a:pPr lvl="1"/>
            <a:r>
              <a:rPr lang="en-US" dirty="0" smtClean="0"/>
              <a:t>not </a:t>
            </a:r>
            <a:r>
              <a:rPr lang="en-US" dirty="0"/>
              <a:t>to sell, refuse, or delay justice. </a:t>
            </a:r>
            <a:endParaRPr lang="en-US" dirty="0" smtClean="0"/>
          </a:p>
          <a:p>
            <a:pPr lvl="1"/>
            <a:r>
              <a:rPr lang="en-US" dirty="0" smtClean="0"/>
              <a:t>The </a:t>
            </a:r>
            <a:r>
              <a:rPr lang="en-US" dirty="0"/>
              <a:t>king also agreed to let any accused person be judged by a jury of his or her peers. </a:t>
            </a:r>
            <a:endParaRPr lang="en-US" dirty="0" smtClean="0"/>
          </a:p>
          <a:p>
            <a:pPr lvl="1"/>
            <a:r>
              <a:rPr lang="en-US" dirty="0" smtClean="0"/>
              <a:t>John's </a:t>
            </a:r>
            <a:r>
              <a:rPr lang="en-US" dirty="0"/>
              <a:t>acceptance of Magna </a:t>
            </a:r>
            <a:r>
              <a:rPr lang="en-US" dirty="0" err="1"/>
              <a:t>Carta</a:t>
            </a:r>
            <a:r>
              <a:rPr lang="en-US" dirty="0"/>
              <a:t> meant that the king—like his subjects—had to obey the law or face revolt and overthrow. Magna </a:t>
            </a:r>
            <a:r>
              <a:rPr lang="en-US" dirty="0" err="1"/>
              <a:t>Carta</a:t>
            </a:r>
            <a:r>
              <a:rPr lang="en-US" dirty="0"/>
              <a:t> made the law the supreme power in </a:t>
            </a:r>
            <a:r>
              <a:rPr lang="en-US" dirty="0" smtClean="0"/>
              <a:t>England!!!</a:t>
            </a:r>
            <a:endParaRPr lang="en-US" dirty="0"/>
          </a:p>
        </p:txBody>
      </p:sp>
    </p:spTree>
    <p:extLst>
      <p:ext uri="{BB962C8B-B14F-4D97-AF65-F5344CB8AC3E}">
        <p14:creationId xmlns:p14="http://schemas.microsoft.com/office/powerpoint/2010/main" val="848075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Formation of Representative government!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practice of having members of the middle class meet with the clergy and the nobles in the Great Council remained. This representative body eventually became the English Parliament. </a:t>
            </a:r>
            <a:endParaRPr lang="en-US" dirty="0" smtClean="0"/>
          </a:p>
          <a:p>
            <a:r>
              <a:rPr lang="en-US" dirty="0" smtClean="0"/>
              <a:t>Over </a:t>
            </a:r>
            <a:r>
              <a:rPr lang="en-US" dirty="0"/>
              <a:t>time Parliament was divided into two parts, called "houses." </a:t>
            </a:r>
            <a:r>
              <a:rPr lang="en-US" b="1" u="sng" dirty="0"/>
              <a:t>Nobles</a:t>
            </a:r>
            <a:r>
              <a:rPr lang="en-US" dirty="0"/>
              <a:t> and the </a:t>
            </a:r>
            <a:r>
              <a:rPr lang="en-US" b="1" u="sng" dirty="0"/>
              <a:t>clergy</a:t>
            </a:r>
            <a:r>
              <a:rPr lang="en-US" dirty="0"/>
              <a:t> made up the </a:t>
            </a:r>
            <a:r>
              <a:rPr lang="en-US" b="1" u="sng" dirty="0"/>
              <a:t>House of Lords</a:t>
            </a:r>
            <a:r>
              <a:rPr lang="en-US" dirty="0"/>
              <a:t>, and knights and burgesses made up the </a:t>
            </a:r>
            <a:r>
              <a:rPr lang="en-US" b="1" u="sng" dirty="0"/>
              <a:t>House of Commons</a:t>
            </a:r>
            <a:r>
              <a:rPr lang="en-US" dirty="0"/>
              <a:t>.</a:t>
            </a:r>
          </a:p>
          <a:p>
            <a:endParaRPr lang="en-US" dirty="0"/>
          </a:p>
          <a:p>
            <a:r>
              <a:rPr lang="en-US" dirty="0"/>
              <a:t>The early Parliament mainly served to advise the king, but it also had the right to refuse new taxes sought by the king. As England's centralized government grew, taxes were needed to help meet its ever-increasing costs. Parliament's power to accept or reject new taxes became more and more important.</a:t>
            </a:r>
          </a:p>
        </p:txBody>
      </p:sp>
    </p:spTree>
    <p:extLst>
      <p:ext uri="{BB962C8B-B14F-4D97-AF65-F5344CB8AC3E}">
        <p14:creationId xmlns:p14="http://schemas.microsoft.com/office/powerpoint/2010/main" val="276703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Step: individually read one section</a:t>
            </a:r>
            <a:endParaRPr lang="en-US" dirty="0"/>
          </a:p>
        </p:txBody>
      </p:sp>
      <p:sp>
        <p:nvSpPr>
          <p:cNvPr id="3" name="Content Placeholder 2"/>
          <p:cNvSpPr>
            <a:spLocks noGrp="1"/>
          </p:cNvSpPr>
          <p:nvPr>
            <p:ph idx="1"/>
          </p:nvPr>
        </p:nvSpPr>
        <p:spPr/>
        <p:txBody>
          <a:bodyPr/>
          <a:lstStyle/>
          <a:p>
            <a:r>
              <a:rPr lang="en-US" dirty="0" smtClean="0"/>
              <a:t>1. Create essential questions!</a:t>
            </a:r>
          </a:p>
          <a:p>
            <a:pPr lvl="1"/>
            <a:r>
              <a:rPr lang="en-US" dirty="0" smtClean="0"/>
              <a:t>A. Letter headings for green titles</a:t>
            </a:r>
          </a:p>
          <a:p>
            <a:pPr lvl="2"/>
            <a:r>
              <a:rPr lang="en-US" dirty="0" smtClean="0"/>
              <a:t>Define each major definition</a:t>
            </a:r>
          </a:p>
          <a:p>
            <a:pPr lvl="2"/>
            <a:r>
              <a:rPr lang="en-US" dirty="0" smtClean="0"/>
              <a:t>Use a bullet point for each main idea</a:t>
            </a:r>
          </a:p>
          <a:p>
            <a:r>
              <a:rPr lang="en-US" dirty="0" smtClean="0"/>
              <a:t>DO NOT forget comments/ questions in the margins!</a:t>
            </a:r>
            <a:endParaRPr lang="en-US" dirty="0"/>
          </a:p>
        </p:txBody>
      </p:sp>
    </p:spTree>
    <p:extLst>
      <p:ext uri="{BB962C8B-B14F-4D97-AF65-F5344CB8AC3E}">
        <p14:creationId xmlns:p14="http://schemas.microsoft.com/office/powerpoint/2010/main" val="7208284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353</TotalTime>
  <Words>566</Words>
  <Application>Microsoft Office PowerPoint</Application>
  <PresentationFormat>On-screen Show (4:3)</PresentationFormat>
  <Paragraphs>116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The Age of Absolutism  1500-1800</vt:lpstr>
      <vt:lpstr>PowerPoint Presentation</vt:lpstr>
      <vt:lpstr>What is Absolutism?</vt:lpstr>
      <vt:lpstr>What caused Absolutism?</vt:lpstr>
      <vt:lpstr>Justifications for Absolutism</vt:lpstr>
      <vt:lpstr>Was every country of Europe Absolutist?</vt:lpstr>
      <vt:lpstr>Magna Carta Continued…</vt:lpstr>
      <vt:lpstr>Formation of Representative government!</vt:lpstr>
      <vt:lpstr>First Step: individually read one section</vt:lpstr>
      <vt:lpstr>6 Absolute Monarchs We’ll Be Studying</vt:lpstr>
      <vt:lpstr>Your Assignment:  Absolutism for “Dummies”</vt:lpstr>
      <vt:lpstr>3-4 Groups</vt:lpstr>
      <vt:lpstr>7-8 Groups</vt:lpstr>
      <vt:lpstr>15-16 Groups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Age of Absolutism  1500-1800</dc:title>
  <dc:creator>Szlachtianchyn, Anya</dc:creator>
  <cp:lastModifiedBy>Administrator</cp:lastModifiedBy>
  <cp:revision>40</cp:revision>
  <dcterms:created xsi:type="dcterms:W3CDTF">2011-11-01T23:41:23Z</dcterms:created>
  <dcterms:modified xsi:type="dcterms:W3CDTF">2012-11-13T15:44:22Z</dcterms:modified>
</cp:coreProperties>
</file>