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4" r:id="rId4"/>
    <p:sldId id="271" r:id="rId5"/>
    <p:sldId id="272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7008813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8" autoAdjust="0"/>
  </p:normalViewPr>
  <p:slideViewPr>
    <p:cSldViewPr>
      <p:cViewPr>
        <p:scale>
          <a:sx n="63" d="100"/>
          <a:sy n="63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39" y="0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AFE522A0-676C-4FA4-A567-6A2E4F341845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415036"/>
            <a:ext cx="5607050" cy="4182666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39" y="8828459"/>
            <a:ext cx="3037152" cy="46474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C317FA03-8FAA-4FAB-A952-30A9D03A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6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FA03-8FAA-4FAB-A952-30A9D03A82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4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 Meeting in St. Petersburg in February 1897 with Lenin.  Left standing is Alexander </a:t>
            </a:r>
            <a:r>
              <a:rPr lang="en-US" dirty="0" err="1"/>
              <a:t>Marchenko</a:t>
            </a:r>
            <a:r>
              <a:rPr lang="en-US" dirty="0"/>
              <a:t>.  Along with the others </a:t>
            </a:r>
            <a:r>
              <a:rPr lang="en-US" dirty="0" err="1"/>
              <a:t>Marchenko</a:t>
            </a:r>
            <a:r>
              <a:rPr lang="en-US" dirty="0"/>
              <a:t> was exiled for 3 years in Siberia.  Returning from exile in 1900 he abandoned revolutionary politics.  In 1929 he was arrested, wrongfully accused of being a "wrecker," and executed in 1930.  For 30 years he was air-brushed out of the photo whenever it was reproduced.  In 1958 he was rehabilitated, at which time his presence was allowed to re-appear.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9CC2-2431-42CF-9D7C-8EC4739CFB7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9CC2-2431-42CF-9D7C-8EC4739CFB7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591"/>
            <a:r>
              <a:rPr lang="en-US" dirty="0" smtClean="0"/>
              <a:t>After watching </a:t>
            </a:r>
            <a:r>
              <a:rPr lang="en-US" i="1" dirty="0" smtClean="0"/>
              <a:t>Stalin: The Man of Steel</a:t>
            </a:r>
            <a:r>
              <a:rPr lang="en-US" dirty="0" smtClean="0"/>
              <a:t>, analyzing Russian propaganda, and listening to the stories behind edited Russian photos put yourself in the shoes of a Russian Citizen and answer the following questions: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FA03-8FAA-4FAB-A952-30A9D03A82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0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 was initially published that he was shot and killed</a:t>
            </a:r>
            <a:r>
              <a:rPr lang="en-US" baseline="0" dirty="0" smtClean="0"/>
              <a:t> by members of </a:t>
            </a:r>
            <a:r>
              <a:rPr lang="en-US" baseline="0" dirty="0" err="1" smtClean="0"/>
              <a:t>alQueda</a:t>
            </a:r>
            <a:r>
              <a:rPr lang="en-US" baseline="0" dirty="0" smtClean="0"/>
              <a:t> but as time went on the true story came out</a:t>
            </a:r>
          </a:p>
          <a:p>
            <a:r>
              <a:rPr lang="en-US" baseline="0" dirty="0" smtClean="0"/>
              <a:t>Why would the story be published the way it was the first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FA03-8FAA-4FAB-A952-30A9D03A82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6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FA03-8FAA-4FAB-A952-30A9D03A82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FA03-8FAA-4FAB-A952-30A9D03A82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titled: 'Peasants can live like a Human Being'.  </a:t>
            </a:r>
          </a:p>
          <a:p>
            <a:r>
              <a:rPr lang="en-US" dirty="0"/>
              <a:t>Study the poster - can you see how it is promising people the following:</a:t>
            </a:r>
          </a:p>
          <a:p>
            <a:r>
              <a:rPr lang="en-US" dirty="0"/>
              <a:t>•   enough to eat,</a:t>
            </a:r>
          </a:p>
          <a:p>
            <a:r>
              <a:rPr lang="en-US" dirty="0"/>
              <a:t>•   adequate clothing,</a:t>
            </a:r>
          </a:p>
          <a:p>
            <a:r>
              <a:rPr lang="en-US" dirty="0"/>
              <a:t>•   the latest consumer goods,</a:t>
            </a:r>
          </a:p>
          <a:p>
            <a:r>
              <a:rPr lang="en-US" dirty="0"/>
              <a:t>•   electricity,</a:t>
            </a:r>
          </a:p>
          <a:p>
            <a:r>
              <a:rPr lang="en-US" dirty="0"/>
              <a:t>•   education,</a:t>
            </a:r>
          </a:p>
          <a:p>
            <a:r>
              <a:rPr lang="en-US" dirty="0"/>
              <a:t>•   happiness.</a:t>
            </a:r>
          </a:p>
          <a:p>
            <a:endParaRPr lang="en-US" dirty="0" smtClean="0"/>
          </a:p>
          <a:p>
            <a:r>
              <a:rPr lang="en-US" dirty="0"/>
              <a:t>"Who receives the national income?" by Viktor </a:t>
            </a:r>
            <a:r>
              <a:rPr lang="en-US" dirty="0" err="1"/>
              <a:t>Govorkov</a:t>
            </a:r>
            <a:r>
              <a:rPr lang="en-US" dirty="0"/>
              <a:t>, 1950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9CC2-2431-42CF-9D7C-8EC4739CFB7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FA03-8FAA-4FAB-A952-30A9D03A82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4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Stalin's bloody reign is not without certain irony. Nikolai </a:t>
            </a:r>
            <a:r>
              <a:rPr lang="en-US" dirty="0" err="1"/>
              <a:t>Yezhov</a:t>
            </a:r>
            <a:r>
              <a:rPr lang="en-US" dirty="0"/>
              <a:t>, the young man strolling with Stalin, is shot in 1940. It seems only fitting that when </a:t>
            </a:r>
            <a:r>
              <a:rPr lang="en-US" dirty="0" err="1"/>
              <a:t>Yezhov</a:t>
            </a:r>
            <a:r>
              <a:rPr lang="en-US" dirty="0"/>
              <a:t> is removed from the photograph he is replaced by the waters of the Moscow-Volga Canal. </a:t>
            </a:r>
            <a:r>
              <a:rPr lang="en-US" dirty="0" err="1"/>
              <a:t>Yezhov</a:t>
            </a:r>
            <a:r>
              <a:rPr lang="en-US" dirty="0"/>
              <a:t> was commissar of water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9CC2-2431-42CF-9D7C-8EC4739CFB7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look close you can see how the</a:t>
            </a:r>
            <a:r>
              <a:rPr lang="en-US" baseline="0" dirty="0" smtClean="0"/>
              <a:t> gentlemen's suit has a painting/cartoonish look to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FA03-8FAA-4FAB-A952-30A9D03A82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20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was another person in this</a:t>
            </a:r>
            <a:r>
              <a:rPr lang="en-US" baseline="0" dirty="0" smtClean="0"/>
              <a:t> photo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D9CC2-2431-42CF-9D7C-8EC4739CFB7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1BC5F2-B3D2-4A13-A6D8-019D0BB9B05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407C1F-2A28-49C8-93EA-5804D849FE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C5F2-B3D2-4A13-A6D8-019D0BB9B05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7C1F-2A28-49C8-93EA-5804D849F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C5F2-B3D2-4A13-A6D8-019D0BB9B05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407C1F-2A28-49C8-93EA-5804D849F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C5F2-B3D2-4A13-A6D8-019D0BB9B05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7C1F-2A28-49C8-93EA-5804D849FE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1BC5F2-B3D2-4A13-A6D8-019D0BB9B05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407C1F-2A28-49C8-93EA-5804D849FE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C5F2-B3D2-4A13-A6D8-019D0BB9B05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7C1F-2A28-49C8-93EA-5804D849FE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C5F2-B3D2-4A13-A6D8-019D0BB9B05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7C1F-2A28-49C8-93EA-5804D849FE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C5F2-B3D2-4A13-A6D8-019D0BB9B05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7C1F-2A28-49C8-93EA-5804D849FE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C5F2-B3D2-4A13-A6D8-019D0BB9B05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7C1F-2A28-49C8-93EA-5804D849FE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C5F2-B3D2-4A13-A6D8-019D0BB9B05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407C1F-2A28-49C8-93EA-5804D849FE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C5F2-B3D2-4A13-A6D8-019D0BB9B05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7C1F-2A28-49C8-93EA-5804D849FE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21BC5F2-B3D2-4A13-A6D8-019D0BB9B059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E407C1F-2A28-49C8-93EA-5804D849FE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Stalin’s 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1026" descr="WithPeshkov.jpg                                                0000660FFIRELITE                       BF2FAFE7:"/>
          <p:cNvPicPr>
            <a:picLocks noChangeAspect="1" noChangeArrowheads="1"/>
          </p:cNvPicPr>
          <p:nvPr/>
        </p:nvPicPr>
        <p:blipFill>
          <a:blip r:embed="rId3" cstate="print"/>
          <a:srcRect l="2083" t="2048" b="2324"/>
          <a:stretch>
            <a:fillRect/>
          </a:stretch>
        </p:blipFill>
        <p:spPr bwMode="auto">
          <a:xfrm>
            <a:off x="88900" y="685800"/>
            <a:ext cx="4178300" cy="4965700"/>
          </a:xfrm>
          <a:prstGeom prst="rect">
            <a:avLst/>
          </a:prstGeom>
          <a:noFill/>
        </p:spPr>
      </p:pic>
      <p:pic>
        <p:nvPicPr>
          <p:cNvPr id="405507" name="Picture 1027" descr="&quot;WithoutPeshkov.jpg                                            0000660FFIRELITE                       BF2FAFE7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025" y="685800"/>
            <a:ext cx="4752975" cy="49625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5867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Lenin used photo editing as well</a:t>
            </a:r>
          </a:p>
          <a:p>
            <a:r>
              <a:rPr lang="en-US" dirty="0" smtClean="0"/>
              <a:t>Here we see a photo of a Chess game where an individual is take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6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1026" descr="CutGroup.jpg                                                   0000660FFIRELITE                       BF2FAFE7:"/>
          <p:cNvPicPr>
            <a:picLocks noChangeAspect="1" noChangeArrowheads="1"/>
          </p:cNvPicPr>
          <p:nvPr/>
        </p:nvPicPr>
        <p:blipFill>
          <a:blip r:embed="rId3" cstate="print"/>
          <a:srcRect l="1695" t="1752"/>
          <a:stretch>
            <a:fillRect/>
          </a:stretch>
        </p:blipFill>
        <p:spPr bwMode="auto">
          <a:xfrm>
            <a:off x="4419600" y="2286000"/>
            <a:ext cx="4572000" cy="4419600"/>
          </a:xfrm>
          <a:prstGeom prst="rect">
            <a:avLst/>
          </a:prstGeom>
          <a:noFill/>
        </p:spPr>
      </p:pic>
      <p:pic>
        <p:nvPicPr>
          <p:cNvPr id="406531" name="Picture 1027" descr="&#10;FullGroup.jpg                                                  0000660FFIRELITE                       BF2FAFE7:"/>
          <p:cNvPicPr>
            <a:picLocks noChangeAspect="1" noChangeArrowheads="1"/>
          </p:cNvPicPr>
          <p:nvPr/>
        </p:nvPicPr>
        <p:blipFill>
          <a:blip r:embed="rId4" cstate="print"/>
          <a:srcRect l="2460" r="26228"/>
          <a:stretch>
            <a:fillRect/>
          </a:stretch>
        </p:blipFill>
        <p:spPr bwMode="auto">
          <a:xfrm>
            <a:off x="152400" y="228600"/>
            <a:ext cx="4419600" cy="439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2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1026"/>
          <p:cNvPicPr>
            <a:picLocks noChangeAspect="1" noChangeArrowheads="1"/>
          </p:cNvPicPr>
          <p:nvPr/>
        </p:nvPicPr>
        <p:blipFill>
          <a:blip r:embed="rId3" cstate="print"/>
          <a:srcRect t="11539"/>
          <a:stretch>
            <a:fillRect/>
          </a:stretch>
        </p:blipFill>
        <p:spPr bwMode="auto">
          <a:xfrm>
            <a:off x="457200" y="0"/>
            <a:ext cx="3879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63" name="Picture 1027"/>
          <p:cNvPicPr>
            <a:picLocks noChangeAspect="1" noChangeArrowheads="1"/>
          </p:cNvPicPr>
          <p:nvPr/>
        </p:nvPicPr>
        <p:blipFill>
          <a:blip r:embed="rId4" cstate="print"/>
          <a:srcRect t="11539"/>
          <a:stretch>
            <a:fillRect/>
          </a:stretch>
        </p:blipFill>
        <p:spPr bwMode="auto">
          <a:xfrm>
            <a:off x="5029200" y="0"/>
            <a:ext cx="3879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64" name="Rectangle 1028"/>
          <p:cNvSpPr>
            <a:spLocks noChangeArrowheads="1"/>
          </p:cNvSpPr>
          <p:nvPr/>
        </p:nvSpPr>
        <p:spPr bwMode="auto">
          <a:xfrm>
            <a:off x="457200" y="5334000"/>
            <a:ext cx="3694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Trotsky reading a copy of Pravda……</a:t>
            </a:r>
          </a:p>
        </p:txBody>
      </p:sp>
      <p:sp>
        <p:nvSpPr>
          <p:cNvPr id="399365" name="Rectangle 1029"/>
          <p:cNvSpPr>
            <a:spLocks noChangeArrowheads="1"/>
          </p:cNvSpPr>
          <p:nvPr/>
        </p:nvSpPr>
        <p:spPr bwMode="auto">
          <a:xfrm>
            <a:off x="5029200" y="5257800"/>
            <a:ext cx="3854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The same picture with Trotsky slightly </a:t>
            </a:r>
            <a:r>
              <a:rPr lang="en-US" dirty="0" smtClean="0"/>
              <a:t>defaced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  <p:bldP spid="399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 citizen of Russia how do you feel after learning that Stalin has died? </a:t>
            </a:r>
          </a:p>
          <a:p>
            <a:pPr lvl="1"/>
            <a:r>
              <a:rPr lang="en-US" dirty="0" smtClean="0"/>
              <a:t>Consider the positive and negative benefits Stalin had on Russia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Do you think that there is any propaganda used by the United States government? </a:t>
            </a:r>
          </a:p>
          <a:p>
            <a:endParaRPr lang="en-US" dirty="0"/>
          </a:p>
          <a:p>
            <a:r>
              <a:rPr lang="en-US" dirty="0" smtClean="0"/>
              <a:t>Support your answers with examples and detail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6" y="2438400"/>
            <a:ext cx="8001000" cy="3962400"/>
          </a:xfrm>
        </p:spPr>
        <p:txBody>
          <a:bodyPr/>
          <a:lstStyle/>
          <a:p>
            <a:r>
              <a:rPr lang="en-US" dirty="0" smtClean="0"/>
              <a:t>Can anyone think of an example of propaganda in modern times?</a:t>
            </a:r>
          </a:p>
          <a:p>
            <a:pPr lvl="1"/>
            <a:r>
              <a:rPr lang="en-US" dirty="0" smtClean="0"/>
              <a:t>Pat Tillman</a:t>
            </a:r>
          </a:p>
          <a:p>
            <a:pPr lvl="1"/>
            <a:r>
              <a:rPr lang="en-US" dirty="0" smtClean="0"/>
              <a:t>The news about Crimea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in Modern Times</a:t>
            </a:r>
            <a:endParaRPr lang="en-US" dirty="0"/>
          </a:p>
        </p:txBody>
      </p:sp>
      <p:pic>
        <p:nvPicPr>
          <p:cNvPr id="1028" name="Picture 4" descr="http://blog.puravidabracelets.com/wp-content/uploads/2013/03/pat-tillman-a-true-american-patriot-after-911-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886200" cy="25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8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07893" cy="4407408"/>
          </a:xfrm>
        </p:spPr>
        <p:txBody>
          <a:bodyPr>
            <a:normAutofit/>
          </a:bodyPr>
          <a:lstStyle/>
          <a:p>
            <a:r>
              <a:rPr lang="en-US" dirty="0" smtClean="0"/>
              <a:t>Strict &amp; Censored</a:t>
            </a:r>
          </a:p>
          <a:p>
            <a:pPr lvl="1"/>
            <a:r>
              <a:rPr lang="en-US" dirty="0" smtClean="0"/>
              <a:t>Secret police</a:t>
            </a:r>
          </a:p>
          <a:p>
            <a:pPr lvl="1"/>
            <a:r>
              <a:rPr lang="en-US" dirty="0" smtClean="0"/>
              <a:t>Religion &amp; art banned</a:t>
            </a:r>
          </a:p>
          <a:p>
            <a:pPr lvl="1"/>
            <a:r>
              <a:rPr lang="en-US" dirty="0" smtClean="0"/>
              <a:t>Imprisonment &amp;death to opposition</a:t>
            </a:r>
          </a:p>
          <a:p>
            <a:r>
              <a:rPr lang="en-US" dirty="0" smtClean="0"/>
              <a:t>1934 Purge</a:t>
            </a:r>
          </a:p>
          <a:p>
            <a:pPr lvl="1"/>
            <a:r>
              <a:rPr lang="en-US" dirty="0" smtClean="0"/>
              <a:t>Large scale elimination of enemies</a:t>
            </a:r>
          </a:p>
          <a:p>
            <a:r>
              <a:rPr lang="en-US" dirty="0" smtClean="0"/>
              <a:t>1939</a:t>
            </a:r>
          </a:p>
          <a:p>
            <a:pPr lvl="1"/>
            <a:r>
              <a:rPr lang="en-US" dirty="0" smtClean="0"/>
              <a:t>5 million… arrested, deported, imprisoned or dead</a:t>
            </a:r>
          </a:p>
          <a:p>
            <a:r>
              <a:rPr lang="en-US" dirty="0" smtClean="0"/>
              <a:t>Estimated that Stalin was responsible for the deaths of 20-60 million people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Life under Stalin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21907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7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096000" cy="4525963"/>
          </a:xfrm>
        </p:spPr>
        <p:txBody>
          <a:bodyPr/>
          <a:lstStyle/>
          <a:p>
            <a:r>
              <a:rPr lang="en-US" b="1" dirty="0" smtClean="0"/>
              <a:t>Command Economy</a:t>
            </a:r>
            <a:endParaRPr lang="en-US" dirty="0" smtClean="0"/>
          </a:p>
          <a:p>
            <a:pPr lvl="1"/>
            <a:r>
              <a:rPr lang="en-US" dirty="0" smtClean="0"/>
              <a:t>Gov’t controls all aspects of economy</a:t>
            </a:r>
          </a:p>
          <a:p>
            <a:r>
              <a:rPr lang="en-US" dirty="0" smtClean="0"/>
              <a:t>Five-Year Plan</a:t>
            </a:r>
          </a:p>
          <a:p>
            <a:pPr lvl="1"/>
            <a:r>
              <a:rPr lang="en-US" dirty="0" smtClean="0"/>
              <a:t>Turn Soviet Union into modern industrial society</a:t>
            </a:r>
          </a:p>
          <a:p>
            <a:pPr lvl="1"/>
            <a:r>
              <a:rPr lang="en-US" dirty="0" smtClean="0"/>
              <a:t>Double oil and coal output-triple steel output</a:t>
            </a:r>
          </a:p>
          <a:p>
            <a:r>
              <a:rPr lang="en-US" dirty="0" smtClean="0"/>
              <a:t>Catapulted Russia to the status of a World Power</a:t>
            </a:r>
          </a:p>
          <a:p>
            <a:r>
              <a:rPr lang="en-US" dirty="0" smtClean="0"/>
              <a:t>Industrialized a primarily agricultural society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Under Stalin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8" y="1828800"/>
            <a:ext cx="2619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5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90800"/>
            <a:ext cx="8407893" cy="2395729"/>
          </a:xfrm>
        </p:spPr>
        <p:txBody>
          <a:bodyPr/>
          <a:lstStyle/>
          <a:p>
            <a:r>
              <a:rPr lang="en-US" dirty="0" smtClean="0"/>
              <a:t>As you analyze the propaganda handouts that I am passing out keep the following in mind:</a:t>
            </a:r>
          </a:p>
          <a:p>
            <a:pPr lvl="1"/>
            <a:r>
              <a:rPr lang="en-US" dirty="0" smtClean="0"/>
              <a:t>What was Russia like at this time?</a:t>
            </a:r>
          </a:p>
          <a:p>
            <a:pPr lvl="1"/>
            <a:r>
              <a:rPr lang="en-US" dirty="0" smtClean="0"/>
              <a:t>How did Stalin want to be portrayed?</a:t>
            </a:r>
          </a:p>
          <a:p>
            <a:pPr lvl="1"/>
            <a:r>
              <a:rPr lang="en-US" dirty="0" smtClean="0"/>
              <a:t>What was Stalin’s goal for Russia? How would this get accomplished?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ProsperousLiving'34.jpg                                        0000B88DFIRELITE                       BA4AD881:"/>
          <p:cNvPicPr>
            <a:picLocks noChangeAspect="1" noChangeArrowheads="1"/>
          </p:cNvPicPr>
          <p:nvPr/>
        </p:nvPicPr>
        <p:blipFill>
          <a:blip r:embed="rId3" cstate="print">
            <a:lum contrast="26000"/>
          </a:blip>
          <a:srcRect l="1912" t="301" r="1285"/>
          <a:stretch>
            <a:fillRect/>
          </a:stretch>
        </p:blipFill>
        <p:spPr bwMode="auto">
          <a:xfrm>
            <a:off x="44450" y="86031"/>
            <a:ext cx="3689350" cy="5410200"/>
          </a:xfrm>
          <a:prstGeom prst="rect">
            <a:avLst/>
          </a:prstGeom>
          <a:noFill/>
        </p:spPr>
      </p:pic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3810000" y="81677"/>
            <a:ext cx="5486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94245" name="Picture 5" descr="SovVsCapProsp1950.jpg                                          0000B88DFIRELITE                       BA4AD881:"/>
          <p:cNvPicPr>
            <a:picLocks noChangeAspect="1" noChangeArrowheads="1"/>
          </p:cNvPicPr>
          <p:nvPr/>
        </p:nvPicPr>
        <p:blipFill>
          <a:blip r:embed="rId4" cstate="print">
            <a:lum bright="-16000" contrast="48000"/>
          </a:blip>
          <a:srcRect l="9125" t="7744" r="7141" b="12831"/>
          <a:stretch>
            <a:fillRect/>
          </a:stretch>
        </p:blipFill>
        <p:spPr bwMode="auto">
          <a:xfrm>
            <a:off x="3733800" y="3277085"/>
            <a:ext cx="5360987" cy="3419475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01440" y="90385"/>
            <a:ext cx="502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Stalin’s Propaganda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450" y="5621573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b="1" spc="150" dirty="0">
                <a:solidFill>
                  <a:schemeClr val="tx2"/>
                </a:solidFill>
              </a:rPr>
              <a:t>“Peasants can live like human beings</a:t>
            </a:r>
            <a:r>
              <a:rPr lang="en-US" sz="2000" b="1" spc="150" dirty="0" smtClean="0">
                <a:solidFill>
                  <a:schemeClr val="tx2"/>
                </a:solidFill>
              </a:rPr>
              <a:t>”</a:t>
            </a:r>
            <a:endParaRPr lang="en-US" sz="2000" b="1" spc="15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2514600"/>
            <a:ext cx="5105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b="1" spc="150" dirty="0">
                <a:solidFill>
                  <a:schemeClr val="tx2"/>
                </a:solidFill>
              </a:rPr>
              <a:t>"Who receives the national income?" by Viktor </a:t>
            </a:r>
            <a:r>
              <a:rPr lang="en-US" sz="2000" b="1" spc="150" dirty="0" err="1">
                <a:solidFill>
                  <a:schemeClr val="tx2"/>
                </a:solidFill>
              </a:rPr>
              <a:t>Govorkov</a:t>
            </a:r>
            <a:r>
              <a:rPr lang="en-US" sz="2000" b="1" spc="150" dirty="0">
                <a:solidFill>
                  <a:schemeClr val="tx2"/>
                </a:solidFill>
              </a:rPr>
              <a:t>, 1950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http://socrates.berkeley.edu/~vbonnell/images/capital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2292" name="Group 9"/>
          <p:cNvGrpSpPr>
            <a:grpSpLocks/>
          </p:cNvGrpSpPr>
          <p:nvPr/>
        </p:nvGrpSpPr>
        <p:grpSpPr bwMode="auto">
          <a:xfrm>
            <a:off x="914400" y="6026150"/>
            <a:ext cx="7324725" cy="831850"/>
            <a:chOff x="-3" y="-3"/>
            <a:chExt cx="4614" cy="524"/>
          </a:xfrm>
        </p:grpSpPr>
        <p:grpSp>
          <p:nvGrpSpPr>
            <p:cNvPr id="12293" name="Group 7"/>
            <p:cNvGrpSpPr>
              <a:grpSpLocks/>
            </p:cNvGrpSpPr>
            <p:nvPr/>
          </p:nvGrpSpPr>
          <p:grpSpPr bwMode="auto">
            <a:xfrm>
              <a:off x="0" y="0"/>
              <a:ext cx="4608" cy="518"/>
              <a:chOff x="0" y="0"/>
              <a:chExt cx="4608" cy="518"/>
            </a:xfrm>
          </p:grpSpPr>
          <p:sp>
            <p:nvSpPr>
              <p:cNvPr id="12295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0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274320" indent="-228600">
                  <a:spcBef>
                    <a:spcPct val="20000"/>
                  </a:spcBef>
                  <a:buClr>
                    <a:schemeClr val="accent1"/>
                  </a:buClr>
                  <a:buFont typeface="Wingdings 2" pitchFamily="18" charset="2"/>
                  <a:buChar char=""/>
                </a:pPr>
                <a:r>
                  <a:rPr lang="en-US" sz="2000" b="1" spc="150" dirty="0">
                    <a:solidFill>
                      <a:schemeClr val="tx2"/>
                    </a:solidFill>
                  </a:rPr>
                  <a:t>The goal of capitalism is always the same1953</a:t>
                </a:r>
              </a:p>
            </p:txBody>
          </p:sp>
          <p:sp>
            <p:nvSpPr>
              <p:cNvPr id="1229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08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4" name="Rectangle 8"/>
            <p:cNvSpPr>
              <a:spLocks noChangeArrowheads="1"/>
            </p:cNvSpPr>
            <p:nvPr/>
          </p:nvSpPr>
          <p:spPr bwMode="auto">
            <a:xfrm>
              <a:off x="-3" y="-3"/>
              <a:ext cx="4614" cy="52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11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1026" descr="StalinW/ONikolaiYezhov                                         00009CBBMacintosh HD                   B6B5B43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7640" y="3462338"/>
            <a:ext cx="5181600" cy="3395662"/>
          </a:xfrm>
          <a:prstGeom prst="rect">
            <a:avLst/>
          </a:prstGeom>
          <a:noFill/>
        </p:spPr>
      </p:pic>
      <p:pic>
        <p:nvPicPr>
          <p:cNvPr id="330755" name="Picture 1027" descr="StalinWNikolaiYezhov                                           00009CBBMacintosh HD                   B6B5B43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81600" cy="338137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0" y="355847"/>
            <a:ext cx="3580660" cy="1054394"/>
          </a:xfrm>
        </p:spPr>
        <p:txBody>
          <a:bodyPr/>
          <a:lstStyle/>
          <a:p>
            <a:r>
              <a:rPr lang="en-US" dirty="0"/>
              <a:t>Stalin and Editing Photos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690687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Nikolai </a:t>
            </a:r>
            <a:r>
              <a:rPr lang="en-US" dirty="0" err="1" smtClean="0"/>
              <a:t>Yezhov</a:t>
            </a:r>
            <a:r>
              <a:rPr lang="en-US" dirty="0" smtClean="0"/>
              <a:t> - commissar of water transport in Russia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Nikolai is replaced by the waters of the Canal…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7" y="204952"/>
            <a:ext cx="451184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429000"/>
            <a:ext cx="4191000" cy="31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6858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Uzbek Party leader was eliminated by a firing squad</a:t>
            </a:r>
          </a:p>
          <a:p>
            <a:endParaRPr lang="en-US" dirty="0"/>
          </a:p>
          <a:p>
            <a:r>
              <a:rPr lang="en-US" dirty="0" smtClean="0"/>
              <a:t>Stalin has him removed from this picture and erased from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1117</TotalTime>
  <Words>496</Words>
  <Application>Microsoft Office PowerPoint</Application>
  <PresentationFormat>On-screen Show (4:3)</PresentationFormat>
  <Paragraphs>83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Grid</vt:lpstr>
      <vt:lpstr>Stalin’s Russia</vt:lpstr>
      <vt:lpstr>Propaganda in Modern Times</vt:lpstr>
      <vt:lpstr>Life under Stalin</vt:lpstr>
      <vt:lpstr>Life Under Stalin </vt:lpstr>
      <vt:lpstr>Propaganda</vt:lpstr>
      <vt:lpstr>Stalin’s Propaganda</vt:lpstr>
      <vt:lpstr>PowerPoint Presentation</vt:lpstr>
      <vt:lpstr>Stalin and Editing Photos </vt:lpstr>
      <vt:lpstr>PowerPoint Presentation</vt:lpstr>
      <vt:lpstr>PowerPoint Presentation</vt:lpstr>
      <vt:lpstr>PowerPoint Presentation</vt:lpstr>
      <vt:lpstr>PowerPoint Presentation</vt:lpstr>
      <vt:lpstr>Closing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 leading up to WWII</dc:title>
  <dc:creator>Administrator</dc:creator>
  <cp:lastModifiedBy>Administrator</cp:lastModifiedBy>
  <cp:revision>15</cp:revision>
  <cp:lastPrinted>2014-04-24T19:10:25Z</cp:lastPrinted>
  <dcterms:created xsi:type="dcterms:W3CDTF">2014-04-24T15:49:33Z</dcterms:created>
  <dcterms:modified xsi:type="dcterms:W3CDTF">2014-04-28T11:51:15Z</dcterms:modified>
</cp:coreProperties>
</file>