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3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was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506199" cy="4715933"/>
          </a:xfrm>
        </p:spPr>
        <p:txBody>
          <a:bodyPr anchor="t" anchorCtr="0">
            <a:normAutofit/>
          </a:bodyPr>
          <a:lstStyle/>
          <a:p>
            <a:r>
              <a:rPr lang="en-US" sz="2800" dirty="0" smtClean="0"/>
              <a:t>Altered </a:t>
            </a:r>
            <a:r>
              <a:rPr lang="en-US" sz="2800" dirty="0"/>
              <a:t>how Europeans would view themselves and </a:t>
            </a:r>
            <a:r>
              <a:rPr lang="en-US" sz="2800" dirty="0" smtClean="0"/>
              <a:t>world</a:t>
            </a:r>
          </a:p>
          <a:p>
            <a:r>
              <a:rPr lang="en-US" sz="2800" dirty="0" smtClean="0"/>
              <a:t>1300s – 1600s</a:t>
            </a:r>
            <a:endParaRPr lang="en-US" sz="2800" dirty="0"/>
          </a:p>
          <a:p>
            <a:r>
              <a:rPr lang="en-US" sz="2800" dirty="0"/>
              <a:t>Renaissance meaning</a:t>
            </a:r>
          </a:p>
          <a:p>
            <a:pPr lvl="1"/>
            <a:r>
              <a:rPr lang="en-US" sz="2400" dirty="0"/>
              <a:t>Rebirth</a:t>
            </a:r>
          </a:p>
          <a:p>
            <a:pPr lvl="1"/>
            <a:r>
              <a:rPr lang="en-US" sz="2400" dirty="0"/>
              <a:t>Philosophical and artistic movement</a:t>
            </a:r>
          </a:p>
          <a:p>
            <a:pPr lvl="1"/>
            <a:r>
              <a:rPr lang="en-US" sz="2400" dirty="0"/>
              <a:t>Medieval Scholars had studied ancient </a:t>
            </a:r>
            <a:r>
              <a:rPr lang="en-US" sz="2400" dirty="0" smtClean="0"/>
              <a:t>history</a:t>
            </a:r>
          </a:p>
          <a:p>
            <a:pPr lvl="2"/>
            <a:r>
              <a:rPr lang="en-US" sz="2000" dirty="0" smtClean="0"/>
              <a:t>tried </a:t>
            </a:r>
            <a:r>
              <a:rPr lang="en-US" sz="2000" dirty="0"/>
              <a:t>to bring everything they learned into harmony with Christian </a:t>
            </a:r>
            <a:r>
              <a:rPr lang="en-US" sz="2000" dirty="0" smtClean="0"/>
              <a:t>Teachings</a:t>
            </a:r>
            <a:endParaRPr lang="en-US" sz="2000" dirty="0"/>
          </a:p>
          <a:p>
            <a:pPr lvl="1"/>
            <a:r>
              <a:rPr lang="en-US" sz="2400" dirty="0"/>
              <a:t>Era when the movement flourished</a:t>
            </a:r>
          </a:p>
          <a:p>
            <a:pPr lvl="1"/>
            <a:r>
              <a:rPr lang="en-US" sz="2400" dirty="0"/>
              <a:t>A new emphasis on the Power of Human Reason </a:t>
            </a:r>
            <a:r>
              <a:rPr lang="en-US" sz="2400" dirty="0" smtClean="0"/>
              <a:t>developed</a:t>
            </a:r>
          </a:p>
        </p:txBody>
      </p:sp>
    </p:spTree>
    <p:extLst>
      <p:ext uri="{BB962C8B-B14F-4D97-AF65-F5344CB8AC3E}">
        <p14:creationId xmlns:p14="http://schemas.microsoft.com/office/powerpoint/2010/main" val="26927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Renaissance Began </a:t>
            </a:r>
            <a:r>
              <a:rPr lang="en-US" dirty="0"/>
              <a:t>in Italy  </a:t>
            </a:r>
            <a:r>
              <a:rPr lang="en-US" dirty="0" smtClean="0"/>
              <a:t>-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506199" cy="4715933"/>
          </a:xfrm>
        </p:spPr>
        <p:txBody>
          <a:bodyPr anchor="t" anchorCtr="0">
            <a:normAutofit/>
          </a:bodyPr>
          <a:lstStyle/>
          <a:p>
            <a:r>
              <a:rPr lang="en-US" sz="2200" dirty="0" smtClean="0"/>
              <a:t>Reminders of </a:t>
            </a:r>
            <a:r>
              <a:rPr lang="en-US" sz="2200" dirty="0"/>
              <a:t>Roman </a:t>
            </a:r>
            <a:r>
              <a:rPr lang="en-US" sz="2200" dirty="0" smtClean="0"/>
              <a:t>glory – Ruins, Writings, Art etc. </a:t>
            </a:r>
            <a:endParaRPr lang="en-US" sz="2200" dirty="0"/>
          </a:p>
          <a:p>
            <a:r>
              <a:rPr lang="en-US" sz="2200" dirty="0"/>
              <a:t>Scholars preserved Greek and Roman learning</a:t>
            </a:r>
          </a:p>
          <a:p>
            <a:r>
              <a:rPr lang="en-US" sz="2200" dirty="0"/>
              <a:t>Trade helped Italians learn about Arab and Africa achievements in science and </a:t>
            </a:r>
            <a:r>
              <a:rPr lang="en-US" sz="2200" dirty="0" smtClean="0"/>
              <a:t>medicine</a:t>
            </a:r>
            <a:endParaRPr lang="en-US" sz="2200" dirty="0"/>
          </a:p>
          <a:p>
            <a:pPr lvl="1"/>
            <a:r>
              <a:rPr lang="en-US" sz="2200" dirty="0" smtClean="0"/>
              <a:t> Small group with money, big impact</a:t>
            </a:r>
          </a:p>
          <a:p>
            <a:endParaRPr lang="en-US" sz="2400" dirty="0" smtClean="0"/>
          </a:p>
          <a:p>
            <a:r>
              <a:rPr lang="en-US" sz="2400" dirty="0" smtClean="0"/>
              <a:t>Wealth </a:t>
            </a:r>
            <a:r>
              <a:rPr lang="en-US" sz="2400" dirty="0"/>
              <a:t>spreads throughout cities</a:t>
            </a:r>
          </a:p>
          <a:p>
            <a:pPr lvl="1"/>
            <a:r>
              <a:rPr lang="en-US" sz="2000" dirty="0"/>
              <a:t>Florence, Medici family: bankers than rulers of city-state</a:t>
            </a:r>
          </a:p>
          <a:p>
            <a:pPr lvl="1"/>
            <a:r>
              <a:rPr lang="en-US" sz="2000" dirty="0"/>
              <a:t>Lorenzo de Medici: patron of the arts</a:t>
            </a:r>
          </a:p>
          <a:p>
            <a:pPr lvl="1"/>
            <a:r>
              <a:rPr lang="en-US" sz="2000" dirty="0"/>
              <a:t>Mantua, Isabella </a:t>
            </a:r>
            <a:r>
              <a:rPr lang="en-US" sz="2000" dirty="0" err="1"/>
              <a:t>d’Este</a:t>
            </a:r>
            <a:r>
              <a:rPr lang="en-US" sz="2000" dirty="0"/>
              <a:t>:  fills palace with paintings and sculptures of finest Renaissance artists.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506199" cy="4715933"/>
          </a:xfrm>
        </p:spPr>
        <p:txBody>
          <a:bodyPr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How were books copied/printed before?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Scribes were not happy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Some people liked hand-copied manuscripts </a:t>
            </a:r>
            <a:r>
              <a:rPr lang="en-US" sz="2000" dirty="0" smtClean="0"/>
              <a:t>better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Chinese Block Printing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 1450, Gutenberg became the first European to use moveable type to print </a:t>
            </a:r>
            <a:r>
              <a:rPr lang="en-US" sz="2400" dirty="0" smtClean="0"/>
              <a:t>books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3401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Printing Press - </a:t>
            </a:r>
            <a:r>
              <a:rPr lang="en-US" dirty="0"/>
              <a:t>What was it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798489"/>
            <a:ext cx="11506199" cy="6059511"/>
          </a:xfrm>
        </p:spPr>
        <p:txBody>
          <a:bodyPr anchor="t" anchorCtr="0">
            <a:normAutofit/>
          </a:bodyPr>
          <a:lstStyle/>
          <a:p>
            <a:r>
              <a:rPr lang="en-US" sz="2400" dirty="0"/>
              <a:t>The bible </a:t>
            </a:r>
            <a:r>
              <a:rPr lang="en-US" sz="2400" dirty="0" smtClean="0"/>
              <a:t>- </a:t>
            </a:r>
            <a:r>
              <a:rPr lang="en-US" sz="2400" dirty="0"/>
              <a:t>the </a:t>
            </a:r>
            <a:r>
              <a:rPr lang="en-US" sz="2400" dirty="0" smtClean="0"/>
              <a:t>first book </a:t>
            </a:r>
            <a:r>
              <a:rPr lang="en-US" sz="2400" dirty="0"/>
              <a:t>he </a:t>
            </a:r>
            <a:r>
              <a:rPr lang="en-US" sz="2400" dirty="0" smtClean="0"/>
              <a:t>copied</a:t>
            </a:r>
          </a:p>
          <a:p>
            <a:r>
              <a:rPr lang="en-US" sz="2400" dirty="0" smtClean="0"/>
              <a:t>Books </a:t>
            </a:r>
            <a:r>
              <a:rPr lang="en-US" sz="2400" dirty="0"/>
              <a:t>can be massed produced </a:t>
            </a:r>
            <a:endParaRPr lang="en-US" sz="2400" dirty="0" smtClean="0"/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hus </a:t>
            </a:r>
            <a:r>
              <a:rPr lang="en-US" sz="1800" dirty="0"/>
              <a:t>becoming cheaper and affordable to more people</a:t>
            </a:r>
          </a:p>
          <a:p>
            <a:r>
              <a:rPr lang="en-US" sz="2400" dirty="0" smtClean="0"/>
              <a:t>Books can be published in regional languages</a:t>
            </a:r>
          </a:p>
          <a:p>
            <a:pPr lvl="1"/>
            <a:r>
              <a:rPr lang="en-US" sz="1800" dirty="0" smtClean="0"/>
              <a:t>Vernacular </a:t>
            </a:r>
            <a:r>
              <a:rPr lang="en-US" sz="1800" dirty="0"/>
              <a:t>– common man’s language </a:t>
            </a:r>
            <a:endParaRPr lang="en-US" sz="1800" dirty="0" smtClean="0"/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hus </a:t>
            </a:r>
            <a:r>
              <a:rPr lang="en-US" sz="1800" dirty="0"/>
              <a:t>they can read the Bible without the priest’s </a:t>
            </a:r>
            <a:r>
              <a:rPr lang="en-US" sz="1800" dirty="0" smtClean="0"/>
              <a:t>interpretation</a:t>
            </a:r>
          </a:p>
          <a:p>
            <a:pPr lvl="1"/>
            <a:r>
              <a:rPr lang="en-US" sz="1800" dirty="0" smtClean="0"/>
              <a:t>People </a:t>
            </a:r>
            <a:r>
              <a:rPr lang="en-US" sz="1800" dirty="0"/>
              <a:t>have their own interpretation and begin to challenge the church, the role of priests is slowly changing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impact of the Printing Press did not slow </a:t>
            </a:r>
            <a:r>
              <a:rPr lang="en-US" sz="2400" dirty="0" smtClean="0"/>
              <a:t>down</a:t>
            </a:r>
            <a:endParaRPr lang="en-US" sz="2400" dirty="0"/>
          </a:p>
          <a:p>
            <a:r>
              <a:rPr lang="en-US" sz="2400" dirty="0"/>
              <a:t>By 1475 printing presses operated in England, France, Germany, Italy and several other European </a:t>
            </a:r>
            <a:r>
              <a:rPr lang="en-US" sz="2400" dirty="0" smtClean="0"/>
              <a:t>Nations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help spread new Humanist ideas to a large audience </a:t>
            </a:r>
            <a:r>
              <a:rPr lang="en-US" sz="2400" dirty="0" smtClean="0"/>
              <a:t>quickly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98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Philosophies of the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506199" cy="4715933"/>
          </a:xfrm>
        </p:spPr>
        <p:txBody>
          <a:bodyPr anchor="t" anchorCtr="0">
            <a:normAutofit/>
          </a:bodyPr>
          <a:lstStyle/>
          <a:p>
            <a:r>
              <a:rPr lang="en-US" sz="2400" dirty="0"/>
              <a:t>Humanists:</a:t>
            </a:r>
          </a:p>
          <a:p>
            <a:pPr lvl="1"/>
            <a:r>
              <a:rPr lang="en-US" sz="2000" dirty="0"/>
              <a:t>People who specialized in either Greek and Roman literature to study grammar, history, poetry, and </a:t>
            </a:r>
            <a:r>
              <a:rPr lang="en-US" sz="2000" dirty="0" smtClean="0"/>
              <a:t>rhetoric</a:t>
            </a:r>
            <a:endParaRPr lang="en-US" sz="2000" dirty="0"/>
          </a:p>
          <a:p>
            <a:pPr lvl="1"/>
            <a:r>
              <a:rPr lang="en-US" sz="2000" dirty="0" smtClean="0"/>
              <a:t>Humanism is: </a:t>
            </a:r>
          </a:p>
          <a:p>
            <a:pPr lvl="2"/>
            <a:r>
              <a:rPr lang="en-US" sz="1800" dirty="0" smtClean="0"/>
              <a:t>an </a:t>
            </a:r>
            <a:r>
              <a:rPr lang="en-US" sz="1800" dirty="0"/>
              <a:t>intellectual movement that focused on human potential and achievements</a:t>
            </a:r>
          </a:p>
          <a:p>
            <a:r>
              <a:rPr lang="en-US" sz="2400" dirty="0" smtClean="0"/>
              <a:t>Studied </a:t>
            </a:r>
            <a:r>
              <a:rPr lang="en-US" sz="2400" dirty="0"/>
              <a:t>classical manuscripts</a:t>
            </a:r>
          </a:p>
          <a:p>
            <a:r>
              <a:rPr lang="en-US" sz="2400" dirty="0"/>
              <a:t>Many Catholics:</a:t>
            </a:r>
          </a:p>
          <a:p>
            <a:pPr lvl="1"/>
            <a:r>
              <a:rPr lang="en-US" sz="2000" dirty="0"/>
              <a:t>Remain </a:t>
            </a:r>
            <a:r>
              <a:rPr lang="en-US" sz="2000" dirty="0" smtClean="0"/>
              <a:t>devote Catholics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133341" y="397933"/>
            <a:ext cx="9685477" cy="1005863"/>
          </a:xfrm>
        </p:spPr>
        <p:txBody>
          <a:bodyPr/>
          <a:lstStyle/>
          <a:p>
            <a:pPr algn="ctr"/>
            <a:r>
              <a:rPr lang="en-US" sz="3600" dirty="0" smtClean="0"/>
              <a:t>Shakespeare 1564 - 1616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133341" y="2021983"/>
            <a:ext cx="9685475" cy="4417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Stands </a:t>
            </a:r>
            <a:r>
              <a:rPr lang="en-US" sz="2400" dirty="0"/>
              <a:t>out as leading literary figure of the </a:t>
            </a:r>
            <a:r>
              <a:rPr lang="en-US" sz="2400" dirty="0" smtClean="0"/>
              <a:t>time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His ability to transform well-known stories into dramatic masterpieces was one of his great </a:t>
            </a:r>
            <a:r>
              <a:rPr lang="en-US" sz="2400" dirty="0" smtClean="0"/>
              <a:t>qualities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Many famous works, still impacts modern writers/actors/etc.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9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pPr algn="ctr"/>
            <a:r>
              <a:rPr lang="en-US" dirty="0" smtClean="0"/>
              <a:t>Quick Summary: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56267"/>
            <a:ext cx="11506199" cy="5401733"/>
          </a:xfrm>
        </p:spPr>
        <p:txBody>
          <a:bodyPr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Focus was on the individual, fame, fortune, legacy, make money and spend money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Shift from a focus on the spiritual to the worldly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Man was to enjoy his time on earth but still be a good Catholic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This shift was reflected in the study of the humanities and art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Due to an increase of trade, a middle class begins to emerge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Cities become bigger and we see a small shift from agrarian to a trading society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Cities nurture the </a:t>
            </a:r>
            <a:r>
              <a:rPr lang="en-US" sz="2400" dirty="0" smtClean="0"/>
              <a:t>Renaissance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Slowly expands northward, continues to develop and include new 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8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163</TotalTime>
  <Words>467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The renaissance</vt:lpstr>
      <vt:lpstr>What was it?</vt:lpstr>
      <vt:lpstr>The Renaissance Began in Italy  - why?</vt:lpstr>
      <vt:lpstr>The Printing Press - What was it?</vt:lpstr>
      <vt:lpstr>PowerPoint Presentation</vt:lpstr>
      <vt:lpstr>Philosophies of the era</vt:lpstr>
      <vt:lpstr>PowerPoint Presentation</vt:lpstr>
      <vt:lpstr>Quick Summary: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</dc:title>
  <dc:creator>Ashley Davis</dc:creator>
  <cp:lastModifiedBy>Lelko, Garrett</cp:lastModifiedBy>
  <cp:revision>13</cp:revision>
  <dcterms:created xsi:type="dcterms:W3CDTF">2014-10-07T15:34:08Z</dcterms:created>
  <dcterms:modified xsi:type="dcterms:W3CDTF">2014-10-08T11:24:07Z</dcterms:modified>
</cp:coreProperties>
</file>