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sldIdLst>
    <p:sldId id="285" r:id="rId2"/>
    <p:sldId id="272" r:id="rId3"/>
    <p:sldId id="273" r:id="rId4"/>
    <p:sldId id="274" r:id="rId5"/>
    <p:sldId id="275" r:id="rId6"/>
    <p:sldId id="276" r:id="rId7"/>
    <p:sldId id="277" r:id="rId8"/>
    <p:sldId id="287" r:id="rId9"/>
    <p:sldId id="278" r:id="rId10"/>
    <p:sldId id="279" r:id="rId11"/>
    <p:sldId id="286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3557CD9-8778-44A9-B3DE-E1A50BDDD619}">
          <p14:sldIdLst>
            <p14:sldId id="285"/>
            <p14:sldId id="272"/>
            <p14:sldId id="273"/>
            <p14:sldId id="274"/>
            <p14:sldId id="275"/>
            <p14:sldId id="276"/>
            <p14:sldId id="277"/>
            <p14:sldId id="287"/>
            <p14:sldId id="278"/>
            <p14:sldId id="279"/>
            <p14:sldId id="286"/>
            <p14:sldId id="280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98342-9DC6-42E1-B1A7-818FA75CC663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13A3A-F6E5-453F-8BEA-29BAAFA5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68AC17-0889-4DB5-9337-02B81BBE7ECA}" type="datetimeFigureOut">
              <a:rPr lang="en-US" smtClean="0"/>
              <a:t>10/14/2014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Renaissance movement affect people’s view on the Catholic Church?</a:t>
            </a:r>
          </a:p>
          <a:p>
            <a:r>
              <a:rPr lang="en-US" dirty="0" smtClean="0"/>
              <a:t>Focus on individual\humanists</a:t>
            </a:r>
          </a:p>
          <a:p>
            <a:r>
              <a:rPr lang="en-US" dirty="0" smtClean="0"/>
              <a:t>Focus on secular</a:t>
            </a:r>
          </a:p>
          <a:p>
            <a:r>
              <a:rPr lang="en-US" dirty="0" smtClean="0"/>
              <a:t>Enjoy life don’t need to suffer</a:t>
            </a:r>
          </a:p>
          <a:p>
            <a:r>
              <a:rPr lang="en-US" dirty="0" smtClean="0"/>
              <a:t>Printing press ideas\Bible</a:t>
            </a:r>
          </a:p>
          <a:p>
            <a:r>
              <a:rPr lang="en-US" dirty="0" smtClean="0"/>
              <a:t>Question and thirst for knowledge 2 + 2 = ?</a:t>
            </a:r>
          </a:p>
          <a:p>
            <a:r>
              <a:rPr lang="en-US" dirty="0" smtClean="0"/>
              <a:t>Growth of nation states \ taxes and land </a:t>
            </a:r>
          </a:p>
          <a:p>
            <a:r>
              <a:rPr lang="en-US" dirty="0" smtClean="0"/>
              <a:t>Pope foreign ruler \ taking money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8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Spread of Calvinism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41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Huguenot:</a:t>
            </a:r>
          </a:p>
          <a:p>
            <a:pPr lvl="1"/>
            <a:r>
              <a:rPr lang="en-US" dirty="0" smtClean="0"/>
              <a:t>French nobility that converted to Calvinism</a:t>
            </a:r>
          </a:p>
          <a:p>
            <a:pPr lvl="1"/>
            <a:r>
              <a:rPr lang="en-US" dirty="0" smtClean="0"/>
              <a:t>1/3 became Calvinists</a:t>
            </a:r>
          </a:p>
          <a:p>
            <a:r>
              <a:rPr lang="en-US" dirty="0" smtClean="0"/>
              <a:t>Civil War – Huguenots vs. Catholics 1562</a:t>
            </a:r>
          </a:p>
          <a:p>
            <a:pPr lvl="1"/>
            <a:r>
              <a:rPr lang="en-US" dirty="0" smtClean="0"/>
              <a:t>1598 Henry IV – Edicts of Nantes</a:t>
            </a:r>
          </a:p>
          <a:p>
            <a:pPr lvl="1"/>
            <a:r>
              <a:rPr lang="en-US" dirty="0" smtClean="0"/>
              <a:t>Freedom of worship / political rights</a:t>
            </a:r>
          </a:p>
          <a:p>
            <a:pPr lvl="1"/>
            <a:r>
              <a:rPr lang="en-US" dirty="0" smtClean="0"/>
              <a:t>Puritanism – form of Calvinism</a:t>
            </a:r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834" y="1524000"/>
            <a:ext cx="3341969" cy="4572000"/>
          </a:xfrm>
        </p:spPr>
      </p:pic>
    </p:spTree>
    <p:extLst>
      <p:ext uri="{BB962C8B-B14F-4D97-AF65-F5344CB8AC3E}">
        <p14:creationId xmlns:p14="http://schemas.microsoft.com/office/powerpoint/2010/main" val="19815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8176" y="862232"/>
            <a:ext cx="8305800" cy="1143000"/>
          </a:xfrm>
        </p:spPr>
        <p:txBody>
          <a:bodyPr/>
          <a:lstStyle/>
          <a:p>
            <a:r>
              <a:rPr lang="en-US" sz="3600" dirty="0" smtClean="0"/>
              <a:t>John Knox Scottish preacher</a:t>
            </a:r>
          </a:p>
          <a:p>
            <a:r>
              <a:rPr lang="en-US" sz="3600" dirty="0" smtClean="0"/>
              <a:t>Presbyters</a:t>
            </a:r>
          </a:p>
          <a:p>
            <a:r>
              <a:rPr lang="en-US" sz="3600" dirty="0" smtClean="0"/>
              <a:t>Presbyterians </a:t>
            </a:r>
          </a:p>
          <a:p>
            <a:r>
              <a:rPr lang="en-US" sz="3600" dirty="0" smtClean="0"/>
              <a:t>Mary Queen of Scotland Catholic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 flipV="1">
            <a:off x="457200" y="1371600"/>
            <a:ext cx="45719" cy="621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9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Counter-Reformation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524000"/>
            <a:ext cx="4440936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Counter (Catholic) Reformation</a:t>
            </a:r>
          </a:p>
          <a:p>
            <a:pPr lvl="1"/>
            <a:r>
              <a:rPr lang="en-US" dirty="0" smtClean="0"/>
              <a:t>Attempt to return the church to emphasizing spirituality</a:t>
            </a:r>
          </a:p>
          <a:p>
            <a:pPr lvl="1"/>
            <a:r>
              <a:rPr lang="en-US" dirty="0" smtClean="0"/>
              <a:t>Clarify church doctrine</a:t>
            </a:r>
          </a:p>
          <a:p>
            <a:pPr lvl="1"/>
            <a:r>
              <a:rPr lang="en-US" dirty="0" smtClean="0"/>
              <a:t>Campaign to stop Protestantism</a:t>
            </a:r>
          </a:p>
          <a:p>
            <a:r>
              <a:rPr lang="en-US" dirty="0" smtClean="0"/>
              <a:t>Pope Paul III 1534-1549</a:t>
            </a:r>
          </a:p>
          <a:p>
            <a:pPr lvl="1"/>
            <a:r>
              <a:rPr lang="en-US" dirty="0" smtClean="0"/>
              <a:t>Inquisition – question “heretics” </a:t>
            </a:r>
          </a:p>
          <a:p>
            <a:pPr lvl="1"/>
            <a:r>
              <a:rPr lang="en-US" dirty="0" smtClean="0"/>
              <a:t>Keep Catholics in the church</a:t>
            </a:r>
          </a:p>
          <a:p>
            <a:r>
              <a:rPr lang="en-US" dirty="0" smtClean="0"/>
              <a:t>Pope Paul IV</a:t>
            </a:r>
          </a:p>
          <a:p>
            <a:pPr lvl="1"/>
            <a:r>
              <a:rPr lang="en-US" i="1" dirty="0" smtClean="0"/>
              <a:t>Index of Forbidden Books</a:t>
            </a:r>
          </a:p>
          <a:p>
            <a:pPr lvl="1"/>
            <a:r>
              <a:rPr lang="en-US" dirty="0" smtClean="0"/>
              <a:t>Books that were harmful to faith and morals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080853"/>
            <a:ext cx="4201319" cy="3329347"/>
          </a:xfrm>
        </p:spPr>
      </p:pic>
    </p:spTree>
    <p:extLst>
      <p:ext uri="{BB962C8B-B14F-4D97-AF65-F5344CB8AC3E}">
        <p14:creationId xmlns:p14="http://schemas.microsoft.com/office/powerpoint/2010/main" val="6480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of Trent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517136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1545 Church Leaders meet in Trent</a:t>
            </a:r>
          </a:p>
          <a:p>
            <a:pPr lvl="1"/>
            <a:r>
              <a:rPr lang="en-US" dirty="0" smtClean="0"/>
              <a:t>Met during 3 periods from 1545 – 1563</a:t>
            </a:r>
          </a:p>
          <a:p>
            <a:pPr lvl="1"/>
            <a:r>
              <a:rPr lang="en-US" dirty="0" smtClean="0"/>
              <a:t>End abuses of indulgences</a:t>
            </a:r>
          </a:p>
          <a:p>
            <a:pPr lvl="1"/>
            <a:r>
              <a:rPr lang="en-US" dirty="0" smtClean="0"/>
              <a:t>Discipline within the clergy</a:t>
            </a:r>
          </a:p>
          <a:p>
            <a:pPr lvl="1"/>
            <a:r>
              <a:rPr lang="en-US" dirty="0" smtClean="0"/>
              <a:t>Emphasized the need for ceremonies</a:t>
            </a:r>
          </a:p>
          <a:p>
            <a:pPr lvl="1"/>
            <a:r>
              <a:rPr lang="en-US" dirty="0" smtClean="0"/>
              <a:t>People must depend on priests b/c God grants forgiveness through the church</a:t>
            </a:r>
          </a:p>
          <a:p>
            <a:pPr lvl="1"/>
            <a:r>
              <a:rPr lang="en-US" dirty="0" smtClean="0"/>
              <a:t>Salvation comes from ceremonies &amp; faith</a:t>
            </a:r>
          </a:p>
          <a:p>
            <a:pPr lvl="1"/>
            <a:r>
              <a:rPr lang="en-US" dirty="0" smtClean="0"/>
              <a:t>Every person has free will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1200"/>
            <a:ext cx="4181626" cy="3373178"/>
          </a:xfrm>
        </p:spPr>
      </p:pic>
    </p:spTree>
    <p:extLst>
      <p:ext uri="{BB962C8B-B14F-4D97-AF65-F5344CB8AC3E}">
        <p14:creationId xmlns:p14="http://schemas.microsoft.com/office/powerpoint/2010/main" val="28331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Soldiers of the Counter-Reformation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64736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Society of Jesus (Jesuits)</a:t>
            </a:r>
          </a:p>
          <a:p>
            <a:pPr lvl="1"/>
            <a:r>
              <a:rPr lang="en-US" dirty="0" smtClean="0"/>
              <a:t>Ignatius de Loyola – founder 1534</a:t>
            </a:r>
          </a:p>
          <a:p>
            <a:pPr lvl="1"/>
            <a:r>
              <a:rPr lang="en-US" dirty="0" smtClean="0"/>
              <a:t>1540 Pope Paul III recognizes Jesuits as an official order</a:t>
            </a:r>
          </a:p>
          <a:p>
            <a:pPr lvl="1"/>
            <a:r>
              <a:rPr lang="en-US" dirty="0" smtClean="0"/>
              <a:t>Followers Vows: chastity, poverty &amp; obedience to the pope</a:t>
            </a:r>
          </a:p>
          <a:p>
            <a:pPr lvl="1"/>
            <a:r>
              <a:rPr lang="en-US" dirty="0" smtClean="0"/>
              <a:t>Most effective in spreading Catholicism</a:t>
            </a:r>
          </a:p>
          <a:p>
            <a:pPr lvl="1"/>
            <a:r>
              <a:rPr lang="en-US" dirty="0" smtClean="0"/>
              <a:t>Stressed education</a:t>
            </a:r>
          </a:p>
          <a:p>
            <a:pPr lvl="1"/>
            <a:r>
              <a:rPr lang="en-US" dirty="0" smtClean="0"/>
              <a:t>Combined humanist values w/Catholic doctrine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19" y="1524000"/>
            <a:ext cx="3403600" cy="4572000"/>
          </a:xfrm>
        </p:spPr>
      </p:pic>
    </p:spTree>
    <p:extLst>
      <p:ext uri="{BB962C8B-B14F-4D97-AF65-F5344CB8AC3E}">
        <p14:creationId xmlns:p14="http://schemas.microsoft.com/office/powerpoint/2010/main" val="243759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Religious Upheavals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40936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1530’s – mid 1600’s</a:t>
            </a:r>
          </a:p>
          <a:p>
            <a:pPr lvl="1"/>
            <a:r>
              <a:rPr lang="en-US" dirty="0" smtClean="0"/>
              <a:t>Religious wars in France, Germany, Netherlands &amp; Switzerland</a:t>
            </a:r>
          </a:p>
          <a:p>
            <a:r>
              <a:rPr lang="en-US" dirty="0" smtClean="0"/>
              <a:t>Interest in Education</a:t>
            </a:r>
          </a:p>
          <a:p>
            <a:pPr lvl="1"/>
            <a:r>
              <a:rPr lang="en-US" dirty="0" smtClean="0"/>
              <a:t>Jesuits worked to strengthen faith in school</a:t>
            </a:r>
          </a:p>
          <a:p>
            <a:pPr lvl="1"/>
            <a:r>
              <a:rPr lang="en-US" dirty="0" smtClean="0"/>
              <a:t>Protestants believed people found the Christian faith by studying the bible</a:t>
            </a:r>
          </a:p>
          <a:p>
            <a:pPr lvl="1"/>
            <a:r>
              <a:rPr lang="en-US" dirty="0" smtClean="0"/>
              <a:t>Reading and literacy become important</a:t>
            </a:r>
          </a:p>
          <a:p>
            <a:r>
              <a:rPr lang="en-US" dirty="0" smtClean="0"/>
              <a:t>Gov’tal Power Increases</a:t>
            </a:r>
          </a:p>
          <a:p>
            <a:pPr lvl="1"/>
            <a:r>
              <a:rPr lang="en-US" dirty="0" smtClean="0"/>
              <a:t>Gov’ts, like England, took responsibility for church leadership</a:t>
            </a:r>
          </a:p>
          <a:p>
            <a:pPr lvl="1"/>
            <a:r>
              <a:rPr lang="en-US" dirty="0" smtClean="0"/>
              <a:t>Papal powers decreased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19" y="2057400"/>
            <a:ext cx="5080000" cy="4038600"/>
          </a:xfrm>
        </p:spPr>
      </p:pic>
    </p:spTree>
    <p:extLst>
      <p:ext uri="{BB962C8B-B14F-4D97-AF65-F5344CB8AC3E}">
        <p14:creationId xmlns:p14="http://schemas.microsoft.com/office/powerpoint/2010/main" val="42827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Reformation:  religious revolution in western Europe </a:t>
            </a:r>
          </a:p>
          <a:p>
            <a:pPr lvl="1"/>
            <a:r>
              <a:rPr lang="en-US" dirty="0" smtClean="0"/>
              <a:t>Income = salvation</a:t>
            </a:r>
          </a:p>
          <a:p>
            <a:pPr lvl="1"/>
            <a:r>
              <a:rPr lang="en-US" dirty="0" smtClean="0"/>
              <a:t>Popes are warriors &amp; politicians</a:t>
            </a:r>
          </a:p>
          <a:p>
            <a:pPr lvl="1"/>
            <a:r>
              <a:rPr lang="en-US" dirty="0" smtClean="0"/>
              <a:t>Vices took precedence over morality</a:t>
            </a:r>
          </a:p>
          <a:p>
            <a:pPr lvl="1"/>
            <a:r>
              <a:rPr lang="en-US" dirty="0" smtClean="0"/>
              <a:t>John Wycliffe and Jan Hus ask for reform but met with </a:t>
            </a:r>
            <a:r>
              <a:rPr lang="en-US" dirty="0" smtClean="0"/>
              <a:t>resistance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of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Break – Germany</a:t>
            </a:r>
          </a:p>
          <a:p>
            <a:pPr lvl="1"/>
            <a:r>
              <a:rPr lang="en-US" dirty="0" smtClean="0"/>
              <a:t>Core of HRE – 300 independent states</a:t>
            </a:r>
          </a:p>
          <a:p>
            <a:pPr lvl="1"/>
            <a:r>
              <a:rPr lang="en-US" dirty="0" smtClean="0"/>
              <a:t>Vatican sent Johann Tetzel to raise $$</a:t>
            </a:r>
          </a:p>
          <a:p>
            <a:r>
              <a:rPr lang="en-US" dirty="0" smtClean="0"/>
              <a:t>Indulgences: pardons for punishment from sin</a:t>
            </a:r>
          </a:p>
          <a:p>
            <a:pPr lvl="1"/>
            <a:r>
              <a:rPr lang="en-US" dirty="0" smtClean="0"/>
              <a:t>Originally a reward</a:t>
            </a:r>
          </a:p>
          <a:p>
            <a:pPr lvl="1"/>
            <a:r>
              <a:rPr lang="en-US" dirty="0" smtClean="0"/>
              <a:t>German states: no restriction to sale of indulgences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981200"/>
            <a:ext cx="4337418" cy="3057525"/>
          </a:xfrm>
        </p:spPr>
      </p:pic>
    </p:spTree>
    <p:extLst>
      <p:ext uri="{BB962C8B-B14F-4D97-AF65-F5344CB8AC3E}">
        <p14:creationId xmlns:p14="http://schemas.microsoft.com/office/powerpoint/2010/main" val="100715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Monk – search for salvation</a:t>
            </a:r>
          </a:p>
          <a:p>
            <a:pPr lvl="1"/>
            <a:r>
              <a:rPr lang="en-US" dirty="0" smtClean="0"/>
              <a:t>good deeds and church ceremonies not needed</a:t>
            </a:r>
          </a:p>
          <a:p>
            <a:pPr lvl="1"/>
            <a:r>
              <a:rPr lang="en-US" dirty="0" smtClean="0"/>
              <a:t>God’s forgiveness not the church’s</a:t>
            </a:r>
          </a:p>
          <a:p>
            <a:pPr lvl="1"/>
            <a:r>
              <a:rPr lang="en-US" dirty="0" smtClean="0"/>
              <a:t>Bible the only authority not Church and priests</a:t>
            </a:r>
          </a:p>
          <a:p>
            <a:pPr lvl="1"/>
            <a:r>
              <a:rPr lang="en-US" dirty="0" smtClean="0"/>
              <a:t>Everyone equal don’t need priests to interpret</a:t>
            </a:r>
          </a:p>
          <a:p>
            <a:r>
              <a:rPr lang="en-US" dirty="0" smtClean="0"/>
              <a:t>95 Theses – 1517</a:t>
            </a:r>
          </a:p>
          <a:p>
            <a:pPr lvl="1"/>
            <a:r>
              <a:rPr lang="en-US" dirty="0" smtClean="0"/>
              <a:t>Public challenge of indulgences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618" y="2362200"/>
            <a:ext cx="4589414" cy="2999509"/>
          </a:xfrm>
        </p:spPr>
      </p:pic>
    </p:spTree>
    <p:extLst>
      <p:ext uri="{BB962C8B-B14F-4D97-AF65-F5344CB8AC3E}">
        <p14:creationId xmlns:p14="http://schemas.microsoft.com/office/powerpoint/2010/main" val="188911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1521 Pope Leo X declares Luther a heretic</a:t>
            </a:r>
          </a:p>
          <a:p>
            <a:pPr lvl="1"/>
            <a:r>
              <a:rPr lang="en-US" dirty="0" smtClean="0"/>
              <a:t>Excommunicated</a:t>
            </a:r>
          </a:p>
          <a:p>
            <a:r>
              <a:rPr lang="en-US" dirty="0" smtClean="0"/>
              <a:t>Charles V (HREmp) – Imperial Diet</a:t>
            </a:r>
          </a:p>
          <a:p>
            <a:pPr lvl="1"/>
            <a:r>
              <a:rPr lang="en-US" dirty="0" smtClean="0"/>
              <a:t>Diet of Worms: Luther an outlaw </a:t>
            </a:r>
          </a:p>
          <a:p>
            <a:pPr lvl="1"/>
            <a:r>
              <a:rPr lang="en-US" dirty="0" smtClean="0"/>
              <a:t>Banned printing and sale of works</a:t>
            </a:r>
          </a:p>
          <a:p>
            <a:r>
              <a:rPr lang="en-US" dirty="0" smtClean="0"/>
              <a:t>Frederick the Wise (Elector of Saxony)</a:t>
            </a:r>
          </a:p>
          <a:p>
            <a:pPr lvl="1"/>
            <a:r>
              <a:rPr lang="en-US" dirty="0" smtClean="0"/>
              <a:t>Hides Luther</a:t>
            </a:r>
          </a:p>
          <a:p>
            <a:pPr lvl="1"/>
            <a:r>
              <a:rPr lang="en-US" dirty="0" smtClean="0"/>
              <a:t>Translates Bible to German</a:t>
            </a:r>
          </a:p>
          <a:p>
            <a:pPr lvl="1"/>
            <a:r>
              <a:rPr lang="en-US" dirty="0" smtClean="0"/>
              <a:t>Peasants revolt against Catholic Church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From the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3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Protestantism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64736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Spread quickly – German princes est Lutheran states</a:t>
            </a:r>
          </a:p>
          <a:p>
            <a:pPr lvl="1"/>
            <a:r>
              <a:rPr lang="en-US" dirty="0" smtClean="0"/>
              <a:t>Charles V: 1546 sent armies against Protestant princes</a:t>
            </a:r>
          </a:p>
          <a:p>
            <a:r>
              <a:rPr lang="en-US" dirty="0" smtClean="0"/>
              <a:t>Peace of Augsberg 1555:</a:t>
            </a:r>
          </a:p>
          <a:p>
            <a:pPr lvl="1"/>
            <a:r>
              <a:rPr lang="en-US" dirty="0" smtClean="0"/>
              <a:t>German rulers could establish any religion for their state</a:t>
            </a:r>
          </a:p>
          <a:p>
            <a:pPr lvl="1"/>
            <a:r>
              <a:rPr lang="en-US" dirty="0" smtClean="0"/>
              <a:t>Subjects didn’t like it they could move</a:t>
            </a:r>
          </a:p>
          <a:p>
            <a:pPr lvl="1"/>
            <a:r>
              <a:rPr lang="en-US" dirty="0" smtClean="0"/>
              <a:t>French??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528" y="1481539"/>
            <a:ext cx="4319672" cy="3965237"/>
          </a:xfrm>
        </p:spPr>
      </p:pic>
    </p:spTree>
    <p:extLst>
      <p:ext uri="{BB962C8B-B14F-4D97-AF65-F5344CB8AC3E}">
        <p14:creationId xmlns:p14="http://schemas.microsoft.com/office/powerpoint/2010/main" val="6821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Religions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5720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Sects: new religious groups – no organized churches</a:t>
            </a:r>
          </a:p>
          <a:p>
            <a:pPr lvl="1"/>
            <a:r>
              <a:rPr lang="en-US" dirty="0" smtClean="0"/>
              <a:t>No authority, discipline, membership or rules</a:t>
            </a:r>
          </a:p>
          <a:p>
            <a:pPr lvl="1"/>
            <a:r>
              <a:rPr lang="en-US" dirty="0" smtClean="0"/>
              <a:t>Gathering of like minded individuals w/preacher</a:t>
            </a:r>
          </a:p>
          <a:p>
            <a:r>
              <a:rPr lang="en-US" dirty="0" smtClean="0"/>
              <a:t>Anglican Church – England Henry VIII</a:t>
            </a:r>
          </a:p>
          <a:p>
            <a:pPr lvl="1"/>
            <a:r>
              <a:rPr lang="en-US" dirty="0" smtClean="0"/>
              <a:t>England leaves church b/c Henry wants a divorce</a:t>
            </a:r>
          </a:p>
          <a:p>
            <a:pPr lvl="1"/>
            <a:r>
              <a:rPr lang="en-US" dirty="0" smtClean="0"/>
              <a:t>Leave wife (Catherine of Aragon) for lady in waiting (Anne Boleyn)</a:t>
            </a:r>
          </a:p>
          <a:p>
            <a:pPr lvl="1"/>
            <a:r>
              <a:rPr lang="en-US" dirty="0" smtClean="0"/>
              <a:t>Act of Supremacy </a:t>
            </a:r>
            <a:r>
              <a:rPr lang="en-US" dirty="0" smtClean="0"/>
              <a:t>new </a:t>
            </a:r>
            <a:r>
              <a:rPr lang="en-US" dirty="0" smtClean="0"/>
              <a:t>church of England – king as the head</a:t>
            </a:r>
          </a:p>
          <a:p>
            <a:pPr lvl="1"/>
            <a:r>
              <a:rPr lang="en-US" dirty="0" smtClean="0"/>
              <a:t>Married 6 times – 1 son Edward VI</a:t>
            </a:r>
          </a:p>
          <a:p>
            <a:pPr lvl="1"/>
            <a:r>
              <a:rPr lang="en-US" dirty="0" smtClean="0"/>
              <a:t>Creates religious turmoil\unrest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143000"/>
            <a:ext cx="3962400" cy="4715256"/>
          </a:xfrm>
        </p:spPr>
      </p:pic>
    </p:spTree>
    <p:extLst>
      <p:ext uri="{BB962C8B-B14F-4D97-AF65-F5344CB8AC3E}">
        <p14:creationId xmlns:p14="http://schemas.microsoft.com/office/powerpoint/2010/main" val="12604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305800" cy="5029200"/>
          </a:xfrm>
        </p:spPr>
        <p:txBody>
          <a:bodyPr/>
          <a:lstStyle/>
          <a:p>
            <a:r>
              <a:rPr lang="en-US" dirty="0" smtClean="0"/>
              <a:t>King Edward was 9 and regents were Protestant</a:t>
            </a:r>
          </a:p>
          <a:p>
            <a:r>
              <a:rPr lang="en-US" dirty="0" smtClean="0"/>
              <a:t>Bloody Mary returns church to Catholicism and persecutes Protestants</a:t>
            </a:r>
          </a:p>
          <a:p>
            <a:r>
              <a:rPr lang="en-US" dirty="0" smtClean="0"/>
              <a:t>Queen Elizabeth returns the church back to Anglican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45719" y="228600"/>
            <a:ext cx="45719" cy="457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64736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John Calvin – Switzerland</a:t>
            </a:r>
          </a:p>
          <a:p>
            <a:pPr lvl="1"/>
            <a:r>
              <a:rPr lang="en-US" dirty="0" smtClean="0"/>
              <a:t>1536 – </a:t>
            </a:r>
            <a:r>
              <a:rPr lang="en-US" i="1" dirty="0" smtClean="0"/>
              <a:t>The Institutes of the Christian Religion</a:t>
            </a:r>
          </a:p>
          <a:p>
            <a:pPr lvl="1"/>
            <a:r>
              <a:rPr lang="en-US" i="1" dirty="0" smtClean="0"/>
              <a:t>Humans are  sinful by nature</a:t>
            </a:r>
          </a:p>
          <a:p>
            <a:pPr lvl="1"/>
            <a:r>
              <a:rPr lang="en-US" dirty="0" smtClean="0"/>
              <a:t>Faith in the Bible</a:t>
            </a:r>
          </a:p>
          <a:p>
            <a:pPr lvl="1"/>
            <a:r>
              <a:rPr lang="en-US" dirty="0" smtClean="0"/>
              <a:t>Predestination – God already decided who will be saved</a:t>
            </a:r>
          </a:p>
          <a:p>
            <a:pPr lvl="1"/>
            <a:r>
              <a:rPr lang="en-US" dirty="0" smtClean="0"/>
              <a:t>“The elect” – community followed highest moral standards</a:t>
            </a:r>
          </a:p>
          <a:p>
            <a:pPr lvl="1"/>
            <a:r>
              <a:rPr lang="en-US" dirty="0" smtClean="0"/>
              <a:t>Geneva – theocracy: gov’t ruled by religious w/god’s authority model for others</a:t>
            </a:r>
          </a:p>
          <a:p>
            <a:pPr lvl="1"/>
            <a:r>
              <a:rPr lang="en-US" dirty="0" smtClean="0"/>
              <a:t>Outlaw on Vices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052" y="1752600"/>
            <a:ext cx="4452863" cy="3595687"/>
          </a:xfrm>
        </p:spPr>
      </p:pic>
    </p:spTree>
    <p:extLst>
      <p:ext uri="{BB962C8B-B14F-4D97-AF65-F5344CB8AC3E}">
        <p14:creationId xmlns:p14="http://schemas.microsoft.com/office/powerpoint/2010/main" val="1688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8978</TotalTime>
  <Words>690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Paper</vt:lpstr>
      <vt:lpstr>Essential Question:</vt:lpstr>
      <vt:lpstr>Era of Reform</vt:lpstr>
      <vt:lpstr>New Beginnings</vt:lpstr>
      <vt:lpstr>Martin Luther</vt:lpstr>
      <vt:lpstr>Break From the Church</vt:lpstr>
      <vt:lpstr>Protestantism</vt:lpstr>
      <vt:lpstr>New Religions</vt:lpstr>
      <vt:lpstr>PowerPoint Presentation</vt:lpstr>
      <vt:lpstr>Calvinism</vt:lpstr>
      <vt:lpstr>The Spread of Calvinism</vt:lpstr>
      <vt:lpstr>PowerPoint Presentation</vt:lpstr>
      <vt:lpstr>The Counter-Reformation</vt:lpstr>
      <vt:lpstr>Council of Trent</vt:lpstr>
      <vt:lpstr>Soldiers of the Counter-Reformation</vt:lpstr>
      <vt:lpstr>Results of Religious Upheavals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&amp; Reformation</dc:title>
  <dc:creator>Administrator</dc:creator>
  <cp:lastModifiedBy>Lelko, Garrett</cp:lastModifiedBy>
  <cp:revision>50</cp:revision>
  <dcterms:created xsi:type="dcterms:W3CDTF">2012-10-04T14:52:51Z</dcterms:created>
  <dcterms:modified xsi:type="dcterms:W3CDTF">2014-10-14T11:24:52Z</dcterms:modified>
</cp:coreProperties>
</file>