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84" r:id="rId2"/>
    <p:sldId id="285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3557CD9-8778-44A9-B3DE-E1A50BDDD619}">
          <p14:sldIdLst>
            <p14:sldId id="284"/>
            <p14:sldId id="285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68AC17-0889-4DB5-9337-02B81BBE7ECA}" type="datetimeFigureOut">
              <a:rPr lang="en-US" smtClean="0"/>
              <a:t>10/16/2013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76CC31-1221-4A7F-9AB6-B5F80C2DB68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Church was the center of man’s life and man was the center of the universe which everything revolved around.</a:t>
            </a:r>
          </a:p>
          <a:p>
            <a:r>
              <a:rPr lang="en-US" dirty="0" smtClean="0"/>
              <a:t>Fall of the Roman Empire creates a power vacuum that the Church fills. </a:t>
            </a:r>
          </a:p>
          <a:p>
            <a:r>
              <a:rPr lang="en-US" dirty="0" smtClean="0"/>
              <a:t>Role of the Church during the Middle Ages:</a:t>
            </a:r>
          </a:p>
          <a:p>
            <a:pPr lvl="1"/>
            <a:r>
              <a:rPr lang="en-US" dirty="0" smtClean="0"/>
              <a:t>Government – hierarchy and Coronation</a:t>
            </a:r>
            <a:endParaRPr lang="en-US" dirty="0" smtClean="0"/>
          </a:p>
          <a:p>
            <a:pPr lvl="1"/>
            <a:r>
              <a:rPr lang="en-US" dirty="0" smtClean="0"/>
              <a:t>Law – lawyers, court, 10 Commandments, and ruler for warfare</a:t>
            </a:r>
            <a:endParaRPr lang="en-US" dirty="0" smtClean="0"/>
          </a:p>
          <a:p>
            <a:pPr lvl="1"/>
            <a:r>
              <a:rPr lang="en-US" dirty="0" smtClean="0"/>
              <a:t>Economy – masses and Saint’s days\bank and major land owners</a:t>
            </a:r>
            <a:endParaRPr lang="en-US" dirty="0" smtClean="0"/>
          </a:p>
          <a:p>
            <a:pPr lvl="1"/>
            <a:r>
              <a:rPr lang="en-US" dirty="0" smtClean="0"/>
              <a:t>Social </a:t>
            </a:r>
            <a:r>
              <a:rPr lang="en-US" dirty="0" smtClean="0"/>
              <a:t>Welfare – doctors, the poor, and orphans</a:t>
            </a:r>
            <a:endParaRPr lang="en-US" dirty="0" smtClean="0"/>
          </a:p>
          <a:p>
            <a:pPr lvl="1"/>
            <a:r>
              <a:rPr lang="en-US" dirty="0" smtClean="0"/>
              <a:t>Education – were educated and kept education alive, create universities</a:t>
            </a:r>
            <a:endParaRPr lang="en-US" dirty="0" smtClean="0"/>
          </a:p>
          <a:p>
            <a:pPr lvl="1"/>
            <a:r>
              <a:rPr lang="en-US" dirty="0" smtClean="0"/>
              <a:t>Record </a:t>
            </a:r>
            <a:r>
              <a:rPr lang="en-US" dirty="0" smtClean="0"/>
              <a:t>Keepers – birth, marriage, and death (</a:t>
            </a:r>
            <a:r>
              <a:rPr lang="en-US" dirty="0" err="1" smtClean="0"/>
              <a:t>promogeniture</a:t>
            </a:r>
            <a:r>
              <a:rPr lang="en-US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CATHOLIC  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5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Spread of Calvinism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1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Huguenot:</a:t>
            </a:r>
          </a:p>
          <a:p>
            <a:pPr lvl="1"/>
            <a:r>
              <a:rPr lang="en-US" dirty="0" smtClean="0"/>
              <a:t>French nobility that converted to Calvinism</a:t>
            </a:r>
          </a:p>
          <a:p>
            <a:pPr lvl="1"/>
            <a:r>
              <a:rPr lang="en-US" dirty="0" smtClean="0"/>
              <a:t>1/3 became Calvinists</a:t>
            </a:r>
          </a:p>
          <a:p>
            <a:r>
              <a:rPr lang="en-US" dirty="0" smtClean="0"/>
              <a:t>Civil War – Huguenots vs. Catholics 1562</a:t>
            </a:r>
          </a:p>
          <a:p>
            <a:pPr lvl="1"/>
            <a:r>
              <a:rPr lang="en-US" dirty="0" smtClean="0"/>
              <a:t>1598 Henry IV – Edicts of Nantes</a:t>
            </a:r>
          </a:p>
          <a:p>
            <a:pPr lvl="1"/>
            <a:r>
              <a:rPr lang="en-US" dirty="0" smtClean="0"/>
              <a:t>Freedom of worship / political rights</a:t>
            </a:r>
          </a:p>
          <a:p>
            <a:pPr lvl="1"/>
            <a:r>
              <a:rPr lang="en-US" dirty="0" smtClean="0"/>
              <a:t>Puritanism – form of Calvinism</a:t>
            </a:r>
          </a:p>
          <a:p>
            <a:pPr lvl="1"/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834" y="1524000"/>
            <a:ext cx="3341969" cy="4572000"/>
          </a:xfrm>
        </p:spPr>
      </p:pic>
    </p:spTree>
    <p:extLst>
      <p:ext uri="{BB962C8B-B14F-4D97-AF65-F5344CB8AC3E}">
        <p14:creationId xmlns:p14="http://schemas.microsoft.com/office/powerpoint/2010/main" val="198159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Counter-Reformation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524000"/>
            <a:ext cx="4440936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Counter (Catholic) Reformation</a:t>
            </a:r>
          </a:p>
          <a:p>
            <a:pPr lvl="1"/>
            <a:r>
              <a:rPr lang="en-US" dirty="0" smtClean="0"/>
              <a:t>Attempt to return the church to emphasizing spirituality</a:t>
            </a:r>
          </a:p>
          <a:p>
            <a:pPr lvl="1"/>
            <a:r>
              <a:rPr lang="en-US" dirty="0" smtClean="0"/>
              <a:t>Clarify church doctrine</a:t>
            </a:r>
          </a:p>
          <a:p>
            <a:pPr lvl="1"/>
            <a:r>
              <a:rPr lang="en-US" dirty="0" smtClean="0"/>
              <a:t>Campaign to stop Protestantism</a:t>
            </a:r>
          </a:p>
          <a:p>
            <a:r>
              <a:rPr lang="en-US" dirty="0" smtClean="0"/>
              <a:t>Pope Paul III 1534-1549</a:t>
            </a:r>
          </a:p>
          <a:p>
            <a:pPr lvl="1"/>
            <a:r>
              <a:rPr lang="en-US" dirty="0" smtClean="0"/>
              <a:t>Inquisition – question “heretics” </a:t>
            </a:r>
          </a:p>
          <a:p>
            <a:pPr lvl="1"/>
            <a:r>
              <a:rPr lang="en-US" dirty="0" smtClean="0"/>
              <a:t>Keep Catholics in the church</a:t>
            </a:r>
          </a:p>
          <a:p>
            <a:r>
              <a:rPr lang="en-US" dirty="0" smtClean="0"/>
              <a:t>Pope Paul IV</a:t>
            </a:r>
          </a:p>
          <a:p>
            <a:pPr lvl="1"/>
            <a:r>
              <a:rPr lang="en-US" i="1" dirty="0" smtClean="0"/>
              <a:t>Index of Forbidden Books</a:t>
            </a:r>
          </a:p>
          <a:p>
            <a:pPr lvl="1"/>
            <a:r>
              <a:rPr lang="en-US" dirty="0" smtClean="0"/>
              <a:t>Books that were harmful to faith and morals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080853"/>
            <a:ext cx="4201319" cy="3329347"/>
          </a:xfrm>
        </p:spPr>
      </p:pic>
    </p:spTree>
    <p:extLst>
      <p:ext uri="{BB962C8B-B14F-4D97-AF65-F5344CB8AC3E}">
        <p14:creationId xmlns:p14="http://schemas.microsoft.com/office/powerpoint/2010/main" val="6480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of Trent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517136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1545 Church Leaders meet in Trent</a:t>
            </a:r>
          </a:p>
          <a:p>
            <a:pPr lvl="1"/>
            <a:r>
              <a:rPr lang="en-US" dirty="0" smtClean="0"/>
              <a:t>Met during 3 periods from 1545 – 1563</a:t>
            </a:r>
          </a:p>
          <a:p>
            <a:pPr lvl="1"/>
            <a:r>
              <a:rPr lang="en-US" dirty="0" smtClean="0"/>
              <a:t>End abuses of indulgences</a:t>
            </a:r>
          </a:p>
          <a:p>
            <a:pPr lvl="1"/>
            <a:r>
              <a:rPr lang="en-US" dirty="0" smtClean="0"/>
              <a:t>Discipline within the clergy</a:t>
            </a:r>
          </a:p>
          <a:p>
            <a:pPr lvl="1"/>
            <a:r>
              <a:rPr lang="en-US" dirty="0" smtClean="0"/>
              <a:t>Emphasized the need for ceremonies</a:t>
            </a:r>
          </a:p>
          <a:p>
            <a:pPr lvl="1"/>
            <a:r>
              <a:rPr lang="en-US" dirty="0" smtClean="0"/>
              <a:t>People must depend on priests b/c God grants forgiveness through the church</a:t>
            </a:r>
          </a:p>
          <a:p>
            <a:pPr lvl="1"/>
            <a:r>
              <a:rPr lang="en-US" dirty="0" smtClean="0"/>
              <a:t>Salvation comes from ceremonies &amp; faith</a:t>
            </a:r>
          </a:p>
          <a:p>
            <a:pPr lvl="1"/>
            <a:r>
              <a:rPr lang="en-US" dirty="0" smtClean="0"/>
              <a:t>Every person has free will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81200"/>
            <a:ext cx="4181626" cy="3373178"/>
          </a:xfrm>
        </p:spPr>
      </p:pic>
    </p:spTree>
    <p:extLst>
      <p:ext uri="{BB962C8B-B14F-4D97-AF65-F5344CB8AC3E}">
        <p14:creationId xmlns:p14="http://schemas.microsoft.com/office/powerpoint/2010/main" val="28331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Soldiers of the Counter-Reformation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Society of Jesus (Jesuits)</a:t>
            </a:r>
          </a:p>
          <a:p>
            <a:pPr lvl="1"/>
            <a:r>
              <a:rPr lang="en-US" dirty="0" smtClean="0"/>
              <a:t>Ignatius de Loyola – founder 1534</a:t>
            </a:r>
          </a:p>
          <a:p>
            <a:pPr lvl="1"/>
            <a:r>
              <a:rPr lang="en-US" dirty="0" smtClean="0"/>
              <a:t>1540 Pope Paul III recognizes Jesuits as an official order</a:t>
            </a:r>
          </a:p>
          <a:p>
            <a:pPr lvl="1"/>
            <a:r>
              <a:rPr lang="en-US" dirty="0" smtClean="0"/>
              <a:t>Followers Vows: chastity, poverty &amp; obedience to the pope</a:t>
            </a:r>
          </a:p>
          <a:p>
            <a:pPr lvl="1"/>
            <a:r>
              <a:rPr lang="en-US" dirty="0" smtClean="0"/>
              <a:t>Most effective in spreading Catholicism</a:t>
            </a:r>
          </a:p>
          <a:p>
            <a:pPr lvl="1"/>
            <a:r>
              <a:rPr lang="en-US" dirty="0" smtClean="0"/>
              <a:t>Stressed education</a:t>
            </a:r>
          </a:p>
          <a:p>
            <a:pPr lvl="1"/>
            <a:r>
              <a:rPr lang="en-US" dirty="0" smtClean="0"/>
              <a:t>Combined humanist values w/Catholic doctrine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019" y="1524000"/>
            <a:ext cx="3403600" cy="4572000"/>
          </a:xfrm>
        </p:spPr>
      </p:pic>
    </p:spTree>
    <p:extLst>
      <p:ext uri="{BB962C8B-B14F-4D97-AF65-F5344CB8AC3E}">
        <p14:creationId xmlns:p14="http://schemas.microsoft.com/office/powerpoint/2010/main" val="243759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Religious Upheavals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440936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1530’s – mid 1600’s</a:t>
            </a:r>
          </a:p>
          <a:p>
            <a:pPr lvl="1"/>
            <a:r>
              <a:rPr lang="en-US" dirty="0" smtClean="0"/>
              <a:t>Religious wars in France, Germany, Netherlands &amp; Switzerland</a:t>
            </a:r>
          </a:p>
          <a:p>
            <a:r>
              <a:rPr lang="en-US" dirty="0" smtClean="0"/>
              <a:t>Interest in Education</a:t>
            </a:r>
          </a:p>
          <a:p>
            <a:pPr lvl="1"/>
            <a:r>
              <a:rPr lang="en-US" dirty="0" smtClean="0"/>
              <a:t>Jesuits worked to strengthen faith in school</a:t>
            </a:r>
          </a:p>
          <a:p>
            <a:pPr lvl="1"/>
            <a:r>
              <a:rPr lang="en-US" dirty="0" smtClean="0"/>
              <a:t>Protestants believed people found the Christian faith by studying the bible</a:t>
            </a:r>
          </a:p>
          <a:p>
            <a:pPr lvl="1"/>
            <a:r>
              <a:rPr lang="en-US" dirty="0" smtClean="0"/>
              <a:t>Reading and literacy become important</a:t>
            </a:r>
          </a:p>
          <a:p>
            <a:r>
              <a:rPr lang="en-US" dirty="0" smtClean="0"/>
              <a:t>Gov’tal Power Increases</a:t>
            </a:r>
          </a:p>
          <a:p>
            <a:pPr lvl="1"/>
            <a:r>
              <a:rPr lang="en-US" dirty="0" smtClean="0"/>
              <a:t>Gov’ts, like England, took responsibility for church leadership</a:t>
            </a:r>
          </a:p>
          <a:p>
            <a:pPr lvl="1"/>
            <a:r>
              <a:rPr lang="en-US" dirty="0" smtClean="0"/>
              <a:t>Papal powers decreased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19" y="2057400"/>
            <a:ext cx="5080000" cy="4038600"/>
          </a:xfrm>
        </p:spPr>
      </p:pic>
    </p:spTree>
    <p:extLst>
      <p:ext uri="{BB962C8B-B14F-4D97-AF65-F5344CB8AC3E}">
        <p14:creationId xmlns:p14="http://schemas.microsoft.com/office/powerpoint/2010/main" val="428276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Renaissance movement affect people’s view on the Catholic Church?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80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Reformation:  religious revolution in western Europe </a:t>
            </a:r>
          </a:p>
          <a:p>
            <a:pPr lvl="1"/>
            <a:r>
              <a:rPr lang="en-US" dirty="0" smtClean="0"/>
              <a:t>Income &gt; salvation</a:t>
            </a:r>
          </a:p>
          <a:p>
            <a:pPr lvl="1"/>
            <a:r>
              <a:rPr lang="en-US" dirty="0" smtClean="0"/>
              <a:t>Popes are warriors &amp; politicians</a:t>
            </a:r>
          </a:p>
          <a:p>
            <a:pPr lvl="1"/>
            <a:r>
              <a:rPr lang="en-US" dirty="0" smtClean="0"/>
              <a:t>Vices took precedence over morality</a:t>
            </a:r>
          </a:p>
          <a:p>
            <a:r>
              <a:rPr lang="en-US" dirty="0" smtClean="0"/>
              <a:t>Humanists response:</a:t>
            </a:r>
          </a:p>
          <a:p>
            <a:pPr lvl="1"/>
            <a:r>
              <a:rPr lang="en-US" dirty="0" smtClean="0"/>
              <a:t>Withdraw and rebuild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of Reform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Break – Germany</a:t>
            </a:r>
          </a:p>
          <a:p>
            <a:pPr lvl="1"/>
            <a:r>
              <a:rPr lang="en-US" dirty="0" smtClean="0"/>
              <a:t>Core of HRE – 300 independent states</a:t>
            </a:r>
          </a:p>
          <a:p>
            <a:pPr lvl="1"/>
            <a:r>
              <a:rPr lang="en-US" dirty="0" smtClean="0"/>
              <a:t>Vatican sent Johann Tetzel to raise $$</a:t>
            </a:r>
          </a:p>
          <a:p>
            <a:r>
              <a:rPr lang="en-US" dirty="0" smtClean="0"/>
              <a:t>Indulgences: pardons for punishment from sin</a:t>
            </a:r>
          </a:p>
          <a:p>
            <a:pPr lvl="1"/>
            <a:r>
              <a:rPr lang="en-US" dirty="0" smtClean="0"/>
              <a:t>Originally a reward</a:t>
            </a:r>
          </a:p>
          <a:p>
            <a:pPr lvl="1"/>
            <a:r>
              <a:rPr lang="en-US" dirty="0" smtClean="0"/>
              <a:t>German states: no restriction to sale of indulgences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981200"/>
            <a:ext cx="4337418" cy="3057525"/>
          </a:xfrm>
        </p:spPr>
      </p:pic>
    </p:spTree>
    <p:extLst>
      <p:ext uri="{BB962C8B-B14F-4D97-AF65-F5344CB8AC3E}">
        <p14:creationId xmlns:p14="http://schemas.microsoft.com/office/powerpoint/2010/main" val="10071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Monk – search for salvation</a:t>
            </a:r>
          </a:p>
          <a:p>
            <a:pPr lvl="1"/>
            <a:r>
              <a:rPr lang="en-US" dirty="0" smtClean="0"/>
              <a:t>Revelation: good deeds don’t matter</a:t>
            </a:r>
          </a:p>
          <a:p>
            <a:pPr lvl="1"/>
            <a:r>
              <a:rPr lang="en-US" dirty="0" smtClean="0"/>
              <a:t>Inner faith in God only thing that matters</a:t>
            </a:r>
          </a:p>
          <a:p>
            <a:pPr lvl="1"/>
            <a:r>
              <a:rPr lang="en-US" dirty="0" smtClean="0"/>
              <a:t>“Justification by grace through faith”</a:t>
            </a:r>
          </a:p>
          <a:p>
            <a:r>
              <a:rPr lang="en-US" dirty="0" smtClean="0"/>
              <a:t>95 Theses – 1517</a:t>
            </a:r>
          </a:p>
          <a:p>
            <a:pPr lvl="1"/>
            <a:r>
              <a:rPr lang="en-US" dirty="0" smtClean="0"/>
              <a:t>Public challenge of indulgences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618" y="2362200"/>
            <a:ext cx="4589414" cy="2999509"/>
          </a:xfrm>
        </p:spPr>
      </p:pic>
    </p:spTree>
    <p:extLst>
      <p:ext uri="{BB962C8B-B14F-4D97-AF65-F5344CB8AC3E}">
        <p14:creationId xmlns:p14="http://schemas.microsoft.com/office/powerpoint/2010/main" val="188911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Major issues with the Church</a:t>
            </a:r>
          </a:p>
          <a:p>
            <a:pPr lvl="1"/>
            <a:r>
              <a:rPr lang="en-US" dirty="0" smtClean="0"/>
              <a:t>Bible is sole religious authority</a:t>
            </a:r>
          </a:p>
          <a:p>
            <a:pPr lvl="1"/>
            <a:r>
              <a:rPr lang="en-US" dirty="0" smtClean="0"/>
              <a:t>Ceremonies could not make up for sins</a:t>
            </a:r>
          </a:p>
          <a:p>
            <a:pPr lvl="1"/>
            <a:r>
              <a:rPr lang="en-US" dirty="0" smtClean="0"/>
              <a:t>Popes &amp; Bishops could not tell people what to believe</a:t>
            </a:r>
          </a:p>
          <a:p>
            <a:pPr lvl="1"/>
            <a:r>
              <a:rPr lang="en-US" dirty="0" smtClean="0"/>
              <a:t>Priests no role in salvation</a:t>
            </a:r>
          </a:p>
          <a:p>
            <a:r>
              <a:rPr lang="en-US" dirty="0" smtClean="0"/>
              <a:t>1521 Pope Leo X declares Luther a heretic</a:t>
            </a:r>
          </a:p>
          <a:p>
            <a:pPr lvl="1"/>
            <a:r>
              <a:rPr lang="en-US" dirty="0" smtClean="0"/>
              <a:t>Excommunicated</a:t>
            </a:r>
          </a:p>
          <a:p>
            <a:r>
              <a:rPr lang="en-US" dirty="0" smtClean="0"/>
              <a:t>Charles V (HREmp) – Imperial Diet</a:t>
            </a:r>
          </a:p>
          <a:p>
            <a:pPr lvl="1"/>
            <a:r>
              <a:rPr lang="en-US" dirty="0" smtClean="0"/>
              <a:t>Diet of Worms: Luther an outlaw </a:t>
            </a:r>
          </a:p>
          <a:p>
            <a:pPr lvl="1"/>
            <a:r>
              <a:rPr lang="en-US" dirty="0" smtClean="0"/>
              <a:t>Banned printing and sale of works</a:t>
            </a:r>
          </a:p>
          <a:p>
            <a:r>
              <a:rPr lang="en-US" dirty="0" smtClean="0"/>
              <a:t>Frederick the Wise (Elector of Saxony)</a:t>
            </a:r>
          </a:p>
          <a:p>
            <a:pPr lvl="1"/>
            <a:r>
              <a:rPr lang="en-US" dirty="0" smtClean="0"/>
              <a:t>Hides Luther</a:t>
            </a:r>
          </a:p>
          <a:p>
            <a:pPr lvl="1"/>
            <a:r>
              <a:rPr lang="en-US" dirty="0" smtClean="0"/>
              <a:t>Translates Bible to German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From the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3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Protestantism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Spread quickly – German princes est Lutheran states</a:t>
            </a:r>
          </a:p>
          <a:p>
            <a:pPr lvl="1"/>
            <a:r>
              <a:rPr lang="en-US" dirty="0" smtClean="0"/>
              <a:t>Charles V: 1546 sent armies against Protestant princes</a:t>
            </a:r>
          </a:p>
          <a:p>
            <a:r>
              <a:rPr lang="en-US" dirty="0" smtClean="0"/>
              <a:t>Peace of Augsberg 1555:</a:t>
            </a:r>
          </a:p>
          <a:p>
            <a:pPr lvl="1"/>
            <a:r>
              <a:rPr lang="en-US" dirty="0" smtClean="0"/>
              <a:t>German rulers could establish any religion for their state</a:t>
            </a:r>
          </a:p>
          <a:p>
            <a:pPr lvl="1"/>
            <a:r>
              <a:rPr lang="en-US" dirty="0" smtClean="0"/>
              <a:t>Subjects didn’t like it they could move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9528" y="1481539"/>
            <a:ext cx="4319672" cy="3965237"/>
          </a:xfrm>
        </p:spPr>
      </p:pic>
    </p:spTree>
    <p:extLst>
      <p:ext uri="{BB962C8B-B14F-4D97-AF65-F5344CB8AC3E}">
        <p14:creationId xmlns:p14="http://schemas.microsoft.com/office/powerpoint/2010/main" val="6821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Religions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524000"/>
            <a:ext cx="45720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Sects: new religious groups – no organized churches</a:t>
            </a:r>
          </a:p>
          <a:p>
            <a:pPr lvl="1"/>
            <a:r>
              <a:rPr lang="en-US" dirty="0" smtClean="0"/>
              <a:t>No authority, discipline, membership or rules</a:t>
            </a:r>
          </a:p>
          <a:p>
            <a:pPr lvl="1"/>
            <a:r>
              <a:rPr lang="en-US" dirty="0" smtClean="0"/>
              <a:t>Gathering of like minded individuals w/preacher</a:t>
            </a:r>
          </a:p>
          <a:p>
            <a:r>
              <a:rPr lang="en-US" dirty="0" smtClean="0"/>
              <a:t>Anglican Church – England Henry VIII</a:t>
            </a:r>
          </a:p>
          <a:p>
            <a:pPr lvl="1"/>
            <a:r>
              <a:rPr lang="en-US" dirty="0" smtClean="0"/>
              <a:t>England leaves church b/c Henry wants a divorce</a:t>
            </a:r>
          </a:p>
          <a:p>
            <a:pPr lvl="1"/>
            <a:r>
              <a:rPr lang="en-US" dirty="0" smtClean="0"/>
              <a:t>Leave wife (Catherine of Aragon) for lady in waiting (Anne Boleyn)</a:t>
            </a:r>
          </a:p>
          <a:p>
            <a:pPr lvl="1"/>
            <a:r>
              <a:rPr lang="en-US" dirty="0" smtClean="0"/>
              <a:t>Parliament passes new church of England – king as the head</a:t>
            </a:r>
          </a:p>
          <a:p>
            <a:pPr lvl="1"/>
            <a:r>
              <a:rPr lang="en-US" dirty="0" smtClean="0"/>
              <a:t>Married 6 times – 1 son Edward VI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143000"/>
            <a:ext cx="3962400" cy="4715256"/>
          </a:xfrm>
        </p:spPr>
      </p:pic>
    </p:spTree>
    <p:extLst>
      <p:ext uri="{BB962C8B-B14F-4D97-AF65-F5344CB8AC3E}">
        <p14:creationId xmlns:p14="http://schemas.microsoft.com/office/powerpoint/2010/main" val="126046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Calvinism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Calvin – Switzerland</a:t>
            </a:r>
          </a:p>
          <a:p>
            <a:pPr lvl="1"/>
            <a:r>
              <a:rPr lang="en-US" dirty="0" smtClean="0"/>
              <a:t>1536 – </a:t>
            </a:r>
            <a:r>
              <a:rPr lang="en-US" i="1" dirty="0" smtClean="0"/>
              <a:t>The Institutes of the Christian Religion</a:t>
            </a:r>
          </a:p>
          <a:p>
            <a:pPr lvl="1"/>
            <a:r>
              <a:rPr lang="en-US" dirty="0" smtClean="0"/>
              <a:t>Faith in the Bible</a:t>
            </a:r>
          </a:p>
          <a:p>
            <a:pPr lvl="1"/>
            <a:r>
              <a:rPr lang="en-US" dirty="0" smtClean="0"/>
              <a:t>Predestination – God already decided who will be saved</a:t>
            </a:r>
          </a:p>
          <a:p>
            <a:pPr lvl="1"/>
            <a:r>
              <a:rPr lang="en-US" dirty="0" smtClean="0"/>
              <a:t>“The elect” – community followed highest moral standards</a:t>
            </a:r>
          </a:p>
          <a:p>
            <a:pPr lvl="1"/>
            <a:r>
              <a:rPr lang="en-US" dirty="0" smtClean="0"/>
              <a:t>Geneva – theocracy: gov’t ruled by religious w/god’s authority</a:t>
            </a:r>
          </a:p>
          <a:p>
            <a:pPr lvl="1"/>
            <a:r>
              <a:rPr lang="en-US" dirty="0" smtClean="0"/>
              <a:t>Outlaw on Vices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052" y="1752600"/>
            <a:ext cx="4452863" cy="3595687"/>
          </a:xfrm>
        </p:spPr>
      </p:pic>
    </p:spTree>
    <p:extLst>
      <p:ext uri="{BB962C8B-B14F-4D97-AF65-F5344CB8AC3E}">
        <p14:creationId xmlns:p14="http://schemas.microsoft.com/office/powerpoint/2010/main" val="1688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7481</TotalTime>
  <Words>723</Words>
  <Application>Microsoft Office PowerPoint</Application>
  <PresentationFormat>On-screen Show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</vt:lpstr>
      <vt:lpstr>CATHOLIC   CHURCH</vt:lpstr>
      <vt:lpstr>Essential Question:</vt:lpstr>
      <vt:lpstr>Era of Reform</vt:lpstr>
      <vt:lpstr>New Beginnings</vt:lpstr>
      <vt:lpstr>Martin Luther</vt:lpstr>
      <vt:lpstr>Break From the Church</vt:lpstr>
      <vt:lpstr>Protestantism</vt:lpstr>
      <vt:lpstr>New Religions</vt:lpstr>
      <vt:lpstr>Calvinism</vt:lpstr>
      <vt:lpstr>The Spread of Calvinism</vt:lpstr>
      <vt:lpstr>The Counter-Reformation</vt:lpstr>
      <vt:lpstr>Council of Trent</vt:lpstr>
      <vt:lpstr>Soldiers of the Counter-Reformation</vt:lpstr>
      <vt:lpstr>Results of Religious Upheavals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&amp; Reformation</dc:title>
  <dc:creator>Administrator</dc:creator>
  <cp:lastModifiedBy>Administrator</cp:lastModifiedBy>
  <cp:revision>42</cp:revision>
  <dcterms:created xsi:type="dcterms:W3CDTF">2012-10-04T14:52:51Z</dcterms:created>
  <dcterms:modified xsi:type="dcterms:W3CDTF">2013-10-16T13:29:47Z</dcterms:modified>
</cp:coreProperties>
</file>