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34" autoAdjust="0"/>
  </p:normalViewPr>
  <p:slideViewPr>
    <p:cSldViewPr>
      <p:cViewPr>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2FE6F-41C6-463D-9612-83D65E492C9F}" type="datetimeFigureOut">
              <a:rPr lang="en-US" smtClean="0"/>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E3DF7-8C69-44F7-9F51-52C50F04ADCF}" type="slidenum">
              <a:rPr lang="en-US" smtClean="0"/>
              <a:t>‹#›</a:t>
            </a:fld>
            <a:endParaRPr lang="en-US"/>
          </a:p>
        </p:txBody>
      </p:sp>
    </p:spTree>
    <p:extLst>
      <p:ext uri="{BB962C8B-B14F-4D97-AF65-F5344CB8AC3E}">
        <p14:creationId xmlns:p14="http://schemas.microsoft.com/office/powerpoint/2010/main" val="385177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these good or bad?  How do you think they would affect ruling the country or unifying it?</a:t>
            </a:r>
            <a:endParaRPr lang="en-US" dirty="0" smtClean="0"/>
          </a:p>
          <a:p>
            <a:r>
              <a:rPr lang="en-US" dirty="0" smtClean="0"/>
              <a:t>The diversity of different ethnic, national,</a:t>
            </a:r>
            <a:r>
              <a:rPr lang="en-US" baseline="0" dirty="0" smtClean="0"/>
              <a:t> and religious groups made unification very difficult for Russia</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2</a:t>
            </a:fld>
            <a:endParaRPr lang="en-US"/>
          </a:p>
        </p:txBody>
      </p:sp>
    </p:spTree>
    <p:extLst>
      <p:ext uri="{BB962C8B-B14F-4D97-AF65-F5344CB8AC3E}">
        <p14:creationId xmlns:p14="http://schemas.microsoft.com/office/powerpoint/2010/main" val="381673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Why is a loyal army so important?</a:t>
            </a:r>
          </a:p>
          <a:p>
            <a:pPr marL="228600" indent="-228600">
              <a:buAutoNum type="arabicPeriod"/>
            </a:pPr>
            <a:r>
              <a:rPr lang="en-US" dirty="0" smtClean="0"/>
              <a:t>French</a:t>
            </a:r>
            <a:r>
              <a:rPr lang="en-US" baseline="0" dirty="0" smtClean="0"/>
              <a:t> alliance led to monetary aid for Russia</a:t>
            </a:r>
          </a:p>
          <a:p>
            <a:pPr marL="228600" indent="-228600">
              <a:buAutoNum type="arabicPeriod"/>
            </a:pPr>
            <a:r>
              <a:rPr lang="en-US" baseline="0" dirty="0" smtClean="0"/>
              <a:t>Significance of different demands following the revolution?</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13</a:t>
            </a:fld>
            <a:endParaRPr lang="en-US"/>
          </a:p>
        </p:txBody>
      </p:sp>
    </p:spTree>
    <p:extLst>
      <p:ext uri="{BB962C8B-B14F-4D97-AF65-F5344CB8AC3E}">
        <p14:creationId xmlns:p14="http://schemas.microsoft.com/office/powerpoint/2010/main" val="70287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Slavic people include</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5</a:t>
            </a:fld>
            <a:endParaRPr lang="en-US"/>
          </a:p>
        </p:txBody>
      </p:sp>
    </p:spTree>
    <p:extLst>
      <p:ext uri="{BB962C8B-B14F-4D97-AF65-F5344CB8AC3E}">
        <p14:creationId xmlns:p14="http://schemas.microsoft.com/office/powerpoint/2010/main" val="3556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Serfs were tied to their</a:t>
            </a:r>
            <a:r>
              <a:rPr lang="en-US" baseline="0" dirty="0" smtClean="0"/>
              <a:t> owners not the land they were on</a:t>
            </a:r>
          </a:p>
          <a:p>
            <a:r>
              <a:rPr lang="en-US" baseline="0" dirty="0" smtClean="0"/>
              <a:t>Negative because it was restricting the numbers of people that were in the Russian workforce-if you were a factory owner how would you feel about the emancipation or freeing of the serfs?</a:t>
            </a:r>
          </a:p>
          <a:p>
            <a:r>
              <a:rPr lang="en-US" baseline="0" dirty="0" smtClean="0"/>
              <a:t>Why?</a:t>
            </a:r>
          </a:p>
          <a:p>
            <a:r>
              <a:rPr lang="en-US" baseline="0" dirty="0" smtClean="0"/>
              <a:t>The emancipation act provided compensation for the nobles who lost serfs by allowing them to sell land to their freed serfs for high prices</a:t>
            </a:r>
          </a:p>
          <a:p>
            <a:r>
              <a:rPr lang="en-US" baseline="0" dirty="0" smtClean="0"/>
              <a:t>The land was usually too small for the serfs to make enough money to pay the nobles which forced the serfs to leave and find work elsewhere-factories</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6</a:t>
            </a:fld>
            <a:endParaRPr lang="en-US"/>
          </a:p>
        </p:txBody>
      </p:sp>
    </p:spTree>
    <p:extLst>
      <p:ext uri="{BB962C8B-B14F-4D97-AF65-F5344CB8AC3E}">
        <p14:creationId xmlns:p14="http://schemas.microsoft.com/office/powerpoint/2010/main" val="426627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through three classes of people were able to vote the elections were still skewed so that nobles and rich taxpayers had the majority say in what the Zemstvos did.  Zemstvos were able to control taxes, public health, education, and assistance for the poor.</a:t>
            </a:r>
          </a:p>
          <a:p>
            <a:r>
              <a:rPr lang="en-US" dirty="0" smtClean="0"/>
              <a:t>With</a:t>
            </a:r>
            <a:r>
              <a:rPr lang="en-US" baseline="0" dirty="0" smtClean="0"/>
              <a:t> the passage of all of these reforms how to you think the classes in Russia are feeling?</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7</a:t>
            </a:fld>
            <a:endParaRPr lang="en-US"/>
          </a:p>
        </p:txBody>
      </p:sp>
    </p:spTree>
    <p:extLst>
      <p:ext uri="{BB962C8B-B14F-4D97-AF65-F5344CB8AC3E}">
        <p14:creationId xmlns:p14="http://schemas.microsoft.com/office/powerpoint/2010/main" val="8804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main goal was to</a:t>
            </a:r>
            <a:r>
              <a:rPr lang="en-US" baseline="0" dirty="0" smtClean="0"/>
              <a:t> get Alexander II to stop the liberal reforms he was passing</a:t>
            </a:r>
          </a:p>
          <a:p>
            <a:r>
              <a:rPr lang="en-US" baseline="0" dirty="0" smtClean="0"/>
              <a:t>People’s will used terrorism-assassination attempts against Alexander II-the second bombing ended up killing him</a:t>
            </a:r>
          </a:p>
          <a:p>
            <a:endParaRPr lang="en-US" baseline="0" dirty="0" smtClean="0"/>
          </a:p>
          <a:p>
            <a:r>
              <a:rPr lang="en-US" baseline="0" dirty="0" err="1" smtClean="0"/>
              <a:t>Nihil</a:t>
            </a:r>
            <a:r>
              <a:rPr lang="en-US" baseline="0" dirty="0" smtClean="0"/>
              <a:t>- Latin word that means nothing</a:t>
            </a:r>
            <a:r>
              <a:rPr lang="en-US" baseline="0" dirty="0"/>
              <a:t> </a:t>
            </a:r>
            <a:r>
              <a:rPr lang="en-US" baseline="0" dirty="0" smtClean="0"/>
              <a:t>– they wanted to abolish the existing political, economic, and social structures in Russia and start over again</a:t>
            </a:r>
          </a:p>
          <a:p>
            <a:r>
              <a:rPr lang="en-US" baseline="0" dirty="0" smtClean="0"/>
              <a:t>Terrorism</a:t>
            </a:r>
          </a:p>
        </p:txBody>
      </p:sp>
      <p:sp>
        <p:nvSpPr>
          <p:cNvPr id="4" name="Slide Number Placeholder 3"/>
          <p:cNvSpPr>
            <a:spLocks noGrp="1"/>
          </p:cNvSpPr>
          <p:nvPr>
            <p:ph type="sldNum" sz="quarter" idx="10"/>
          </p:nvPr>
        </p:nvSpPr>
        <p:spPr/>
        <p:txBody>
          <a:bodyPr/>
          <a:lstStyle/>
          <a:p>
            <a:fld id="{A70E3DF7-8C69-44F7-9F51-52C50F04ADCF}" type="slidenum">
              <a:rPr lang="en-US" smtClean="0"/>
              <a:t>8</a:t>
            </a:fld>
            <a:endParaRPr lang="en-US"/>
          </a:p>
        </p:txBody>
      </p:sp>
    </p:spTree>
    <p:extLst>
      <p:ext uri="{BB962C8B-B14F-4D97-AF65-F5344CB8AC3E}">
        <p14:creationId xmlns:p14="http://schemas.microsoft.com/office/powerpoint/2010/main" val="427871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of Alexander</a:t>
            </a:r>
            <a:r>
              <a:rPr lang="en-US" baseline="0" dirty="0" smtClean="0"/>
              <a:t> II was lost</a:t>
            </a:r>
          </a:p>
          <a:p>
            <a:r>
              <a:rPr lang="en-US" baseline="0" dirty="0" smtClean="0"/>
              <a:t>The government did nothing to try to stop or prohibit these pogroms</a:t>
            </a:r>
          </a:p>
          <a:p>
            <a:r>
              <a:rPr lang="en-US" baseline="0" dirty="0" smtClean="0"/>
              <a:t>How do you think Russians felt about this trip back to the old suppressed Russia?</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9</a:t>
            </a:fld>
            <a:endParaRPr lang="en-US"/>
          </a:p>
        </p:txBody>
      </p:sp>
    </p:spTree>
    <p:extLst>
      <p:ext uri="{BB962C8B-B14F-4D97-AF65-F5344CB8AC3E}">
        <p14:creationId xmlns:p14="http://schemas.microsoft.com/office/powerpoint/2010/main" val="342657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Russian</a:t>
            </a:r>
            <a:r>
              <a:rPr lang="en-US" baseline="0" dirty="0" smtClean="0"/>
              <a:t> defeat?  To Japan?  Based off the size of the countries </a:t>
            </a:r>
          </a:p>
        </p:txBody>
      </p:sp>
      <p:sp>
        <p:nvSpPr>
          <p:cNvPr id="4" name="Slide Number Placeholder 3"/>
          <p:cNvSpPr>
            <a:spLocks noGrp="1"/>
          </p:cNvSpPr>
          <p:nvPr>
            <p:ph type="sldNum" sz="quarter" idx="10"/>
          </p:nvPr>
        </p:nvSpPr>
        <p:spPr/>
        <p:txBody>
          <a:bodyPr/>
          <a:lstStyle/>
          <a:p>
            <a:fld id="{A70E3DF7-8C69-44F7-9F51-52C50F04ADCF}" type="slidenum">
              <a:rPr lang="en-US" smtClean="0"/>
              <a:t>10</a:t>
            </a:fld>
            <a:endParaRPr lang="en-US"/>
          </a:p>
        </p:txBody>
      </p:sp>
    </p:spTree>
    <p:extLst>
      <p:ext uri="{BB962C8B-B14F-4D97-AF65-F5344CB8AC3E}">
        <p14:creationId xmlns:p14="http://schemas.microsoft.com/office/powerpoint/2010/main" val="158771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Duma was designed to give the people more say and influence in their country but it was controlled by the upper class</a:t>
            </a:r>
          </a:p>
          <a:p>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11</a:t>
            </a:fld>
            <a:endParaRPr lang="en-US"/>
          </a:p>
        </p:txBody>
      </p:sp>
    </p:spTree>
    <p:extLst>
      <p:ext uri="{BB962C8B-B14F-4D97-AF65-F5344CB8AC3E}">
        <p14:creationId xmlns:p14="http://schemas.microsoft.com/office/powerpoint/2010/main" val="10648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Duma was elected on May 10</a:t>
            </a:r>
            <a:r>
              <a:rPr lang="en-US" baseline="30000" dirty="0" smtClean="0"/>
              <a:t>th</a:t>
            </a:r>
            <a:r>
              <a:rPr lang="en-US" baseline="0" dirty="0" smtClean="0"/>
              <a:t> 1906</a:t>
            </a:r>
          </a:p>
          <a:p>
            <a:r>
              <a:rPr lang="en-US" baseline="0" dirty="0" smtClean="0"/>
              <a:t>Although the Duma was supposed to give people more individual liberties it ends up becoming extremely conservative</a:t>
            </a:r>
          </a:p>
          <a:p>
            <a:r>
              <a:rPr lang="en-US" baseline="0" dirty="0" smtClean="0"/>
              <a:t>Restrictions and laws were put into place that made put large land owners in power and they took it upon themselves to restrict the voting rights of other people</a:t>
            </a:r>
            <a:endParaRPr lang="en-US" dirty="0"/>
          </a:p>
        </p:txBody>
      </p:sp>
      <p:sp>
        <p:nvSpPr>
          <p:cNvPr id="4" name="Slide Number Placeholder 3"/>
          <p:cNvSpPr>
            <a:spLocks noGrp="1"/>
          </p:cNvSpPr>
          <p:nvPr>
            <p:ph type="sldNum" sz="quarter" idx="10"/>
          </p:nvPr>
        </p:nvSpPr>
        <p:spPr/>
        <p:txBody>
          <a:bodyPr/>
          <a:lstStyle/>
          <a:p>
            <a:fld id="{A70E3DF7-8C69-44F7-9F51-52C50F04ADCF}" type="slidenum">
              <a:rPr lang="en-US" smtClean="0"/>
              <a:t>12</a:t>
            </a:fld>
            <a:endParaRPr lang="en-US"/>
          </a:p>
        </p:txBody>
      </p:sp>
    </p:spTree>
    <p:extLst>
      <p:ext uri="{BB962C8B-B14F-4D97-AF65-F5344CB8AC3E}">
        <p14:creationId xmlns:p14="http://schemas.microsoft.com/office/powerpoint/2010/main" val="100290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636DEEB-CEDD-4924-9B2D-14783B297048}"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36DEEB-CEDD-4924-9B2D-14783B297048}"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636DEEB-CEDD-4924-9B2D-14783B297048}"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11B995C-D8FD-489B-9A8C-15299B235D44}" type="datetimeFigureOut">
              <a:rPr lang="en-US" smtClean="0"/>
              <a:t>3/7/2014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36DEEB-CEDD-4924-9B2D-14783B2970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11B995C-D8FD-489B-9A8C-15299B235D44}" type="datetimeFigureOut">
              <a:rPr lang="en-US" smtClean="0"/>
              <a:t>3/7/2014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636DEEB-CEDD-4924-9B2D-14783B2970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11B995C-D8FD-489B-9A8C-15299B235D44}" type="datetimeFigureOut">
              <a:rPr lang="en-US" smtClean="0"/>
              <a:t>3/7/2014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636DEEB-CEDD-4924-9B2D-14783B2970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cD8ZGHGZQu9bUM&amp;tbnid=zEtMDfoCH09kCM:&amp;ved=0CAUQjRw&amp;url=http://www.racketboy.com/forum/viewtopic.php?t=25989&amp;ei=BYAXU8aFJsKnkQek3YGwAg&amp;psig=AFQjCNFLDAiqWvTwnCmFTwshZJJ896C98Q&amp;ust=139413539992155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W_3R88V86FamJM&amp;tbnid=L3OSS7hTXblZ0M:&amp;ved=0CAUQjRw&amp;url=http://www.parallelsixty.com/history-russia-continue.shtml&amp;ei=mIAXU4yBC8TrkAeN64HABQ&amp;psig=AFQjCNGdaiASQ4TfjTJBQHsGTU9PGY-MNQ&amp;ust=139413554443885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Reform and Revolution in Russia</a:t>
            </a:r>
            <a:endParaRPr lang="en-US" dirty="0"/>
          </a:p>
        </p:txBody>
      </p:sp>
      <p:sp>
        <p:nvSpPr>
          <p:cNvPr id="3" name="Subtitle 2"/>
          <p:cNvSpPr>
            <a:spLocks noGrp="1"/>
          </p:cNvSpPr>
          <p:nvPr>
            <p:ph type="subTitle" idx="1"/>
          </p:nvPr>
        </p:nvSpPr>
        <p:spPr/>
        <p:txBody>
          <a:bodyPr/>
          <a:lstStyle/>
          <a:p>
            <a:r>
              <a:rPr lang="en-US" dirty="0" smtClean="0"/>
              <a:t>Chapter 25 Section 4</a:t>
            </a:r>
            <a:endParaRPr lang="en-US" dirty="0"/>
          </a:p>
        </p:txBody>
      </p:sp>
      <p:pic>
        <p:nvPicPr>
          <p:cNvPr id="2051" name="Picture 3" descr="C:\Users\rduffy\Pictures\Russia_Empire_1800-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162675" cy="397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6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Russo-Japanese War</a:t>
            </a:r>
            <a:endParaRPr lang="en-US" dirty="0"/>
          </a:p>
        </p:txBody>
      </p:sp>
      <p:sp>
        <p:nvSpPr>
          <p:cNvPr id="3" name="Content Placeholder 2"/>
          <p:cNvSpPr>
            <a:spLocks noGrp="1"/>
          </p:cNvSpPr>
          <p:nvPr>
            <p:ph idx="1"/>
          </p:nvPr>
        </p:nvSpPr>
        <p:spPr/>
        <p:txBody>
          <a:bodyPr/>
          <a:lstStyle/>
          <a:p>
            <a:r>
              <a:rPr lang="en-US" dirty="0" smtClean="0"/>
              <a:t>1904 and 1905 Russia went to war with Japan</a:t>
            </a:r>
          </a:p>
          <a:p>
            <a:r>
              <a:rPr lang="en-US" dirty="0" smtClean="0"/>
              <a:t>Russia</a:t>
            </a:r>
          </a:p>
          <a:p>
            <a:pPr marL="68580" indent="0">
              <a:buNone/>
            </a:pPr>
            <a:r>
              <a:rPr lang="en-US" dirty="0" smtClean="0"/>
              <a:t>      loses</a:t>
            </a:r>
            <a:endParaRPr lang="en-US" dirty="0"/>
          </a:p>
        </p:txBody>
      </p:sp>
      <p:pic>
        <p:nvPicPr>
          <p:cNvPr id="5122" name="Picture 2" descr="http://i405.photobucket.com/albums/pp131/netmole/japanese%20siberian%20war%20lithographs/08212v-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335161"/>
            <a:ext cx="588645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Bloody Sunday 1905</a:t>
            </a:r>
            <a:endParaRPr lang="en-US" dirty="0"/>
          </a:p>
        </p:txBody>
      </p:sp>
      <p:sp>
        <p:nvSpPr>
          <p:cNvPr id="3" name="Content Placeholder 2"/>
          <p:cNvSpPr>
            <a:spLocks noGrp="1"/>
          </p:cNvSpPr>
          <p:nvPr>
            <p:ph idx="1"/>
          </p:nvPr>
        </p:nvSpPr>
        <p:spPr/>
        <p:txBody>
          <a:bodyPr/>
          <a:lstStyle/>
          <a:p>
            <a:r>
              <a:rPr lang="en-US" dirty="0"/>
              <a:t>“Bloody Sunday”-Russian troops fired shots at a peaceful group of demonstrators </a:t>
            </a:r>
          </a:p>
          <a:p>
            <a:r>
              <a:rPr lang="en-US" dirty="0"/>
              <a:t>Mutinies in the Army and Navy</a:t>
            </a:r>
          </a:p>
          <a:p>
            <a:pPr marL="68580" indent="0">
              <a:buNone/>
            </a:pPr>
            <a:endParaRPr lang="en-US" dirty="0"/>
          </a:p>
        </p:txBody>
      </p:sp>
      <p:pic>
        <p:nvPicPr>
          <p:cNvPr id="6146" name="Picture 2" descr="http://www.parallelsixty.com/images/BloodySunday-cu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81400"/>
            <a:ext cx="500292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0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Manifesto</a:t>
            </a:r>
            <a:endParaRPr lang="en-US" dirty="0"/>
          </a:p>
        </p:txBody>
      </p:sp>
      <p:sp>
        <p:nvSpPr>
          <p:cNvPr id="3" name="Content Placeholder 2"/>
          <p:cNvSpPr>
            <a:spLocks noGrp="1"/>
          </p:cNvSpPr>
          <p:nvPr>
            <p:ph idx="1"/>
          </p:nvPr>
        </p:nvSpPr>
        <p:spPr/>
        <p:txBody>
          <a:bodyPr/>
          <a:lstStyle/>
          <a:p>
            <a:r>
              <a:rPr lang="en-US" dirty="0" smtClean="0"/>
              <a:t>Decree that was issued by the Czar in response to “Bloody Sunday”</a:t>
            </a:r>
          </a:p>
          <a:p>
            <a:r>
              <a:rPr lang="en-US" dirty="0" smtClean="0"/>
              <a:t>Promised individual liberties</a:t>
            </a:r>
          </a:p>
          <a:p>
            <a:r>
              <a:rPr lang="en-US" dirty="0" smtClean="0"/>
              <a:t>Created the </a:t>
            </a:r>
            <a:r>
              <a:rPr lang="en-US" b="1" dirty="0" smtClean="0"/>
              <a:t>Duma</a:t>
            </a:r>
          </a:p>
          <a:p>
            <a:pPr lvl="1"/>
            <a:r>
              <a:rPr lang="en-US" dirty="0" smtClean="0"/>
              <a:t>An elected parliament</a:t>
            </a:r>
          </a:p>
          <a:p>
            <a:pPr marL="6858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15465"/>
            <a:ext cx="5029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159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why the Revolution Failed</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 majority of the army remained loyal</a:t>
            </a:r>
          </a:p>
          <a:p>
            <a:pPr marL="514350" indent="-514350">
              <a:buAutoNum type="arabicPeriod"/>
            </a:pPr>
            <a:r>
              <a:rPr lang="en-US" dirty="0" smtClean="0"/>
              <a:t>The French lent money to the Czar and Russian government</a:t>
            </a:r>
          </a:p>
          <a:p>
            <a:pPr marL="514350" indent="-514350">
              <a:buAutoNum type="arabicPeriod"/>
            </a:pPr>
            <a:r>
              <a:rPr lang="en-US" dirty="0" smtClean="0"/>
              <a:t>Revolutionary groups demands were all different</a:t>
            </a:r>
            <a:endParaRPr lang="en-US" dirty="0"/>
          </a:p>
        </p:txBody>
      </p:sp>
    </p:spTree>
    <p:extLst>
      <p:ext uri="{BB962C8B-B14F-4D97-AF65-F5344CB8AC3E}">
        <p14:creationId xmlns:p14="http://schemas.microsoft.com/office/powerpoint/2010/main" val="37665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a:t>W</a:t>
            </a:r>
            <a:r>
              <a:rPr lang="en-US" dirty="0" smtClean="0"/>
              <a:t>hy did attempts </a:t>
            </a:r>
            <a:r>
              <a:rPr lang="en-US" dirty="0"/>
              <a:t>to liberalize the Russian government </a:t>
            </a:r>
            <a:r>
              <a:rPr lang="en-US" dirty="0" smtClean="0"/>
              <a:t>fail?</a:t>
            </a:r>
          </a:p>
        </p:txBody>
      </p:sp>
    </p:spTree>
    <p:extLst>
      <p:ext uri="{BB962C8B-B14F-4D97-AF65-F5344CB8AC3E}">
        <p14:creationId xmlns:p14="http://schemas.microsoft.com/office/powerpoint/2010/main" val="394219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Russia in the mid 1800s</a:t>
            </a:r>
            <a:endParaRPr lang="en-US" dirty="0"/>
          </a:p>
        </p:txBody>
      </p:sp>
      <p:sp>
        <p:nvSpPr>
          <p:cNvPr id="3" name="Content Placeholder 2"/>
          <p:cNvSpPr>
            <a:spLocks noGrp="1"/>
          </p:cNvSpPr>
          <p:nvPr>
            <p:ph idx="1"/>
          </p:nvPr>
        </p:nvSpPr>
        <p:spPr/>
        <p:txBody>
          <a:bodyPr/>
          <a:lstStyle/>
          <a:p>
            <a:r>
              <a:rPr lang="en-US" dirty="0" smtClean="0"/>
              <a:t>Largest territory and population of any European Nation</a:t>
            </a:r>
          </a:p>
          <a:p>
            <a:r>
              <a:rPr lang="en-US" dirty="0" smtClean="0"/>
              <a:t>Extremely diverse population</a:t>
            </a:r>
          </a:p>
          <a:p>
            <a:pPr lvl="1"/>
            <a:r>
              <a:rPr lang="en-US" dirty="0" smtClean="0"/>
              <a:t>White Russians (West)</a:t>
            </a:r>
          </a:p>
          <a:p>
            <a:pPr lvl="1"/>
            <a:r>
              <a:rPr lang="en-US" dirty="0" smtClean="0"/>
              <a:t>Ukrainians (South)</a:t>
            </a:r>
          </a:p>
          <a:p>
            <a:pPr lvl="1"/>
            <a:r>
              <a:rPr lang="en-US" dirty="0" smtClean="0"/>
              <a:t>Great Russians</a:t>
            </a:r>
          </a:p>
          <a:p>
            <a:r>
              <a:rPr lang="en-US" dirty="0" smtClean="0"/>
              <a:t>Industrial development lacking</a:t>
            </a:r>
          </a:p>
          <a:p>
            <a:r>
              <a:rPr lang="en-US" dirty="0" smtClean="0"/>
              <a:t>Cold water trading ports</a:t>
            </a:r>
            <a:endParaRPr lang="en-US" dirty="0"/>
          </a:p>
        </p:txBody>
      </p:sp>
    </p:spTree>
    <p:extLst>
      <p:ext uri="{BB962C8B-B14F-4D97-AF65-F5344CB8AC3E}">
        <p14:creationId xmlns:p14="http://schemas.microsoft.com/office/powerpoint/2010/main" val="274331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Domestic Policy in Russia</a:t>
            </a:r>
            <a:endParaRPr lang="en-US" dirty="0"/>
          </a:p>
        </p:txBody>
      </p:sp>
      <p:sp>
        <p:nvSpPr>
          <p:cNvPr id="3" name="Content Placeholder 2"/>
          <p:cNvSpPr>
            <a:spLocks noGrp="1"/>
          </p:cNvSpPr>
          <p:nvPr>
            <p:ph idx="1"/>
          </p:nvPr>
        </p:nvSpPr>
        <p:spPr/>
        <p:txBody>
          <a:bodyPr/>
          <a:lstStyle/>
          <a:p>
            <a:r>
              <a:rPr lang="en-US" dirty="0" smtClean="0"/>
              <a:t>Liberal movements began to catch support in Russia</a:t>
            </a:r>
          </a:p>
          <a:p>
            <a:r>
              <a:rPr lang="en-US" dirty="0" smtClean="0"/>
              <a:t>In response the Czars in Russia took harsh actions:</a:t>
            </a:r>
          </a:p>
          <a:p>
            <a:pPr lvl="1"/>
            <a:r>
              <a:rPr lang="en-US" dirty="0" smtClean="0"/>
              <a:t>Censorship of speech and press</a:t>
            </a:r>
          </a:p>
          <a:p>
            <a:pPr lvl="1"/>
            <a:r>
              <a:rPr lang="en-US" dirty="0" smtClean="0"/>
              <a:t>Rejected all calls in Russia for a constitution</a:t>
            </a:r>
          </a:p>
          <a:p>
            <a:pPr lvl="1"/>
            <a:r>
              <a:rPr lang="en-US" dirty="0" smtClean="0"/>
              <a:t>“</a:t>
            </a:r>
            <a:r>
              <a:rPr lang="en-US" dirty="0" err="1" smtClean="0"/>
              <a:t>Russification</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489394"/>
            <a:ext cx="19050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160" y="4800600"/>
            <a:ext cx="2667000" cy="176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49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Russification</a:t>
            </a:r>
            <a:r>
              <a:rPr lang="en-US" dirty="0" smtClean="0"/>
              <a:t>”</a:t>
            </a:r>
            <a:endParaRPr lang="en-US" dirty="0"/>
          </a:p>
        </p:txBody>
      </p:sp>
      <p:sp>
        <p:nvSpPr>
          <p:cNvPr id="3" name="Content Placeholder 2"/>
          <p:cNvSpPr>
            <a:spLocks noGrp="1"/>
          </p:cNvSpPr>
          <p:nvPr>
            <p:ph idx="1"/>
          </p:nvPr>
        </p:nvSpPr>
        <p:spPr/>
        <p:txBody>
          <a:bodyPr/>
          <a:lstStyle/>
          <a:p>
            <a:r>
              <a:rPr lang="en-US" dirty="0" smtClean="0"/>
              <a:t>Program that forced non-Russian people to:</a:t>
            </a:r>
          </a:p>
          <a:p>
            <a:pPr lvl="1"/>
            <a:r>
              <a:rPr lang="en-US" dirty="0" smtClean="0"/>
              <a:t>Use the Russian language</a:t>
            </a:r>
          </a:p>
          <a:p>
            <a:pPr lvl="1"/>
            <a:r>
              <a:rPr lang="en-US" dirty="0" smtClean="0"/>
              <a:t>Accept the Orthodox religion</a:t>
            </a:r>
          </a:p>
          <a:p>
            <a:pPr lvl="1"/>
            <a:r>
              <a:rPr lang="en-US" dirty="0" smtClean="0"/>
              <a:t>Adopt Russian customs</a:t>
            </a:r>
            <a:endParaRPr lang="en-US" dirty="0"/>
          </a:p>
        </p:txBody>
      </p:sp>
    </p:spTree>
    <p:extLst>
      <p:ext uri="{BB962C8B-B14F-4D97-AF65-F5344CB8AC3E}">
        <p14:creationId xmlns:p14="http://schemas.microsoft.com/office/powerpoint/2010/main" val="396063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Foreign Policy</a:t>
            </a:r>
            <a:endParaRPr lang="en-US" dirty="0"/>
          </a:p>
        </p:txBody>
      </p:sp>
      <p:sp>
        <p:nvSpPr>
          <p:cNvPr id="3" name="Content Placeholder 2"/>
          <p:cNvSpPr>
            <a:spLocks noGrp="1"/>
          </p:cNvSpPr>
          <p:nvPr>
            <p:ph idx="1"/>
          </p:nvPr>
        </p:nvSpPr>
        <p:spPr/>
        <p:txBody>
          <a:bodyPr/>
          <a:lstStyle/>
          <a:p>
            <a:r>
              <a:rPr lang="en-US" dirty="0" smtClean="0"/>
              <a:t>Pan-Slavism-the union of all Slavic peoples under Russian leadership</a:t>
            </a:r>
          </a:p>
          <a:p>
            <a:pPr lvl="1"/>
            <a:r>
              <a:rPr lang="en-US" dirty="0" smtClean="0"/>
              <a:t>Especially in the Balkans</a:t>
            </a:r>
          </a:p>
          <a:p>
            <a:pPr lvl="2"/>
            <a:r>
              <a:rPr lang="en-US" dirty="0" smtClean="0"/>
              <a:t>Serbia, Montenegro, Greece, </a:t>
            </a:r>
            <a:r>
              <a:rPr lang="en-US" dirty="0" err="1" smtClean="0"/>
              <a:t>ect</a:t>
            </a:r>
            <a:r>
              <a:rPr lang="en-US" dirty="0" smtClean="0"/>
              <a:t>.</a:t>
            </a:r>
          </a:p>
          <a:p>
            <a:r>
              <a:rPr lang="en-US" dirty="0" smtClean="0"/>
              <a:t>Continued expansion into Asia and the Ottoman Empire</a:t>
            </a:r>
          </a:p>
          <a:p>
            <a:pPr lvl="1"/>
            <a:r>
              <a:rPr lang="en-US" dirty="0" smtClean="0"/>
              <a:t>Will lead to a war with France, the Ottoman Empire and Great Britain</a:t>
            </a:r>
            <a:endParaRPr lang="en-US" dirty="0"/>
          </a:p>
        </p:txBody>
      </p:sp>
    </p:spTree>
    <p:extLst>
      <p:ext uri="{BB962C8B-B14F-4D97-AF65-F5344CB8AC3E}">
        <p14:creationId xmlns:p14="http://schemas.microsoft.com/office/powerpoint/2010/main" val="67654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II</a:t>
            </a:r>
            <a:endParaRPr lang="en-US" dirty="0"/>
          </a:p>
        </p:txBody>
      </p:sp>
      <p:sp>
        <p:nvSpPr>
          <p:cNvPr id="3" name="Content Placeholder 2"/>
          <p:cNvSpPr>
            <a:spLocks noGrp="1"/>
          </p:cNvSpPr>
          <p:nvPr>
            <p:ph idx="1"/>
          </p:nvPr>
        </p:nvSpPr>
        <p:spPr/>
        <p:txBody>
          <a:bodyPr/>
          <a:lstStyle/>
          <a:p>
            <a:r>
              <a:rPr lang="en-US" dirty="0" smtClean="0"/>
              <a:t>Issue of Serfdom inside Russia</a:t>
            </a:r>
          </a:p>
          <a:p>
            <a:pPr lvl="1"/>
            <a:r>
              <a:rPr lang="en-US" dirty="0" smtClean="0"/>
              <a:t>A great nation should not own slaves</a:t>
            </a:r>
          </a:p>
          <a:p>
            <a:pPr lvl="1"/>
            <a:r>
              <a:rPr lang="en-US" dirty="0" smtClean="0"/>
              <a:t>Hurt the labor pool in Russia</a:t>
            </a:r>
          </a:p>
          <a:p>
            <a:r>
              <a:rPr lang="en-US" b="1" dirty="0" smtClean="0"/>
              <a:t>Emancipation Edict-</a:t>
            </a:r>
            <a:r>
              <a:rPr lang="en-US" dirty="0" smtClean="0"/>
              <a:t>liberated all the serfs in Russia</a:t>
            </a:r>
          </a:p>
          <a:p>
            <a:r>
              <a:rPr lang="en-US" dirty="0" smtClean="0"/>
              <a:t>Alexander II decided it was better to liberate the serfs from above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354"/>
            <a:ext cx="16764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674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Alexander II Liberal Reforms</a:t>
            </a:r>
            <a:endParaRPr lang="en-US" dirty="0"/>
          </a:p>
        </p:txBody>
      </p:sp>
      <p:sp>
        <p:nvSpPr>
          <p:cNvPr id="3" name="Content Placeholder 2"/>
          <p:cNvSpPr>
            <a:spLocks noGrp="1"/>
          </p:cNvSpPr>
          <p:nvPr>
            <p:ph idx="1"/>
          </p:nvPr>
        </p:nvSpPr>
        <p:spPr/>
        <p:txBody>
          <a:bodyPr/>
          <a:lstStyle/>
          <a:p>
            <a:r>
              <a:rPr lang="en-US" dirty="0" smtClean="0"/>
              <a:t>Law passed in 1864 that allowed local governments to elect zemstvos</a:t>
            </a:r>
          </a:p>
          <a:p>
            <a:r>
              <a:rPr lang="en-US" dirty="0" smtClean="0"/>
              <a:t>Zemstvos</a:t>
            </a:r>
            <a:r>
              <a:rPr lang="en-US" dirty="0"/>
              <a:t>-</a:t>
            </a:r>
            <a:r>
              <a:rPr lang="en-US" dirty="0" smtClean="0"/>
              <a:t>local councils were elected by the nobles, the middle class, and peasants</a:t>
            </a:r>
          </a:p>
          <a:p>
            <a:r>
              <a:rPr lang="en-US" dirty="0" smtClean="0"/>
              <a:t>Reformed the courts-reduced corruption and delays</a:t>
            </a:r>
          </a:p>
          <a:p>
            <a:r>
              <a:rPr lang="en-US" dirty="0" smtClean="0"/>
              <a:t>Reorganized the military-service terms reduced from 25 years to 6 years</a:t>
            </a:r>
            <a:endParaRPr lang="en-US" dirty="0"/>
          </a:p>
        </p:txBody>
      </p:sp>
    </p:spTree>
    <p:extLst>
      <p:ext uri="{BB962C8B-B14F-4D97-AF65-F5344CB8AC3E}">
        <p14:creationId xmlns:p14="http://schemas.microsoft.com/office/powerpoint/2010/main" val="148964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Radical Movements Backlash</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radical movements were formed in protest of the liberal reforms that Alexander II was enacting</a:t>
            </a:r>
          </a:p>
          <a:p>
            <a:r>
              <a:rPr lang="en-US" dirty="0" smtClean="0"/>
              <a:t>Examples of these groups include:</a:t>
            </a:r>
          </a:p>
          <a:p>
            <a:pPr lvl="1"/>
            <a:r>
              <a:rPr lang="en-US" b="1" dirty="0" smtClean="0"/>
              <a:t>Nihilists-</a:t>
            </a:r>
            <a:r>
              <a:rPr lang="en-US" dirty="0" smtClean="0"/>
              <a:t>society could only be fixed with new Russia</a:t>
            </a:r>
          </a:p>
          <a:p>
            <a:pPr lvl="1"/>
            <a:r>
              <a:rPr lang="en-US" dirty="0" smtClean="0"/>
              <a:t>Populists-wanted land and assets redistributed</a:t>
            </a:r>
          </a:p>
          <a:p>
            <a:pPr lvl="1"/>
            <a:r>
              <a:rPr lang="en-US" b="1" dirty="0" smtClean="0"/>
              <a:t>People’s Will</a:t>
            </a:r>
            <a:r>
              <a:rPr lang="en-US" dirty="0" smtClean="0"/>
              <a:t>-populist movement that took to violent actions to try to get the government to accept their demands</a:t>
            </a:r>
            <a:endParaRPr lang="en-US" b="1" dirty="0" smtClean="0"/>
          </a:p>
          <a:p>
            <a:endParaRPr lang="en-US" dirty="0"/>
          </a:p>
        </p:txBody>
      </p:sp>
    </p:spTree>
    <p:extLst>
      <p:ext uri="{BB962C8B-B14F-4D97-AF65-F5344CB8AC3E}">
        <p14:creationId xmlns:p14="http://schemas.microsoft.com/office/powerpoint/2010/main" val="424440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Repression</a:t>
            </a:r>
            <a:endParaRPr lang="en-US" dirty="0"/>
          </a:p>
        </p:txBody>
      </p:sp>
      <p:sp>
        <p:nvSpPr>
          <p:cNvPr id="3" name="Content Placeholder 2"/>
          <p:cNvSpPr>
            <a:spLocks noGrp="1"/>
          </p:cNvSpPr>
          <p:nvPr>
            <p:ph idx="1"/>
          </p:nvPr>
        </p:nvSpPr>
        <p:spPr/>
        <p:txBody>
          <a:bodyPr>
            <a:normAutofit/>
          </a:bodyPr>
          <a:lstStyle/>
          <a:p>
            <a:r>
              <a:rPr lang="en-US" dirty="0" smtClean="0"/>
              <a:t>Alexander III and Nicholas II were the next two rulers of Russia</a:t>
            </a:r>
          </a:p>
          <a:p>
            <a:r>
              <a:rPr lang="en-US" dirty="0" smtClean="0"/>
              <a:t>Overturned liberal reforms</a:t>
            </a:r>
          </a:p>
          <a:p>
            <a:r>
              <a:rPr lang="en-US" dirty="0" smtClean="0"/>
              <a:t>Used extreme censorship, control of religion, spies, and imprisonment/exile to control people</a:t>
            </a:r>
          </a:p>
          <a:p>
            <a:r>
              <a:rPr lang="en-US" b="1" dirty="0" smtClean="0"/>
              <a:t>Pogroms</a:t>
            </a:r>
            <a:r>
              <a:rPr lang="en-US" dirty="0" smtClean="0"/>
              <a:t> were riots where Jewish villages were destroyed and their inhabitants murdered</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257" y="506345"/>
            <a:ext cx="1447800" cy="100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217722"/>
            <a:ext cx="1208314" cy="165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382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3146</TotalTime>
  <Words>858</Words>
  <Application>Microsoft Office PowerPoint</Application>
  <PresentationFormat>On-screen Show (4:3)</PresentationFormat>
  <Paragraphs>103</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Metro</vt:lpstr>
      <vt:lpstr>Reform and Revolution in Russia</vt:lpstr>
      <vt:lpstr>Russia in the mid 1800s</vt:lpstr>
      <vt:lpstr>Domestic Policy in Russia</vt:lpstr>
      <vt:lpstr>“Russification”</vt:lpstr>
      <vt:lpstr>Russian Foreign Policy</vt:lpstr>
      <vt:lpstr>Alexander II</vt:lpstr>
      <vt:lpstr>Alexander II Liberal Reforms</vt:lpstr>
      <vt:lpstr>Radical Movements Backlash</vt:lpstr>
      <vt:lpstr>Time of Repression</vt:lpstr>
      <vt:lpstr>Russo-Japanese War</vt:lpstr>
      <vt:lpstr>Bloody Sunday 1905</vt:lpstr>
      <vt:lpstr>October Manifesto</vt:lpstr>
      <vt:lpstr>Reasons why the Revolution Failed</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 and Revolution in Russia</dc:title>
  <dc:creator>Administrator</dc:creator>
  <cp:lastModifiedBy>Administrator</cp:lastModifiedBy>
  <cp:revision>21</cp:revision>
  <dcterms:created xsi:type="dcterms:W3CDTF">2014-03-04T14:12:16Z</dcterms:created>
  <dcterms:modified xsi:type="dcterms:W3CDTF">2014-03-07T12:54:26Z</dcterms:modified>
</cp:coreProperties>
</file>