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256" r:id="rId2"/>
    <p:sldId id="279" r:id="rId3"/>
    <p:sldId id="257" r:id="rId4"/>
    <p:sldId id="258" r:id="rId5"/>
    <p:sldId id="259" r:id="rId6"/>
    <p:sldId id="261" r:id="rId7"/>
    <p:sldId id="260" r:id="rId8"/>
    <p:sldId id="274" r:id="rId9"/>
    <p:sldId id="262" r:id="rId10"/>
    <p:sldId id="277" r:id="rId11"/>
    <p:sldId id="265" r:id="rId12"/>
    <p:sldId id="264" r:id="rId13"/>
    <p:sldId id="263" r:id="rId14"/>
    <p:sldId id="266" r:id="rId15"/>
    <p:sldId id="267" r:id="rId16"/>
    <p:sldId id="268" r:id="rId17"/>
    <p:sldId id="269" r:id="rId18"/>
    <p:sldId id="270" r:id="rId19"/>
    <p:sldId id="278" r:id="rId20"/>
    <p:sldId id="272" r:id="rId21"/>
    <p:sldId id="275" r:id="rId22"/>
    <p:sldId id="273" r:id="rId23"/>
    <p:sldId id="281" r:id="rId24"/>
    <p:sldId id="282" r:id="rId25"/>
    <p:sldId id="283" r:id="rId26"/>
    <p:sldId id="280" r:id="rId27"/>
    <p:sldId id="276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737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26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0B1F597-7776-432C-B125-771DBB2DC904}" type="datetimeFigureOut">
              <a:rPr lang="en-US" smtClean="0"/>
              <a:pPr/>
              <a:t>2/3/2015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2690260-B844-4CF1-A699-26E42B31D7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206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5FA51-8FE2-414B-8065-BF588DA44184}" type="datetimeFigureOut">
              <a:rPr lang="en-US" smtClean="0"/>
              <a:pPr/>
              <a:t>2/3/2015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02F4F-148D-44CB-BBBB-90386759F7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337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02F4F-148D-44CB-BBBB-90386759F7D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55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77E7-1DCA-4AB1-A630-6101F8F8067D}" type="datetimeFigureOut">
              <a:rPr lang="en-US" smtClean="0"/>
              <a:pPr/>
              <a:t>2/3/2015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E50F-1571-4BB9-B339-C46EF50922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77E7-1DCA-4AB1-A630-6101F8F8067D}" type="datetimeFigureOut">
              <a:rPr lang="en-US" smtClean="0"/>
              <a:pPr/>
              <a:t>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E50F-1571-4BB9-B339-C46EF50922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77E7-1DCA-4AB1-A630-6101F8F8067D}" type="datetimeFigureOut">
              <a:rPr lang="en-US" smtClean="0"/>
              <a:pPr/>
              <a:t>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E50F-1571-4BB9-B339-C46EF50922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77E7-1DCA-4AB1-A630-6101F8F8067D}" type="datetimeFigureOut">
              <a:rPr lang="en-US" smtClean="0"/>
              <a:pPr/>
              <a:t>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E50F-1571-4BB9-B339-C46EF50922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77E7-1DCA-4AB1-A630-6101F8F8067D}" type="datetimeFigureOut">
              <a:rPr lang="en-US" smtClean="0"/>
              <a:pPr/>
              <a:t>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E50F-1571-4BB9-B339-C46EF50922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77E7-1DCA-4AB1-A630-6101F8F8067D}" type="datetimeFigureOut">
              <a:rPr lang="en-US" smtClean="0"/>
              <a:pPr/>
              <a:t>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E50F-1571-4BB9-B339-C46EF50922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77E7-1DCA-4AB1-A630-6101F8F8067D}" type="datetimeFigureOut">
              <a:rPr lang="en-US" smtClean="0"/>
              <a:pPr/>
              <a:t>2/3/2015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E50F-1571-4BB9-B339-C46EF50922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77E7-1DCA-4AB1-A630-6101F8F8067D}" type="datetimeFigureOut">
              <a:rPr lang="en-US" smtClean="0"/>
              <a:pPr/>
              <a:t>2/3/2015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25E50F-1571-4BB9-B339-C46EF50922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77E7-1DCA-4AB1-A630-6101F8F8067D}" type="datetimeFigureOut">
              <a:rPr lang="en-US" smtClean="0"/>
              <a:pPr/>
              <a:t>2/3/2015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E50F-1571-4BB9-B339-C46EF50922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77E7-1DCA-4AB1-A630-6101F8F8067D}" type="datetimeFigureOut">
              <a:rPr lang="en-US" smtClean="0"/>
              <a:pPr/>
              <a:t>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725E50F-1571-4BB9-B339-C46EF50922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76677E7-1DCA-4AB1-A630-6101F8F8067D}" type="datetimeFigureOut">
              <a:rPr lang="en-US" smtClean="0"/>
              <a:pPr/>
              <a:t>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E50F-1571-4BB9-B339-C46EF50922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76677E7-1DCA-4AB1-A630-6101F8F8067D}" type="datetimeFigureOut">
              <a:rPr lang="en-US" smtClean="0"/>
              <a:pPr/>
              <a:t>2/3/2015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725E50F-1571-4BB9-B339-C46EF50922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Factory%20Wages%20in%20England%201830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rf9GVbzf7Q4&amp;feature=related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fweb.com/NuHistory/default.asp?ItemID=WE53&amp;NewItemID=True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Industrial Revolution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>
                <a:solidFill>
                  <a:schemeClr val="tx1"/>
                </a:solidFill>
                <a:latin typeface="Arial Rounded MT Bold" pitchFamily="34" charset="0"/>
              </a:rPr>
              <a:t>Does Technology</a:t>
            </a:r>
            <a:br>
              <a:rPr lang="en-US" i="1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i="1" dirty="0" smtClean="0">
                <a:solidFill>
                  <a:schemeClr val="tx1"/>
                </a:solidFill>
                <a:latin typeface="Arial Rounded MT Bold" pitchFamily="34" charset="0"/>
              </a:rPr>
              <a:t>benefit society?</a:t>
            </a:r>
            <a:r>
              <a:rPr lang="en-US" dirty="0" smtClean="0">
                <a:solidFill>
                  <a:schemeClr val="tx1"/>
                </a:solidFill>
                <a:latin typeface="Arial Rounded MT Bold" pitchFamily="34" charset="0"/>
              </a:rPr>
              <a:t>	</a:t>
            </a:r>
            <a:endParaRPr lang="en-US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5358150" cy="1752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Chapter 25 </a:t>
            </a:r>
          </a:p>
          <a:p>
            <a:endParaRPr lang="en-US" sz="48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467600" cy="1143000"/>
          </a:xfrm>
        </p:spPr>
        <p:txBody>
          <a:bodyPr/>
          <a:lstStyle/>
          <a:p>
            <a:r>
              <a:rPr lang="en-US" dirty="0" smtClean="0">
                <a:hlinkClick r:id="rId2" action="ppaction://hlinkpres?slideindex=1&amp;slidetitle="/>
              </a:rPr>
              <a:t>Women </a:t>
            </a:r>
            <a:endParaRPr lang="en-US" dirty="0"/>
          </a:p>
        </p:txBody>
      </p:sp>
      <p:pic>
        <p:nvPicPr>
          <p:cNvPr id="1026" name="Picture 2" descr="http://cwcs.ysu.edu/sites/default/files/images/steeltown/Industrial-Factory-Wom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3429000" cy="5124019"/>
          </a:xfrm>
          <a:prstGeom prst="rect">
            <a:avLst/>
          </a:prstGeom>
          <a:noFill/>
        </p:spPr>
      </p:pic>
      <p:pic>
        <p:nvPicPr>
          <p:cNvPr id="5" name="Picture 21" descr="good_mill"/>
          <p:cNvPicPr>
            <a:picLocks noChangeAspect="1" noChangeArrowheads="1"/>
          </p:cNvPicPr>
          <p:nvPr/>
        </p:nvPicPr>
        <p:blipFill>
          <a:blip r:embed="rId4" cstate="print"/>
          <a:srcRect l="1064" r="1086"/>
          <a:stretch>
            <a:fillRect/>
          </a:stretch>
        </p:blipFill>
        <p:spPr bwMode="auto">
          <a:xfrm>
            <a:off x="4038600" y="2590800"/>
            <a:ext cx="4766195" cy="31242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t0.gstatic.com/images?q=tbn:ANd9GcTgVX3ZN9WppcuWUHO5oDC0ZQrDM8-Mui4vJvopbjnjS3_NWXI8DwE9UKOM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981200"/>
            <a:ext cx="3902762" cy="2895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467600" cy="1143000"/>
          </a:xfrm>
        </p:spPr>
        <p:txBody>
          <a:bodyPr/>
          <a:lstStyle/>
          <a:p>
            <a:r>
              <a:rPr lang="en-US" dirty="0" smtClean="0"/>
              <a:t>Child Labor</a:t>
            </a:r>
            <a:endParaRPr lang="en-US" dirty="0"/>
          </a:p>
        </p:txBody>
      </p:sp>
      <p:pic>
        <p:nvPicPr>
          <p:cNvPr id="4" name="Picture 7" descr="Boy Workers at Pennsylvania Mine"/>
          <p:cNvPicPr>
            <a:picLocks noChangeAspect="1" noChangeArrowheads="1"/>
          </p:cNvPicPr>
          <p:nvPr/>
        </p:nvPicPr>
        <p:blipFill>
          <a:blip r:embed="rId3" cstate="print">
            <a:lum bright="12000" contrast="6000"/>
          </a:blip>
          <a:srcRect b="7088"/>
          <a:stretch>
            <a:fillRect/>
          </a:stretch>
        </p:blipFill>
        <p:spPr bwMode="auto">
          <a:xfrm>
            <a:off x="3962400" y="990600"/>
            <a:ext cx="5181600" cy="3367088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5" name="Picture 26" descr="hurrier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 b="4274"/>
          <a:stretch>
            <a:fillRect/>
          </a:stretch>
        </p:blipFill>
        <p:spPr bwMode="auto">
          <a:xfrm>
            <a:off x="3352800" y="3581400"/>
            <a:ext cx="5486400" cy="3191535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Worker Housing/</a:t>
            </a:r>
            <a:r>
              <a:rPr lang="en-US" u="sng" dirty="0" smtClean="0"/>
              <a:t>Tenements</a:t>
            </a:r>
            <a:endParaRPr lang="en-US" u="sng" dirty="0"/>
          </a:p>
        </p:txBody>
      </p:sp>
      <p:pic>
        <p:nvPicPr>
          <p:cNvPr id="4" name="Picture 5" descr="Untitled-1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76200" y="1752600"/>
            <a:ext cx="4343400" cy="3359098"/>
          </a:xfrm>
          <a:noFill/>
          <a:ln w="19050">
            <a:solidFill>
              <a:srgbClr val="744D26"/>
            </a:solidFill>
            <a:miter lim="800000"/>
            <a:headEnd/>
            <a:tailEnd/>
          </a:ln>
        </p:spPr>
      </p:pic>
      <p:pic>
        <p:nvPicPr>
          <p:cNvPr id="5" name="Picture 5" descr="Untitled-1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lum bright="-18000" contrast="12000"/>
          </a:blip>
          <a:srcRect/>
          <a:stretch>
            <a:fillRect/>
          </a:stretch>
        </p:blipFill>
        <p:spPr bwMode="auto">
          <a:xfrm>
            <a:off x="4495800" y="3686838"/>
            <a:ext cx="4648200" cy="3171162"/>
          </a:xfrm>
          <a:noFill/>
          <a:ln w="19050">
            <a:solidFill>
              <a:srgbClr val="744D26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1143000"/>
          </a:xfrm>
        </p:spPr>
        <p:txBody>
          <a:bodyPr/>
          <a:lstStyle/>
          <a:p>
            <a:r>
              <a:rPr lang="en-US" dirty="0" smtClean="0"/>
              <a:t>The New Industrial City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lum bright="12000" contrast="12000"/>
          </a:blip>
          <a:srcRect l="2707" t="1389" r="2538" b="2777"/>
          <a:stretch>
            <a:fillRect/>
          </a:stretch>
        </p:blipFill>
        <p:spPr bwMode="auto">
          <a:xfrm>
            <a:off x="152400" y="1524000"/>
            <a:ext cx="2667000" cy="52578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5" name="Picture 8" descr="engraving-Gustave_Dore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lum contrast="18000"/>
          </a:blip>
          <a:srcRect l="1149" t="3624" r="1149" b="2144"/>
          <a:stretch>
            <a:fillRect/>
          </a:stretch>
        </p:blipFill>
        <p:spPr bwMode="auto">
          <a:xfrm>
            <a:off x="2971800" y="1931988"/>
            <a:ext cx="5943600" cy="4545012"/>
          </a:xfrm>
          <a:noFill/>
          <a:ln>
            <a:solidFill>
              <a:srgbClr val="003399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7064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“Up Stairs” / “Down Stairs” Life</a:t>
            </a:r>
            <a:endParaRPr lang="en-US" dirty="0"/>
          </a:p>
        </p:txBody>
      </p:sp>
      <p:pic>
        <p:nvPicPr>
          <p:cNvPr id="7" name="Picture 4" descr="Capital and Labor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 t="1375"/>
          <a:stretch>
            <a:fillRect/>
          </a:stretch>
        </p:blipFill>
        <p:spPr bwMode="auto">
          <a:xfrm>
            <a:off x="1143000" y="1828800"/>
            <a:ext cx="6705600" cy="4959350"/>
          </a:xfrm>
          <a:prstGeom prst="rect">
            <a:avLst/>
          </a:prstGeom>
          <a:noFill/>
          <a:ln w="9525">
            <a:solidFill>
              <a:srgbClr val="744D2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67600" cy="1143000"/>
          </a:xfrm>
        </p:spPr>
        <p:txBody>
          <a:bodyPr/>
          <a:lstStyle/>
          <a:p>
            <a:r>
              <a:rPr lang="en-US" dirty="0" smtClean="0"/>
              <a:t>Factory Owners/Capitalists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Capitalism</a:t>
            </a:r>
            <a:endParaRPr lang="en-US" dirty="0" smtClean="0"/>
          </a:p>
          <a:p>
            <a:pPr lvl="1"/>
            <a:r>
              <a:rPr lang="en-US" dirty="0" smtClean="0"/>
              <a:t>Econ. system where individuals or corporations, not gov., own factors of prod.</a:t>
            </a:r>
          </a:p>
          <a:p>
            <a:r>
              <a:rPr lang="en-US" u="sng" dirty="0" smtClean="0"/>
              <a:t>Corporation</a:t>
            </a:r>
          </a:p>
          <a:p>
            <a:pPr lvl="1"/>
            <a:r>
              <a:rPr lang="en-US" dirty="0" smtClean="0"/>
              <a:t>Businesses form groups to work together</a:t>
            </a:r>
          </a:p>
          <a:p>
            <a:r>
              <a:rPr lang="en-US" u="sng" dirty="0" smtClean="0"/>
              <a:t>Monopoly</a:t>
            </a:r>
            <a:endParaRPr lang="en-US" dirty="0" smtClean="0"/>
          </a:p>
          <a:p>
            <a:pPr lvl="1"/>
            <a:r>
              <a:rPr lang="en-US" dirty="0" smtClean="0"/>
              <a:t>Corporation controls almost all prod. </a:t>
            </a:r>
            <a:r>
              <a:rPr lang="en-US" smtClean="0"/>
              <a:t>of good</a:t>
            </a:r>
            <a:endParaRPr lang="en-US" dirty="0" smtClean="0"/>
          </a:p>
          <a:p>
            <a:pPr lvl="1"/>
            <a:endParaRPr lang="en-US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7064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Stereotype of Factory Worker/Capitalists</a:t>
            </a:r>
            <a:endParaRPr lang="en-US" dirty="0"/>
          </a:p>
        </p:txBody>
      </p:sp>
      <p:pic>
        <p:nvPicPr>
          <p:cNvPr id="5" name="Picture 5" descr="fatcat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1371600" y="1981200"/>
            <a:ext cx="6496033" cy="4724543"/>
          </a:xfrm>
          <a:prstGeom prst="rect">
            <a:avLst/>
          </a:prstGeom>
          <a:noFill/>
          <a:ln>
            <a:solidFill>
              <a:srgbClr val="003399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Bourgeoisie</a:t>
            </a:r>
            <a:r>
              <a:rPr lang="en-US" dirty="0" smtClean="0"/>
              <a:t>: The New Upper Class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1200"/>
            <a:ext cx="7467600" cy="4525963"/>
          </a:xfrm>
        </p:spPr>
        <p:txBody>
          <a:bodyPr/>
          <a:lstStyle/>
          <a:p>
            <a:r>
              <a:rPr lang="en-US" dirty="0" smtClean="0"/>
              <a:t>Owners of </a:t>
            </a:r>
          </a:p>
          <a:p>
            <a:pPr>
              <a:buNone/>
            </a:pPr>
            <a:r>
              <a:rPr lang="en-US" dirty="0" smtClean="0"/>
              <a:t>capital/means of </a:t>
            </a:r>
          </a:p>
          <a:p>
            <a:pPr>
              <a:buNone/>
            </a:pPr>
            <a:r>
              <a:rPr lang="en-US" dirty="0" smtClean="0"/>
              <a:t>production</a:t>
            </a:r>
            <a:endParaRPr lang="en-US" dirty="0"/>
          </a:p>
        </p:txBody>
      </p:sp>
      <p:pic>
        <p:nvPicPr>
          <p:cNvPr id="3" name="Picture 10" descr="bourgeoise-3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 l="2702" t="2269" r="25676" b="2411"/>
          <a:stretch>
            <a:fillRect/>
          </a:stretch>
        </p:blipFill>
        <p:spPr bwMode="auto">
          <a:xfrm>
            <a:off x="609600" y="3683480"/>
            <a:ext cx="3717470" cy="2945920"/>
          </a:xfrm>
          <a:prstGeom prst="rect">
            <a:avLst/>
          </a:prstGeom>
          <a:noFill/>
          <a:ln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4" name="Picture 14" descr="bourgeoise-4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l="3947" t="6735" r="12981" b="19186"/>
          <a:stretch>
            <a:fillRect/>
          </a:stretch>
        </p:blipFill>
        <p:spPr bwMode="auto">
          <a:xfrm>
            <a:off x="4973931" y="1628740"/>
            <a:ext cx="3636669" cy="5000660"/>
          </a:xfrm>
          <a:prstGeom prst="rect">
            <a:avLst/>
          </a:prstGeom>
          <a:noFill/>
          <a:ln>
            <a:solidFill>
              <a:srgbClr val="003399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7064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Criticism of the New Bourgeoisie</a:t>
            </a:r>
            <a:endParaRPr lang="en-US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1371600" y="1866900"/>
            <a:ext cx="6400800" cy="4800600"/>
          </a:xfrm>
          <a:prstGeom prst="rect">
            <a:avLst/>
          </a:prstGeom>
          <a:noFill/>
          <a:ln>
            <a:solidFill>
              <a:srgbClr val="003399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67600" cy="1143000"/>
          </a:xfrm>
        </p:spPr>
        <p:txBody>
          <a:bodyPr/>
          <a:lstStyle/>
          <a:p>
            <a:r>
              <a:rPr lang="en-US" dirty="0" smtClean="0"/>
              <a:t>New Economic Theories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6868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Mercantilism OUT!</a:t>
            </a:r>
          </a:p>
          <a:p>
            <a:r>
              <a:rPr lang="en-US" u="sng" dirty="0" smtClean="0"/>
              <a:t>Free Enterprise</a:t>
            </a:r>
            <a:r>
              <a:rPr lang="en-US" dirty="0" smtClean="0"/>
              <a:t> (no laws or regulations) IN! </a:t>
            </a:r>
          </a:p>
          <a:p>
            <a:pPr lvl="1"/>
            <a:r>
              <a:rPr lang="en-US" dirty="0" smtClean="0"/>
              <a:t>Adam Smith</a:t>
            </a:r>
          </a:p>
          <a:p>
            <a:pPr lvl="2"/>
            <a:r>
              <a:rPr lang="en-US" dirty="0" smtClean="0"/>
              <a:t>2 Natural Laws of Business 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dirty="0" smtClean="0"/>
              <a:t>Law Supply and Demand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dirty="0" smtClean="0"/>
              <a:t>Law of Competition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dirty="0" smtClean="0"/>
              <a:t>Free Enterprise</a:t>
            </a:r>
          </a:p>
          <a:p>
            <a:pPr lvl="2"/>
            <a:r>
              <a:rPr lang="en-US" dirty="0" smtClean="0"/>
              <a:t>Consequence</a:t>
            </a:r>
          </a:p>
          <a:p>
            <a:pPr lvl="3"/>
            <a:r>
              <a:rPr lang="en-US" dirty="0" smtClean="0"/>
              <a:t>Business Cycle </a:t>
            </a:r>
          </a:p>
          <a:p>
            <a:pPr marL="640080" indent="-457200"/>
            <a:r>
              <a:rPr lang="en-US" dirty="0" smtClean="0"/>
              <a:t>New </a:t>
            </a:r>
            <a:r>
              <a:rPr lang="en-US" u="sng" dirty="0" smtClean="0"/>
              <a:t>laissez-faire</a:t>
            </a:r>
            <a:r>
              <a:rPr lang="en-US" dirty="0" smtClean="0"/>
              <a:t> (“leave things alone”) theory appealed to Factory Owners/Capitalists</a:t>
            </a:r>
          </a:p>
          <a:p>
            <a:pPr marL="182880" indent="0">
              <a:buNone/>
            </a:pPr>
            <a:endParaRPr lang="en-US" dirty="0" smtClean="0"/>
          </a:p>
          <a:p>
            <a:pPr marL="640080" indent="-457200" algn="ctr">
              <a:buNone/>
            </a:pPr>
            <a:r>
              <a:rPr lang="en-US" sz="6600" b="1" dirty="0" smtClean="0"/>
              <a:t>WHY?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49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Great Britain controlled 25% of  the world! WOW!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ttp://booksandreviews.files.wordpress.com/2011/03/worl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8" y="1447800"/>
            <a:ext cx="8839199" cy="541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139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Attempts to Reform Inequalities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7467600" cy="5029200"/>
          </a:xfrm>
        </p:spPr>
        <p:txBody>
          <a:bodyPr/>
          <a:lstStyle/>
          <a:p>
            <a:r>
              <a:rPr lang="en-US" u="sng" dirty="0" smtClean="0"/>
              <a:t>Humanitarians</a:t>
            </a:r>
            <a:endParaRPr lang="en-US" dirty="0" smtClean="0"/>
          </a:p>
          <a:p>
            <a:pPr lvl="1"/>
            <a:r>
              <a:rPr lang="en-US" dirty="0" smtClean="0"/>
              <a:t>People who worked to improve conditions</a:t>
            </a:r>
          </a:p>
          <a:p>
            <a:r>
              <a:rPr lang="en-US" u="sng" dirty="0" smtClean="0"/>
              <a:t>Collective Action</a:t>
            </a:r>
            <a:r>
              <a:rPr lang="en-US" dirty="0" smtClean="0"/>
              <a:t> – aka “</a:t>
            </a:r>
            <a:r>
              <a:rPr lang="en-US" u="sng" dirty="0" smtClean="0"/>
              <a:t>Unions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Strikes</a:t>
            </a:r>
          </a:p>
          <a:p>
            <a:pPr lvl="1"/>
            <a:r>
              <a:rPr lang="en-US" dirty="0" smtClean="0"/>
              <a:t>Collective bargaining</a:t>
            </a:r>
            <a:endParaRPr lang="en-US" dirty="0"/>
          </a:p>
        </p:txBody>
      </p:sp>
      <p:pic>
        <p:nvPicPr>
          <p:cNvPr id="29698" name="Picture 2" descr="http://www.edwardtodonnell.com/seattlestri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429000"/>
            <a:ext cx="4624923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67600" cy="1143000"/>
          </a:xfrm>
        </p:spPr>
        <p:txBody>
          <a:bodyPr/>
          <a:lstStyle/>
          <a:p>
            <a:r>
              <a:rPr lang="en-US" dirty="0" smtClean="0"/>
              <a:t>Attempts to Reforms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458200" cy="5181600"/>
          </a:xfrm>
        </p:spPr>
        <p:txBody>
          <a:bodyPr/>
          <a:lstStyle/>
          <a:p>
            <a:r>
              <a:rPr lang="en-US" u="sng" dirty="0" smtClean="0"/>
              <a:t>Factory Acts</a:t>
            </a:r>
            <a:r>
              <a:rPr lang="en-US" dirty="0" smtClean="0"/>
              <a:t> (1802 &amp; 1833)</a:t>
            </a:r>
          </a:p>
          <a:p>
            <a:pPr lvl="1"/>
            <a:r>
              <a:rPr lang="en-US" dirty="0" smtClean="0"/>
              <a:t>Shorter workdays</a:t>
            </a:r>
          </a:p>
          <a:p>
            <a:pPr lvl="1"/>
            <a:r>
              <a:rPr lang="en-US" dirty="0" smtClean="0"/>
              <a:t>Age requirements- could not hire anyone under 9 years old. From 9-13 yr. – could work no more than 8 hours a day, 6 days a week.</a:t>
            </a:r>
          </a:p>
          <a:p>
            <a:pPr lvl="1"/>
            <a:r>
              <a:rPr lang="en-US" dirty="0" smtClean="0"/>
              <a:t>Improve factory conditions</a:t>
            </a:r>
          </a:p>
          <a:p>
            <a:r>
              <a:rPr lang="en-US" dirty="0" smtClean="0"/>
              <a:t>Factory Acts Unsuccessful</a:t>
            </a:r>
          </a:p>
          <a:p>
            <a:pPr lvl="1"/>
            <a:r>
              <a:rPr lang="en-US" dirty="0" smtClean="0"/>
              <a:t>Not enforced</a:t>
            </a:r>
          </a:p>
          <a:p>
            <a:pPr lvl="1"/>
            <a:r>
              <a:rPr lang="en-US" dirty="0" smtClean="0"/>
              <a:t>Ex: </a:t>
            </a:r>
            <a:r>
              <a:rPr lang="en-US" dirty="0" smtClean="0">
                <a:hlinkClick r:id="rId2"/>
              </a:rPr>
              <a:t>Triangle Shirtwaist Fire </a:t>
            </a:r>
            <a:r>
              <a:rPr lang="en-US" dirty="0" smtClean="0"/>
              <a:t>(1911)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New System All Together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638800"/>
          </a:xfrm>
        </p:spPr>
        <p:txBody>
          <a:bodyPr>
            <a:normAutofit/>
          </a:bodyPr>
          <a:lstStyle/>
          <a:p>
            <a:r>
              <a:rPr lang="en-US" u="sng" dirty="0" smtClean="0"/>
              <a:t>Socialism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Econ. &amp; political system </a:t>
            </a:r>
          </a:p>
          <a:p>
            <a:pPr lvl="1"/>
            <a:r>
              <a:rPr lang="en-US" dirty="0" smtClean="0"/>
              <a:t>Gov. own means of production (MOP)</a:t>
            </a:r>
          </a:p>
          <a:p>
            <a:pPr lvl="1"/>
            <a:r>
              <a:rPr lang="en-US" dirty="0" smtClean="0"/>
              <a:t>Gov. operates (MOP) for benefit of all people</a:t>
            </a:r>
          </a:p>
          <a:p>
            <a:endParaRPr lang="en-US" smtClean="0"/>
          </a:p>
          <a:p>
            <a:r>
              <a:rPr lang="en-US" smtClean="0"/>
              <a:t>Many </a:t>
            </a:r>
            <a:r>
              <a:rPr lang="en-US" dirty="0" smtClean="0"/>
              <a:t>variations of Socialism</a:t>
            </a:r>
          </a:p>
          <a:p>
            <a:pPr lvl="1"/>
            <a:r>
              <a:rPr lang="en-US" dirty="0" smtClean="0"/>
              <a:t>Utopian Socialism-All people would own all means of production in common and share the products.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Marx and Engels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Marx and Engels two German men who believed that the Utopian society was impractical.</a:t>
            </a:r>
          </a:p>
          <a:p>
            <a:r>
              <a:rPr lang="en-US" dirty="0" smtClean="0"/>
              <a:t>They said the entire capitalist system should be destroyed. </a:t>
            </a:r>
          </a:p>
          <a:p>
            <a:r>
              <a:rPr lang="en-US" dirty="0" smtClean="0"/>
              <a:t>Marx believed that all changes in history come from changes in economic conditions.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98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Marx and Engels 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20624" lvl="1" indent="-384048">
              <a:buSzPct val="80000"/>
              <a:buFont typeface="Wingdings 2"/>
              <a:buChar char=""/>
            </a:pPr>
            <a:r>
              <a:rPr lang="en-US" dirty="0"/>
              <a:t>Marxism-believed that each stage of history involved inequality. The rich and the poor. He dreamed of Revolution in which the workers of the world would unite to gain political power. </a:t>
            </a:r>
            <a:endParaRPr lang="en-US" dirty="0" smtClean="0"/>
          </a:p>
          <a:p>
            <a:pPr marL="420624" lvl="1" indent="-384048">
              <a:buSzPct val="80000"/>
              <a:buFont typeface="Wingdings 2"/>
              <a:buChar char=""/>
            </a:pPr>
            <a:r>
              <a:rPr lang="en-US" dirty="0" smtClean="0"/>
              <a:t>Marx argued that all wealth is created by labor. </a:t>
            </a:r>
          </a:p>
          <a:p>
            <a:pPr marL="420624" lvl="1" indent="-384048">
              <a:buSzPct val="80000"/>
              <a:buFont typeface="Wingdings 2"/>
              <a:buChar char=""/>
            </a:pPr>
            <a:r>
              <a:rPr lang="en-US" dirty="0" smtClean="0"/>
              <a:t>Under capitalism, however, labor receives only a small fraction of the wealth it creates.</a:t>
            </a:r>
          </a:p>
          <a:p>
            <a:pPr marL="420624" lvl="1" indent="-384048">
              <a:buSzPct val="80000"/>
              <a:buFont typeface="Wingdings 2"/>
              <a:buChar char=""/>
            </a:pPr>
            <a:r>
              <a:rPr lang="en-US" dirty="0" smtClean="0"/>
              <a:t>He called for a revolution on the capitalists and the workers to rise up and overthrow them.</a:t>
            </a:r>
          </a:p>
          <a:p>
            <a:pPr marL="420624" lvl="1" indent="-384048">
              <a:buSzPct val="80000"/>
              <a:buFont typeface="Wingdings 2"/>
              <a:buChar char="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38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Marx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the revolutionaries would control the government by force. Eventually after people learn the benefits of working together cooperatively, the state would wither away?</a:t>
            </a:r>
          </a:p>
          <a:p>
            <a:r>
              <a:rPr lang="en-US" dirty="0" smtClean="0"/>
              <a:t>Marx called this a true classless society</a:t>
            </a:r>
          </a:p>
          <a:p>
            <a:pPr marL="36576" indent="0">
              <a:buNone/>
            </a:pPr>
            <a:r>
              <a:rPr lang="en-US" dirty="0" smtClean="0"/>
              <a:t>“pure communism”!!!</a:t>
            </a:r>
          </a:p>
          <a:p>
            <a:pPr marL="36576" indent="0">
              <a:buNone/>
            </a:pPr>
            <a:r>
              <a:rPr lang="en-US" dirty="0" smtClean="0"/>
              <a:t>Can it work??? Why ? Or Why not??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21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Government Types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410200"/>
          </a:xfrm>
        </p:spPr>
        <p:txBody>
          <a:bodyPr/>
          <a:lstStyle/>
          <a:p>
            <a:pPr lvl="1"/>
            <a:r>
              <a:rPr lang="en-US" dirty="0" smtClean="0"/>
              <a:t>Communism-Government owns all means of production and controlled all economic planning. No civil rights!</a:t>
            </a:r>
            <a:endParaRPr lang="en-US" dirty="0"/>
          </a:p>
          <a:p>
            <a:pPr lvl="1"/>
            <a:r>
              <a:rPr lang="en-US" dirty="0"/>
              <a:t>Democratic </a:t>
            </a:r>
            <a:r>
              <a:rPr lang="en-US" dirty="0" smtClean="0"/>
              <a:t>Socialism- Northern and Western Europe. People retain partial control over economic planning through the election of government officials. </a:t>
            </a:r>
            <a:endParaRPr lang="en-US" dirty="0"/>
          </a:p>
          <a:p>
            <a:pPr marL="3657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72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 the advancements of the Industrial Revolution out way the hardships and inequalities that developed because of the Industrial Revolution?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Agricultural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530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Change in farming</a:t>
            </a:r>
          </a:p>
          <a:p>
            <a:r>
              <a:rPr lang="en-US" dirty="0" smtClean="0"/>
              <a:t>Changes:</a:t>
            </a:r>
          </a:p>
          <a:p>
            <a:pPr lvl="1"/>
            <a:r>
              <a:rPr lang="en-US" u="sng" dirty="0" smtClean="0"/>
              <a:t>Enclosure Movement</a:t>
            </a:r>
          </a:p>
          <a:p>
            <a:pPr lvl="2"/>
            <a:r>
              <a:rPr lang="en-US" dirty="0" smtClean="0"/>
              <a:t>Lands “fenced off”</a:t>
            </a:r>
          </a:p>
          <a:p>
            <a:pPr lvl="1"/>
            <a:endParaRPr lang="en-US" u="sng" dirty="0" smtClean="0"/>
          </a:p>
          <a:p>
            <a:pPr lvl="1"/>
            <a:r>
              <a:rPr lang="en-US" u="sng" dirty="0" smtClean="0"/>
              <a:t>Crop Rotation</a:t>
            </a:r>
            <a:endParaRPr lang="en-US" dirty="0" smtClean="0"/>
          </a:p>
          <a:p>
            <a:pPr lvl="2"/>
            <a:r>
              <a:rPr lang="en-US" dirty="0" smtClean="0"/>
              <a:t>Plant diff. crops in fields ea. Year</a:t>
            </a:r>
          </a:p>
          <a:p>
            <a:pPr lvl="2"/>
            <a:r>
              <a:rPr lang="en-US" dirty="0" smtClean="0"/>
              <a:t>Invented by Charles “Turnip” Townshend</a:t>
            </a:r>
          </a:p>
          <a:p>
            <a:pPr lvl="1"/>
            <a:endParaRPr lang="en-US" u="sng" dirty="0" smtClean="0"/>
          </a:p>
          <a:p>
            <a:pPr lvl="1"/>
            <a:r>
              <a:rPr lang="en-US" u="sng" dirty="0" smtClean="0"/>
              <a:t>New Machines</a:t>
            </a:r>
          </a:p>
          <a:p>
            <a:pPr lvl="1"/>
            <a:endParaRPr lang="en-US" dirty="0"/>
          </a:p>
        </p:txBody>
      </p:sp>
      <p:pic>
        <p:nvPicPr>
          <p:cNvPr id="5" name="Picture 2" descr="Fields in North Somerset, UK © Shirley Burchi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838200"/>
            <a:ext cx="3505200" cy="2554384"/>
          </a:xfrm>
          <a:prstGeom prst="rect">
            <a:avLst/>
          </a:prstGeom>
          <a:noFill/>
        </p:spPr>
      </p:pic>
      <p:pic>
        <p:nvPicPr>
          <p:cNvPr id="6" name="Picture 2" descr="Four Year Crop Rotation Illustration ©  Shirley Burchi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581400"/>
            <a:ext cx="3352801" cy="31170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467600" cy="1143000"/>
          </a:xfrm>
        </p:spPr>
        <p:txBody>
          <a:bodyPr/>
          <a:lstStyle/>
          <a:p>
            <a:r>
              <a:rPr lang="en-US" dirty="0" smtClean="0"/>
              <a:t>Industrial Revolution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-76200" y="2027237"/>
            <a:ext cx="5410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Era of rapid industrial development</a:t>
            </a:r>
          </a:p>
          <a:p>
            <a:r>
              <a:rPr lang="en-US" dirty="0" smtClean="0"/>
              <a:t>Began in England</a:t>
            </a:r>
          </a:p>
          <a:p>
            <a:pPr lvl="1"/>
            <a:r>
              <a:rPr lang="en-US" dirty="0" smtClean="0"/>
              <a:t>B/C had ALL </a:t>
            </a:r>
            <a:r>
              <a:rPr lang="en-US" u="sng" dirty="0" smtClean="0"/>
              <a:t>factors of production</a:t>
            </a:r>
            <a:r>
              <a:rPr lang="en-US" dirty="0" smtClean="0"/>
              <a:t> (land, labor, capital)</a:t>
            </a:r>
          </a:p>
          <a:p>
            <a:pPr lvl="2"/>
            <a:r>
              <a:rPr lang="en-US" dirty="0" smtClean="0"/>
              <a:t>Land- natural resources, rivers, harbors</a:t>
            </a:r>
          </a:p>
          <a:p>
            <a:pPr lvl="2"/>
            <a:r>
              <a:rPr lang="en-US" dirty="0" smtClean="0"/>
              <a:t>Labor-       Population &amp; migration to cities</a:t>
            </a:r>
          </a:p>
          <a:p>
            <a:pPr lvl="2"/>
            <a:r>
              <a:rPr lang="en-US" dirty="0" smtClean="0"/>
              <a:t>Capital- $, tools, machines</a:t>
            </a:r>
          </a:p>
        </p:txBody>
      </p:sp>
      <p:sp>
        <p:nvSpPr>
          <p:cNvPr id="6" name="Up Arrow 5"/>
          <p:cNvSpPr/>
          <p:nvPr/>
        </p:nvSpPr>
        <p:spPr>
          <a:xfrm>
            <a:off x="1905000" y="4724400"/>
            <a:ext cx="228600" cy="2926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2" descr="http://www.studyabroad.com/content/portals/maps/england_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76400"/>
            <a:ext cx="3271148" cy="47372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67600" cy="1143000"/>
          </a:xfrm>
        </p:spPr>
        <p:txBody>
          <a:bodyPr/>
          <a:lstStyle/>
          <a:p>
            <a:r>
              <a:rPr lang="en-US" dirty="0" smtClean="0"/>
              <a:t>Textile Industry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828800"/>
            <a:ext cx="6858000" cy="4297363"/>
          </a:xfrm>
        </p:spPr>
        <p:txBody>
          <a:bodyPr/>
          <a:lstStyle/>
          <a:p>
            <a:r>
              <a:rPr lang="en-US" dirty="0" smtClean="0"/>
              <a:t>AKA - cloth industry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industry to be </a:t>
            </a:r>
            <a:r>
              <a:rPr lang="en-US" u="sng" dirty="0" smtClean="0"/>
              <a:t>mechanized</a:t>
            </a:r>
            <a:r>
              <a:rPr lang="en-US" dirty="0" smtClean="0"/>
              <a:t> (replaced by machines)</a:t>
            </a:r>
          </a:p>
          <a:p>
            <a:r>
              <a:rPr lang="en-US" dirty="0" smtClean="0"/>
              <a:t>Old way = </a:t>
            </a:r>
            <a:r>
              <a:rPr lang="en-US" u="sng" dirty="0" smtClean="0"/>
              <a:t>Cottage/Domestic system</a:t>
            </a:r>
          </a:p>
          <a:p>
            <a:pPr lvl="1"/>
            <a:r>
              <a:rPr lang="en-US" dirty="0" smtClean="0"/>
              <a:t>Making goods at home</a:t>
            </a:r>
          </a:p>
          <a:p>
            <a:r>
              <a:rPr lang="en-US" dirty="0" smtClean="0"/>
              <a:t>New way = </a:t>
            </a:r>
            <a:r>
              <a:rPr lang="en-US" u="sng" dirty="0" smtClean="0"/>
              <a:t>Factory System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www.vagabondjourney.com/2008-1/08-1575-machine-made-mayan-texti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8667" y="0"/>
            <a:ext cx="2455333" cy="3276599"/>
          </a:xfrm>
          <a:prstGeom prst="rect">
            <a:avLst/>
          </a:prstGeom>
          <a:noFill/>
        </p:spPr>
      </p:pic>
      <p:pic>
        <p:nvPicPr>
          <p:cNvPr id="1028" name="Picture 4" descr="http://www.ecco.org.uk/images/texti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730" y="4876800"/>
            <a:ext cx="3746269" cy="1981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7467600" cy="1143000"/>
          </a:xfrm>
        </p:spPr>
        <p:txBody>
          <a:bodyPr/>
          <a:lstStyle/>
          <a:p>
            <a:r>
              <a:rPr lang="en-US" dirty="0" smtClean="0"/>
              <a:t>Factory System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038600" y="1981200"/>
            <a:ext cx="4876800" cy="4525963"/>
          </a:xfrm>
        </p:spPr>
        <p:txBody>
          <a:bodyPr/>
          <a:lstStyle/>
          <a:p>
            <a:r>
              <a:rPr lang="en-US" dirty="0" smtClean="0"/>
              <a:t>Production in 1 place </a:t>
            </a:r>
          </a:p>
          <a:p>
            <a:r>
              <a:rPr lang="en-US" dirty="0" smtClean="0"/>
              <a:t>Factory near power source</a:t>
            </a:r>
          </a:p>
          <a:p>
            <a:r>
              <a:rPr lang="en-US" dirty="0" smtClean="0"/>
              <a:t>Workers paid fixed hourly wage </a:t>
            </a:r>
          </a:p>
          <a:p>
            <a:r>
              <a:rPr lang="en-US" dirty="0" smtClean="0"/>
              <a:t>Goal = </a:t>
            </a:r>
            <a:r>
              <a:rPr lang="en-US" u="sng" dirty="0" smtClean="0"/>
              <a:t>Mass Production</a:t>
            </a:r>
            <a:r>
              <a:rPr lang="en-US" dirty="0" smtClean="0"/>
              <a:t> (make large #’s of identical items)</a:t>
            </a:r>
          </a:p>
          <a:p>
            <a:endParaRPr lang="en-US" dirty="0" smtClean="0"/>
          </a:p>
        </p:txBody>
      </p:sp>
      <p:pic>
        <p:nvPicPr>
          <p:cNvPr id="6" name="Picture 4" descr="Mills in Lowell, Massachusetts"/>
          <p:cNvPicPr>
            <a:picLocks noChangeAspect="1" noChangeArrowheads="1"/>
          </p:cNvPicPr>
          <p:nvPr/>
        </p:nvPicPr>
        <p:blipFill>
          <a:blip r:embed="rId2" cstate="print"/>
          <a:srcRect t="2783" b="8174"/>
          <a:stretch>
            <a:fillRect/>
          </a:stretch>
        </p:blipFill>
        <p:spPr bwMode="auto">
          <a:xfrm>
            <a:off x="228600" y="2362200"/>
            <a:ext cx="3810000" cy="243886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1143000"/>
          </a:xfrm>
        </p:spPr>
        <p:txBody>
          <a:bodyPr/>
          <a:lstStyle/>
          <a:p>
            <a:r>
              <a:rPr lang="en-US" dirty="0" smtClean="0"/>
              <a:t>Factory System: How it Works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10000" y="1600200"/>
            <a:ext cx="5486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Process:</a:t>
            </a:r>
          </a:p>
          <a:p>
            <a:pPr lvl="1"/>
            <a:r>
              <a:rPr lang="en-US" u="sng" dirty="0" smtClean="0"/>
              <a:t>Division of Labor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Hire unskilled worker</a:t>
            </a:r>
          </a:p>
          <a:p>
            <a:pPr lvl="2"/>
            <a:r>
              <a:rPr lang="en-US" dirty="0" smtClean="0"/>
              <a:t>Worker makes 1 </a:t>
            </a:r>
            <a:r>
              <a:rPr lang="en-US" u="sng" dirty="0" smtClean="0"/>
              <a:t>interchangeable</a:t>
            </a:r>
            <a:r>
              <a:rPr lang="en-US" dirty="0" smtClean="0"/>
              <a:t> (identical) part of whole product</a:t>
            </a:r>
          </a:p>
          <a:p>
            <a:pPr lvl="1"/>
            <a:endParaRPr lang="en-US" dirty="0" smtClean="0"/>
          </a:p>
          <a:p>
            <a:pPr lvl="1"/>
            <a:r>
              <a:rPr lang="en-US" u="sng" dirty="0" smtClean="0"/>
              <a:t>Assembly Line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Products move from worker to worker until end product created</a:t>
            </a:r>
            <a:endParaRPr lang="en-US" dirty="0"/>
          </a:p>
        </p:txBody>
      </p:sp>
      <p:pic>
        <p:nvPicPr>
          <p:cNvPr id="7" name="Picture 2" descr="http://img.alibaba.com/photo/200499638/Engine_assembly_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429000"/>
            <a:ext cx="3429000" cy="3429000"/>
          </a:xfrm>
          <a:prstGeom prst="rect">
            <a:avLst/>
          </a:prstGeom>
          <a:noFill/>
        </p:spPr>
      </p:pic>
      <p:pic>
        <p:nvPicPr>
          <p:cNvPr id="17410" name="Picture 2" descr="http://www.freeclipartnow.com/d/223-1/old-factory-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590674"/>
            <a:ext cx="3333750" cy="22955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0980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How did the Industrial Revolution Change Society? 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Lives of Factory Workers/</a:t>
            </a:r>
            <a:r>
              <a:rPr lang="en-US" sz="4400" u="sng" dirty="0" smtClean="0"/>
              <a:t>Proletariat</a:t>
            </a:r>
            <a:endParaRPr lang="en-US" sz="4400" u="sng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lum bright="-12000" contrast="6000"/>
          </a:blip>
          <a:srcRect b="6349"/>
          <a:stretch>
            <a:fillRect/>
          </a:stretch>
        </p:blipFill>
        <p:spPr bwMode="auto">
          <a:xfrm>
            <a:off x="0" y="1752600"/>
            <a:ext cx="4556501" cy="3200400"/>
          </a:xfrm>
          <a:prstGeom prst="rect">
            <a:avLst/>
          </a:prstGeom>
          <a:noFill/>
          <a:ln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18434" name="Picture 2" descr="http://www.energia.gr/photos/Industrial%20Revolu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81400"/>
            <a:ext cx="4419600" cy="320421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Custom 2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FFFF00"/>
      </a:hlink>
      <a:folHlink>
        <a:srgbClr val="FFFF0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4320</TotalTime>
  <Words>691</Words>
  <Application>Microsoft Office PowerPoint</Application>
  <PresentationFormat>On-screen Show (4:3)</PresentationFormat>
  <Paragraphs>114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Arial Rounded MT Bold</vt:lpstr>
      <vt:lpstr>Calibri</vt:lpstr>
      <vt:lpstr>Franklin Gothic Book</vt:lpstr>
      <vt:lpstr>Wingdings 2</vt:lpstr>
      <vt:lpstr>Technic</vt:lpstr>
      <vt:lpstr>Industrial Revolution  Does Technology benefit society? </vt:lpstr>
      <vt:lpstr>Great Britain controlled 25% of  the world! WOW! </vt:lpstr>
      <vt:lpstr>Agricultural Revolution</vt:lpstr>
      <vt:lpstr>Industrial Revolution</vt:lpstr>
      <vt:lpstr>Textile Industry</vt:lpstr>
      <vt:lpstr>Factory System</vt:lpstr>
      <vt:lpstr>Factory System: How it Works</vt:lpstr>
      <vt:lpstr>How did the Industrial Revolution Change Society? </vt:lpstr>
      <vt:lpstr>Lives of Factory Workers/Proletariat</vt:lpstr>
      <vt:lpstr>Women </vt:lpstr>
      <vt:lpstr>Child Labor</vt:lpstr>
      <vt:lpstr>Worker Housing/Tenements</vt:lpstr>
      <vt:lpstr>The New Industrial City</vt:lpstr>
      <vt:lpstr>“Up Stairs” / “Down Stairs” Life</vt:lpstr>
      <vt:lpstr>Factory Owners/Capitalists</vt:lpstr>
      <vt:lpstr>Stereotype of Factory Worker/Capitalists</vt:lpstr>
      <vt:lpstr>Bourgeoisie: The New Upper Class</vt:lpstr>
      <vt:lpstr>Criticism of the New Bourgeoisie</vt:lpstr>
      <vt:lpstr>New Economic Theories</vt:lpstr>
      <vt:lpstr>Attempts to Reform Inequalities</vt:lpstr>
      <vt:lpstr>Attempts to Reforms </vt:lpstr>
      <vt:lpstr>A New System All Together</vt:lpstr>
      <vt:lpstr>Marx and Engels </vt:lpstr>
      <vt:lpstr>Marx and Engels cont. </vt:lpstr>
      <vt:lpstr>Marx Cont.</vt:lpstr>
      <vt:lpstr>        Government Types Cont.</vt:lpstr>
      <vt:lpstr>Do the advancements of the Industrial Revolution out way the hardships and inequalities that developed because of the Industrial Revolution?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randyrhodes</dc:creator>
  <cp:lastModifiedBy>Lelko, Garrett</cp:lastModifiedBy>
  <cp:revision>322</cp:revision>
  <dcterms:created xsi:type="dcterms:W3CDTF">2010-11-08T18:59:23Z</dcterms:created>
  <dcterms:modified xsi:type="dcterms:W3CDTF">2015-02-03T16:43:31Z</dcterms:modified>
</cp:coreProperties>
</file>