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30" cy="465847"/>
          </a:xfrm>
          <a:prstGeom prst="rect">
            <a:avLst/>
          </a:prstGeom>
        </p:spPr>
        <p:txBody>
          <a:bodyPr vert="horz" lIns="90965" tIns="45482" rIns="90965" bIns="454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91" y="0"/>
            <a:ext cx="3037630" cy="465847"/>
          </a:xfrm>
          <a:prstGeom prst="rect">
            <a:avLst/>
          </a:prstGeom>
        </p:spPr>
        <p:txBody>
          <a:bodyPr vert="horz" lIns="90965" tIns="45482" rIns="90965" bIns="45482" rtlCol="0"/>
          <a:lstStyle>
            <a:lvl1pPr algn="r">
              <a:defRPr sz="1200"/>
            </a:lvl1pPr>
          </a:lstStyle>
          <a:p>
            <a:fld id="{D541FFF4-0A8D-41B7-8D26-814132A6865A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554"/>
            <a:ext cx="3037630" cy="465847"/>
          </a:xfrm>
          <a:prstGeom prst="rect">
            <a:avLst/>
          </a:prstGeom>
        </p:spPr>
        <p:txBody>
          <a:bodyPr vert="horz" lIns="90965" tIns="45482" rIns="90965" bIns="454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91" y="8830554"/>
            <a:ext cx="3037630" cy="465847"/>
          </a:xfrm>
          <a:prstGeom prst="rect">
            <a:avLst/>
          </a:prstGeom>
        </p:spPr>
        <p:txBody>
          <a:bodyPr vert="horz" lIns="90965" tIns="45482" rIns="90965" bIns="45482" rtlCol="0" anchor="b"/>
          <a:lstStyle>
            <a:lvl1pPr algn="r">
              <a:defRPr sz="1200"/>
            </a:lvl1pPr>
          </a:lstStyle>
          <a:p>
            <a:fld id="{37623881-0FF5-4604-92F6-BD254424B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81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77CD-C444-4A46-B3D5-0EE7E91E3E54}" type="datetimeFigureOut">
              <a:rPr lang="en-US" smtClean="0"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75C2-6E3E-4573-810A-709B60A859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7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77CD-C444-4A46-B3D5-0EE7E91E3E54}" type="datetimeFigureOut">
              <a:rPr lang="en-US" smtClean="0"/>
              <a:t>3/19/2015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75C2-6E3E-4573-810A-709B60A859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7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77CD-C444-4A46-B3D5-0EE7E91E3E54}" type="datetimeFigureOut">
              <a:rPr lang="en-US" smtClean="0"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75C2-6E3E-4573-810A-709B60A859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78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77CD-C444-4A46-B3D5-0EE7E91E3E54}" type="datetimeFigureOut">
              <a:rPr lang="en-US" smtClean="0"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75C2-6E3E-4573-810A-709B60A859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3317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77CD-C444-4A46-B3D5-0EE7E91E3E54}" type="datetimeFigureOut">
              <a:rPr lang="en-US" smtClean="0"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75C2-6E3E-4573-810A-709B60A859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93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77CD-C444-4A46-B3D5-0EE7E91E3E54}" type="datetimeFigureOut">
              <a:rPr lang="en-US" smtClean="0"/>
              <a:t>3/19/2015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75C2-6E3E-4573-810A-709B60A859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281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77CD-C444-4A46-B3D5-0EE7E91E3E54}" type="datetimeFigureOut">
              <a:rPr lang="en-US" smtClean="0"/>
              <a:t>3/19/2015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75C2-6E3E-4573-810A-709B60A859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427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77CD-C444-4A46-B3D5-0EE7E91E3E54}" type="datetimeFigureOut">
              <a:rPr lang="en-US" smtClean="0"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75C2-6E3E-4573-810A-709B60A859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155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77CD-C444-4A46-B3D5-0EE7E91E3E54}" type="datetimeFigureOut">
              <a:rPr lang="en-US" smtClean="0"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75C2-6E3E-4573-810A-709B60A859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9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77CD-C444-4A46-B3D5-0EE7E91E3E54}" type="datetimeFigureOut">
              <a:rPr lang="en-US" smtClean="0"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75C2-6E3E-4573-810A-709B60A859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568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77CD-C444-4A46-B3D5-0EE7E91E3E54}" type="datetimeFigureOut">
              <a:rPr lang="en-US" smtClean="0"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75C2-6E3E-4573-810A-709B60A859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545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77CD-C444-4A46-B3D5-0EE7E91E3E54}" type="datetimeFigureOut">
              <a:rPr lang="en-US" smtClean="0"/>
              <a:t>3/19/2015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75C2-6E3E-4573-810A-709B60A859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30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77CD-C444-4A46-B3D5-0EE7E91E3E54}" type="datetimeFigureOut">
              <a:rPr lang="en-US" smtClean="0"/>
              <a:t>3/19/2015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75C2-6E3E-4573-810A-709B60A859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8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77CD-C444-4A46-B3D5-0EE7E91E3E54}" type="datetimeFigureOut">
              <a:rPr lang="en-US" smtClean="0"/>
              <a:t>3/19/2015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75C2-6E3E-4573-810A-709B60A859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77CD-C444-4A46-B3D5-0EE7E91E3E54}" type="datetimeFigureOut">
              <a:rPr lang="en-US" smtClean="0"/>
              <a:t>3/19/2015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75C2-6E3E-4573-810A-709B60A859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948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77CD-C444-4A46-B3D5-0EE7E91E3E54}" type="datetimeFigureOut">
              <a:rPr lang="en-US" smtClean="0"/>
              <a:t>3/19/2015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75C2-6E3E-4573-810A-709B60A859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109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77CD-C444-4A46-B3D5-0EE7E91E3E54}" type="datetimeFigureOut">
              <a:rPr lang="en-US" smtClean="0"/>
              <a:t>3/19/2015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75C2-6E3E-4573-810A-709B60A859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5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57277CD-C444-4A46-B3D5-0EE7E91E3E54}" type="datetimeFigureOut">
              <a:rPr lang="en-US" smtClean="0"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275C2-6E3E-4573-810A-709B60A859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84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Imperialism-Southeast Asia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08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97" y="221070"/>
            <a:ext cx="9429042" cy="559218"/>
          </a:xfrm>
        </p:spPr>
        <p:txBody>
          <a:bodyPr/>
          <a:lstStyle/>
          <a:p>
            <a:r>
              <a:rPr lang="en-US" dirty="0" smtClean="0"/>
              <a:t>Tea Opium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298" y="1036320"/>
            <a:ext cx="10546078" cy="534009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Think to yourself, what makes you want to buy a </a:t>
            </a:r>
          </a:p>
          <a:p>
            <a:pPr marL="0" indent="0">
              <a:buNone/>
            </a:pPr>
            <a:r>
              <a:rPr lang="en-US" sz="2400" dirty="0" smtClean="0"/>
              <a:t>product?</a:t>
            </a:r>
          </a:p>
          <a:p>
            <a:r>
              <a:rPr lang="en-US" sz="2400" dirty="0" smtClean="0"/>
              <a:t>Product Europe made that China wanted</a:t>
            </a:r>
          </a:p>
          <a:p>
            <a:r>
              <a:rPr lang="en-US" sz="2400" u="sng" dirty="0" smtClean="0"/>
              <a:t>Opium:</a:t>
            </a:r>
            <a:r>
              <a:rPr lang="en-US" sz="2400" dirty="0" smtClean="0"/>
              <a:t>  Narcotic product from poppy plant</a:t>
            </a:r>
          </a:p>
          <a:p>
            <a:r>
              <a:rPr lang="en-US" sz="2400" dirty="0" smtClean="0"/>
              <a:t>12 million eventually become addicted</a:t>
            </a:r>
          </a:p>
          <a:p>
            <a:r>
              <a:rPr lang="en-US" sz="2400" dirty="0" smtClean="0"/>
              <a:t>Much medical harm came from it</a:t>
            </a:r>
          </a:p>
          <a:p>
            <a:r>
              <a:rPr lang="en-US" sz="2400" dirty="0" smtClean="0"/>
              <a:t>Britain does not stop trading illegally</a:t>
            </a:r>
          </a:p>
          <a:p>
            <a:r>
              <a:rPr lang="en-US" sz="2400" u="sng" dirty="0" smtClean="0"/>
              <a:t>Opium War:</a:t>
            </a:r>
            <a:r>
              <a:rPr lang="en-US" sz="2400" dirty="0" smtClean="0"/>
              <a:t> mostly at sea</a:t>
            </a:r>
          </a:p>
          <a:p>
            <a:r>
              <a:rPr lang="en-US" sz="2400" dirty="0" smtClean="0"/>
              <a:t>British navy great, China’s ships outdated</a:t>
            </a:r>
          </a:p>
          <a:p>
            <a:r>
              <a:rPr lang="en-US" sz="2400" u="sng" dirty="0" smtClean="0"/>
              <a:t>Treaty of Nanjing</a:t>
            </a:r>
            <a:r>
              <a:rPr lang="en-US" sz="2400" dirty="0" smtClean="0"/>
              <a:t>:  </a:t>
            </a:r>
          </a:p>
          <a:p>
            <a:pPr lvl="1"/>
            <a:r>
              <a:rPr lang="en-US" sz="2200" dirty="0" smtClean="0"/>
              <a:t>Hong Kong given to Britain</a:t>
            </a:r>
          </a:p>
          <a:p>
            <a:pPr lvl="1"/>
            <a:r>
              <a:rPr lang="en-US" sz="2200" dirty="0" smtClean="0"/>
              <a:t>Extraterritorial rights:  not subject to Chinese law </a:t>
            </a:r>
          </a:p>
          <a:p>
            <a:pPr marL="457200" lvl="1" indent="0">
              <a:buNone/>
            </a:pPr>
            <a:r>
              <a:rPr lang="en-US" sz="2200" dirty="0" smtClean="0"/>
              <a:t>if Britain controlled territories.</a:t>
            </a:r>
            <a:endParaRPr lang="en-US" sz="2200" dirty="0"/>
          </a:p>
        </p:txBody>
      </p:sp>
      <p:pic>
        <p:nvPicPr>
          <p:cNvPr id="8196" name="Picture 4" descr="http://www.deamuseum.org/ccp/img/opium/4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243" y="0"/>
            <a:ext cx="4584192" cy="332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greendragonsociety.com/images/Opium%20Wars%20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243" y="3328416"/>
            <a:ext cx="4584192" cy="352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35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93" y="452718"/>
            <a:ext cx="9429042" cy="559218"/>
          </a:xfrm>
        </p:spPr>
        <p:txBody>
          <a:bodyPr/>
          <a:lstStyle/>
          <a:p>
            <a:r>
              <a:rPr lang="en-US" dirty="0" smtClean="0"/>
              <a:t>Taiping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296" y="1377696"/>
            <a:ext cx="10850880" cy="510844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Taiping:  “Great Peace”</a:t>
            </a:r>
          </a:p>
          <a:p>
            <a:r>
              <a:rPr lang="en-US" sz="2400" dirty="0" smtClean="0"/>
              <a:t>Share China’s vast wealth</a:t>
            </a:r>
          </a:p>
          <a:p>
            <a:r>
              <a:rPr lang="en-US" sz="2400" dirty="0" smtClean="0"/>
              <a:t>No poverty</a:t>
            </a:r>
          </a:p>
          <a:p>
            <a:r>
              <a:rPr lang="en-US" sz="2400" dirty="0" smtClean="0"/>
              <a:t>1 million peasants join</a:t>
            </a:r>
          </a:p>
          <a:p>
            <a:r>
              <a:rPr lang="en-US" sz="2400" dirty="0" smtClean="0"/>
              <a:t>SE Asia take over</a:t>
            </a:r>
          </a:p>
          <a:p>
            <a:r>
              <a:rPr lang="en-US" sz="2400" dirty="0" smtClean="0"/>
              <a:t>Taiping </a:t>
            </a:r>
            <a:r>
              <a:rPr lang="en-US" sz="2400" dirty="0" err="1" smtClean="0"/>
              <a:t>govt</a:t>
            </a:r>
            <a:r>
              <a:rPr lang="en-US" sz="2400" dirty="0" smtClean="0"/>
              <a:t> constantly feuding</a:t>
            </a:r>
          </a:p>
          <a:p>
            <a:r>
              <a:rPr lang="en-US" sz="2400" dirty="0" smtClean="0"/>
              <a:t>British and French help China</a:t>
            </a:r>
          </a:p>
          <a:p>
            <a:r>
              <a:rPr lang="en-US" sz="2400" dirty="0" smtClean="0"/>
              <a:t>Taiping government brought down</a:t>
            </a:r>
          </a:p>
          <a:p>
            <a:r>
              <a:rPr lang="en-US" sz="2400" dirty="0" smtClean="0"/>
              <a:t>20 million died from rebellion</a:t>
            </a:r>
            <a:endParaRPr lang="en-US" sz="2400" dirty="0"/>
          </a:p>
        </p:txBody>
      </p:sp>
      <p:pic>
        <p:nvPicPr>
          <p:cNvPr id="9218" name="Picture 2" descr="http://84d1f3.medialib.glogster.com/media/25/25f36e906dd0573d1c27c478fab1da98bcc8b40d55826696b32e4c0e958ed4ca/british-against-taip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488" y="1011936"/>
            <a:ext cx="5620512" cy="432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47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452718"/>
            <a:ext cx="9392466" cy="534834"/>
          </a:xfrm>
        </p:spPr>
        <p:txBody>
          <a:bodyPr/>
          <a:lstStyle/>
          <a:p>
            <a:r>
              <a:rPr lang="en-US" sz="3200" dirty="0" smtClean="0"/>
              <a:t>Why is this a good time to attack China?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" y="1182624"/>
            <a:ext cx="10802112" cy="526694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Other countries attack China </a:t>
            </a:r>
          </a:p>
          <a:p>
            <a:pPr marL="0" indent="0">
              <a:buNone/>
            </a:pPr>
            <a:r>
              <a:rPr lang="en-US" sz="2400" dirty="0" smtClean="0"/>
              <a:t>while weak</a:t>
            </a:r>
          </a:p>
          <a:p>
            <a:r>
              <a:rPr lang="en-US" sz="2400" dirty="0" smtClean="0"/>
              <a:t>Treaties give </a:t>
            </a:r>
          </a:p>
          <a:p>
            <a:pPr lvl="1"/>
            <a:r>
              <a:rPr lang="en-US" sz="2200" u="sng" dirty="0" smtClean="0"/>
              <a:t>Spheres of Influence:</a:t>
            </a:r>
            <a:r>
              <a:rPr lang="en-US" sz="2200" dirty="0" smtClean="0"/>
              <a:t> Have a say </a:t>
            </a:r>
          </a:p>
          <a:p>
            <a:pPr marL="457200" lvl="1" indent="0">
              <a:buNone/>
            </a:pPr>
            <a:r>
              <a:rPr lang="en-US" sz="2200" dirty="0" smtClean="0"/>
              <a:t>in Trade and investment.</a:t>
            </a:r>
          </a:p>
          <a:p>
            <a:r>
              <a:rPr lang="en-US" sz="2400" dirty="0" smtClean="0"/>
              <a:t>United States worried they will </a:t>
            </a:r>
          </a:p>
          <a:p>
            <a:pPr marL="0" indent="0">
              <a:buNone/>
            </a:pPr>
            <a:r>
              <a:rPr lang="en-US" sz="2400" dirty="0" smtClean="0"/>
              <a:t>be shut out</a:t>
            </a:r>
          </a:p>
          <a:p>
            <a:r>
              <a:rPr lang="en-US" sz="2400" u="sng" dirty="0" smtClean="0"/>
              <a:t>Open Door Policy:</a:t>
            </a:r>
            <a:r>
              <a:rPr lang="en-US" sz="2400" dirty="0" smtClean="0"/>
              <a:t>  China’s doors </a:t>
            </a:r>
          </a:p>
          <a:p>
            <a:pPr marL="0" indent="0">
              <a:buNone/>
            </a:pPr>
            <a:r>
              <a:rPr lang="en-US" sz="2400" dirty="0" smtClean="0"/>
              <a:t>be open to all nations.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42" name="Picture 2" descr="https://apushwithturner.files.wordpress.com/2013/02/open-door-poli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1182624"/>
            <a:ext cx="5930900" cy="526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77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96" y="86958"/>
            <a:ext cx="9404658" cy="595794"/>
          </a:xfrm>
        </p:spPr>
        <p:txBody>
          <a:bodyPr/>
          <a:lstStyle/>
          <a:p>
            <a:r>
              <a:rPr lang="en-US" sz="3200" dirty="0" smtClean="0"/>
              <a:t>Boxer Rebellion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196" y="682752"/>
            <a:ext cx="10656788" cy="581558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Poor Peasants resent special privileges granted to foreigners</a:t>
            </a:r>
          </a:p>
          <a:p>
            <a:r>
              <a:rPr lang="en-US" sz="2400" dirty="0" smtClean="0"/>
              <a:t>Resent Chinese Christians:  Foreign Faith</a:t>
            </a:r>
          </a:p>
          <a:p>
            <a:r>
              <a:rPr lang="en-US" sz="2400" u="sng" dirty="0" smtClean="0"/>
              <a:t>Boxer Rebellion:</a:t>
            </a:r>
            <a:endParaRPr lang="en-US" sz="2400" dirty="0" smtClean="0"/>
          </a:p>
          <a:p>
            <a:pPr lvl="1"/>
            <a:r>
              <a:rPr lang="en-US" sz="2200" dirty="0" smtClean="0"/>
              <a:t>Secret Society “The Boxers”</a:t>
            </a:r>
          </a:p>
          <a:p>
            <a:pPr lvl="1"/>
            <a:r>
              <a:rPr lang="en-US" sz="2200" dirty="0" smtClean="0"/>
              <a:t>Take down government and </a:t>
            </a:r>
          </a:p>
          <a:p>
            <a:pPr marL="457200" lvl="1" indent="0">
              <a:buNone/>
            </a:pPr>
            <a:r>
              <a:rPr lang="en-US" sz="2200" dirty="0" smtClean="0"/>
              <a:t>Foreign influence</a:t>
            </a:r>
          </a:p>
          <a:p>
            <a:pPr lvl="1"/>
            <a:r>
              <a:rPr lang="en-US" sz="2200" dirty="0" smtClean="0"/>
              <a:t>Take Beijing</a:t>
            </a:r>
          </a:p>
          <a:p>
            <a:pPr lvl="1"/>
            <a:r>
              <a:rPr lang="en-US" sz="2200" dirty="0" smtClean="0"/>
              <a:t>Awaited an alliance (no show)</a:t>
            </a:r>
          </a:p>
          <a:p>
            <a:pPr lvl="1"/>
            <a:r>
              <a:rPr lang="en-US" sz="2200" dirty="0" smtClean="0"/>
              <a:t>19,000 troops march to Beijing </a:t>
            </a:r>
          </a:p>
          <a:p>
            <a:pPr lvl="1"/>
            <a:r>
              <a:rPr lang="en-US" sz="2200" dirty="0" smtClean="0"/>
              <a:t>Boxers lose </a:t>
            </a:r>
          </a:p>
          <a:p>
            <a:pPr lvl="1"/>
            <a:r>
              <a:rPr lang="en-US" sz="2200" dirty="0" smtClean="0"/>
              <a:t>Nationalism-heavy</a:t>
            </a:r>
          </a:p>
          <a:p>
            <a:pPr lvl="1"/>
            <a:r>
              <a:rPr lang="en-US" sz="2200" dirty="0" smtClean="0"/>
              <a:t>Talk of a new form of government</a:t>
            </a:r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2260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1" y="172302"/>
            <a:ext cx="9416850" cy="510450"/>
          </a:xfrm>
        </p:spPr>
        <p:txBody>
          <a:bodyPr/>
          <a:lstStyle/>
          <a:p>
            <a:r>
              <a:rPr lang="en-US" dirty="0" smtClean="0"/>
              <a:t>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2" y="1072896"/>
            <a:ext cx="11143486" cy="546201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Up until now:  No contact with industrialized world.</a:t>
            </a:r>
          </a:p>
          <a:p>
            <a:r>
              <a:rPr lang="en-US" sz="2400" dirty="0" smtClean="0"/>
              <a:t>Only traded with China and Dutch (Trade grew important)</a:t>
            </a:r>
          </a:p>
          <a:p>
            <a:r>
              <a:rPr lang="en-US" sz="2400" dirty="0" smtClean="0"/>
              <a:t>Matthew Perry (America):  </a:t>
            </a:r>
          </a:p>
          <a:p>
            <a:pPr lvl="1"/>
            <a:r>
              <a:rPr lang="en-US" sz="2200" dirty="0" smtClean="0"/>
              <a:t>4 steamed ships with cannons to </a:t>
            </a:r>
          </a:p>
          <a:p>
            <a:pPr marL="457200" lvl="1" indent="0">
              <a:buNone/>
            </a:pPr>
            <a:r>
              <a:rPr lang="en-US" sz="2200" dirty="0" smtClean="0"/>
              <a:t>Japan</a:t>
            </a:r>
          </a:p>
          <a:p>
            <a:pPr lvl="1"/>
            <a:r>
              <a:rPr lang="en-US" sz="2200" dirty="0" smtClean="0"/>
              <a:t>Japan impressed and was convinced </a:t>
            </a:r>
          </a:p>
          <a:p>
            <a:pPr marL="457200" lvl="1" indent="0">
              <a:buNone/>
            </a:pPr>
            <a:r>
              <a:rPr lang="en-US" sz="2200" dirty="0" smtClean="0"/>
              <a:t>they needed to trade</a:t>
            </a:r>
          </a:p>
          <a:p>
            <a:pPr lvl="1"/>
            <a:r>
              <a:rPr lang="en-US" sz="2200" dirty="0" smtClean="0"/>
              <a:t>President Fillmore writes polite note </a:t>
            </a:r>
          </a:p>
          <a:p>
            <a:pPr marL="457200" lvl="1" indent="0">
              <a:buNone/>
            </a:pPr>
            <a:r>
              <a:rPr lang="en-US" sz="2200" dirty="0" smtClean="0"/>
              <a:t>about trade</a:t>
            </a:r>
          </a:p>
          <a:p>
            <a:r>
              <a:rPr lang="en-US" sz="2400" u="sng" dirty="0" smtClean="0"/>
              <a:t>Treaty of Kanagawa:</a:t>
            </a:r>
            <a:endParaRPr lang="en-US" sz="2400" dirty="0" smtClean="0"/>
          </a:p>
          <a:p>
            <a:pPr lvl="1"/>
            <a:r>
              <a:rPr lang="en-US" sz="2200" dirty="0" smtClean="0"/>
              <a:t>Japan opens two ports for trade to US</a:t>
            </a:r>
          </a:p>
          <a:p>
            <a:pPr lvl="1"/>
            <a:r>
              <a:rPr lang="en-US" sz="2200" dirty="0" smtClean="0"/>
              <a:t>Other Western powers follow</a:t>
            </a:r>
          </a:p>
          <a:p>
            <a:pPr lvl="1"/>
            <a:r>
              <a:rPr lang="en-US" sz="2200" dirty="0" smtClean="0"/>
              <a:t>Opened the door to others</a:t>
            </a:r>
          </a:p>
          <a:p>
            <a:pPr marL="457200" lvl="1" indent="0">
              <a:buNone/>
            </a:pPr>
            <a:endParaRPr lang="en-US" sz="2200" dirty="0"/>
          </a:p>
        </p:txBody>
      </p:sp>
      <p:pic>
        <p:nvPicPr>
          <p:cNvPr id="11266" name="Picture 2" descr="http://www.worldatlas.com/webimage/flags/countrys/zzzflags/jplar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0" y="2365628"/>
            <a:ext cx="5425439" cy="359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11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158496"/>
            <a:ext cx="9415869" cy="597408"/>
          </a:xfrm>
        </p:spPr>
        <p:txBody>
          <a:bodyPr/>
          <a:lstStyle/>
          <a:p>
            <a:r>
              <a:rPr lang="en-US" dirty="0" smtClean="0"/>
              <a:t>Reform and Modernization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984" y="1048512"/>
            <a:ext cx="10570464" cy="538886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Why would the Japanese be mad about trading with others?</a:t>
            </a:r>
          </a:p>
          <a:p>
            <a:r>
              <a:rPr lang="en-US" sz="2400" u="sng" dirty="0" smtClean="0"/>
              <a:t>Mutsuhito:</a:t>
            </a:r>
            <a:r>
              <a:rPr lang="en-US" sz="2400" dirty="0" smtClean="0"/>
              <a:t>  Takes power (Military dictatorship before him)</a:t>
            </a:r>
          </a:p>
          <a:p>
            <a:pPr lvl="1"/>
            <a:r>
              <a:rPr lang="en-US" sz="2200" dirty="0" smtClean="0"/>
              <a:t>Meiji:  Enlightened rule</a:t>
            </a:r>
          </a:p>
          <a:p>
            <a:pPr lvl="1"/>
            <a:r>
              <a:rPr lang="en-US" sz="2200" dirty="0" smtClean="0"/>
              <a:t>Best way to counter West influence is to modernize</a:t>
            </a:r>
          </a:p>
          <a:p>
            <a:pPr lvl="1"/>
            <a:r>
              <a:rPr lang="en-US" sz="2200" dirty="0" smtClean="0"/>
              <a:t>Germany:  Centralized govt. </a:t>
            </a:r>
          </a:p>
          <a:p>
            <a:pPr marL="457200" lvl="1" indent="0">
              <a:buNone/>
            </a:pPr>
            <a:r>
              <a:rPr lang="en-US" sz="2200" dirty="0" smtClean="0"/>
              <a:t>(Japan makes their own)</a:t>
            </a:r>
          </a:p>
          <a:p>
            <a:pPr lvl="1"/>
            <a:r>
              <a:rPr lang="en-US" sz="2200" dirty="0" smtClean="0"/>
              <a:t>German Army/British Navy</a:t>
            </a:r>
          </a:p>
          <a:p>
            <a:pPr lvl="1"/>
            <a:r>
              <a:rPr lang="en-US" sz="2200" dirty="0" smtClean="0"/>
              <a:t>American:  Public Education</a:t>
            </a:r>
          </a:p>
          <a:p>
            <a:pPr lvl="1"/>
            <a:r>
              <a:rPr lang="en-US" sz="2200" dirty="0" smtClean="0"/>
              <a:t>Industrialization Begins</a:t>
            </a:r>
          </a:p>
          <a:p>
            <a:pPr lvl="2"/>
            <a:r>
              <a:rPr lang="en-US" sz="2000" dirty="0" smtClean="0"/>
              <a:t>Railroad Lines</a:t>
            </a:r>
          </a:p>
          <a:p>
            <a:pPr lvl="2"/>
            <a:r>
              <a:rPr lang="en-US" sz="2000" dirty="0" smtClean="0"/>
              <a:t>Coal Production</a:t>
            </a:r>
          </a:p>
          <a:p>
            <a:pPr lvl="2"/>
            <a:r>
              <a:rPr lang="en-US" sz="2000" dirty="0" smtClean="0"/>
              <a:t>Factories (Tea and Silk)</a:t>
            </a:r>
          </a:p>
        </p:txBody>
      </p:sp>
      <p:pic>
        <p:nvPicPr>
          <p:cNvPr id="12292" name="Picture 4" descr="http://hd.housedivided.dickinson.edu/files/images/HD_MitsuhitoJap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216" y="2897124"/>
            <a:ext cx="2625090" cy="315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japanfocus.org/data/2.S.man.r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783" y="2897124"/>
            <a:ext cx="3638218" cy="315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15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95" y="147918"/>
            <a:ext cx="9404658" cy="607986"/>
          </a:xfrm>
        </p:spPr>
        <p:txBody>
          <a:bodyPr/>
          <a:lstStyle/>
          <a:p>
            <a:r>
              <a:rPr lang="en-US" dirty="0" smtClean="0"/>
              <a:t>Imperialize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8" y="902208"/>
            <a:ext cx="11362944" cy="56814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Warships built, army raised (500,000)=strongest military power in Asia.</a:t>
            </a:r>
          </a:p>
          <a:p>
            <a:r>
              <a:rPr lang="en-US" sz="2400" dirty="0" smtClean="0"/>
              <a:t>Mission:  Eliminate Extra-territorial rights of foreigners</a:t>
            </a:r>
          </a:p>
          <a:p>
            <a:pPr lvl="1"/>
            <a:r>
              <a:rPr lang="en-US" sz="2200" dirty="0" smtClean="0"/>
              <a:t>Extra-territorial rights eliminated</a:t>
            </a:r>
          </a:p>
          <a:p>
            <a:r>
              <a:rPr lang="en-US" sz="2400" dirty="0" smtClean="0"/>
              <a:t>Japan and China interested in Korea</a:t>
            </a:r>
          </a:p>
          <a:p>
            <a:pPr lvl="1"/>
            <a:r>
              <a:rPr lang="en-US" sz="2200" u="sng" dirty="0" smtClean="0"/>
              <a:t>Hands-On Agreement: </a:t>
            </a:r>
            <a:r>
              <a:rPr lang="en-US" sz="2200" dirty="0" smtClean="0"/>
              <a:t> Neither would send</a:t>
            </a:r>
          </a:p>
          <a:p>
            <a:pPr marL="457200" lvl="1" indent="0">
              <a:buNone/>
            </a:pPr>
            <a:r>
              <a:rPr lang="en-US" sz="2200" dirty="0" smtClean="0"/>
              <a:t>Armies into Korea</a:t>
            </a:r>
          </a:p>
          <a:p>
            <a:pPr lvl="1"/>
            <a:r>
              <a:rPr lang="en-US" sz="2200" dirty="0" smtClean="0"/>
              <a:t>China breaks agreement</a:t>
            </a:r>
          </a:p>
          <a:p>
            <a:pPr lvl="1"/>
            <a:r>
              <a:rPr lang="en-US" sz="2200" u="sng" dirty="0" smtClean="0"/>
              <a:t>Sino-Japanese War</a:t>
            </a:r>
            <a:endParaRPr lang="en-US" sz="2200" dirty="0" smtClean="0"/>
          </a:p>
          <a:p>
            <a:pPr lvl="1"/>
            <a:r>
              <a:rPr lang="en-US" sz="2200" dirty="0" smtClean="0"/>
              <a:t>Japan drives China out </a:t>
            </a:r>
          </a:p>
          <a:p>
            <a:pPr lvl="1"/>
            <a:r>
              <a:rPr lang="en-US" sz="2200" dirty="0" smtClean="0"/>
              <a:t>Treaty signed</a:t>
            </a:r>
          </a:p>
          <a:p>
            <a:pPr lvl="1"/>
            <a:r>
              <a:rPr lang="en-US" sz="2200" dirty="0" smtClean="0"/>
              <a:t>Japan gets Taiwan and Pescadores Islands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6959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872" y="269838"/>
            <a:ext cx="9404658" cy="534834"/>
          </a:xfrm>
        </p:spPr>
        <p:txBody>
          <a:bodyPr/>
          <a:lstStyle/>
          <a:p>
            <a:r>
              <a:rPr lang="en-US" dirty="0" smtClean="0"/>
              <a:t>Russo-Japanese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872" y="1146048"/>
            <a:ext cx="10936224" cy="536448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Russia and Japan:  2 powerhouses and enemies</a:t>
            </a:r>
          </a:p>
          <a:p>
            <a:r>
              <a:rPr lang="en-US" sz="2400" dirty="0" smtClean="0"/>
              <a:t>Japan offers Russian rights in Manchuria if they do not go into Korea</a:t>
            </a:r>
          </a:p>
          <a:p>
            <a:r>
              <a:rPr lang="en-US" sz="2400" dirty="0" smtClean="0"/>
              <a:t>Russia refuses, war breaks out</a:t>
            </a:r>
          </a:p>
          <a:p>
            <a:r>
              <a:rPr lang="en-US" sz="2400" dirty="0" smtClean="0"/>
              <a:t>Japan destroys Russia</a:t>
            </a:r>
          </a:p>
          <a:p>
            <a:pPr lvl="1"/>
            <a:r>
              <a:rPr lang="en-US" sz="2200" u="sng" dirty="0" smtClean="0"/>
              <a:t>Treaty of Portsmouth:</a:t>
            </a:r>
            <a:endParaRPr lang="en-US" sz="2200" dirty="0"/>
          </a:p>
          <a:p>
            <a:pPr lvl="1"/>
            <a:r>
              <a:rPr lang="en-US" sz="2200" dirty="0" smtClean="0"/>
              <a:t>Gave every conquered territory</a:t>
            </a:r>
          </a:p>
          <a:p>
            <a:pPr marL="457200" lvl="1" indent="0">
              <a:buNone/>
            </a:pPr>
            <a:r>
              <a:rPr lang="en-US" sz="2200" dirty="0" smtClean="0"/>
              <a:t>In that war</a:t>
            </a:r>
          </a:p>
        </p:txBody>
      </p:sp>
      <p:pic>
        <p:nvPicPr>
          <p:cNvPr id="14338" name="Picture 2" descr="http://portsmouthpeacetreaty.org/process/intro/05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713" y="2291386"/>
            <a:ext cx="6233287" cy="456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20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03" y="221070"/>
            <a:ext cx="9416850" cy="644562"/>
          </a:xfrm>
        </p:spPr>
        <p:txBody>
          <a:bodyPr/>
          <a:lstStyle/>
          <a:p>
            <a:r>
              <a:rPr lang="en-US" dirty="0" smtClean="0"/>
              <a:t>Occupation of Korea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256" y="1121664"/>
            <a:ext cx="10643616" cy="54498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China out, Russia out, now Japan attacks Korea</a:t>
            </a:r>
          </a:p>
          <a:p>
            <a:r>
              <a:rPr lang="en-US" sz="2400" dirty="0" smtClean="0"/>
              <a:t>Annexation of Korea, (Japan control)</a:t>
            </a:r>
          </a:p>
          <a:p>
            <a:r>
              <a:rPr lang="en-US" sz="2400" dirty="0" smtClean="0"/>
              <a:t>Education:  Korean language to Japanese</a:t>
            </a:r>
          </a:p>
          <a:p>
            <a:r>
              <a:rPr lang="en-US" sz="2400" dirty="0" smtClean="0"/>
              <a:t>Farm land given to Japanese</a:t>
            </a:r>
          </a:p>
          <a:p>
            <a:r>
              <a:rPr lang="en-US" sz="2400" dirty="0" smtClean="0"/>
              <a:t>Japan businessmen start </a:t>
            </a:r>
          </a:p>
          <a:p>
            <a:r>
              <a:rPr lang="en-US" sz="2400" dirty="0" smtClean="0"/>
              <a:t>Korean Nationalism</a:t>
            </a:r>
          </a:p>
          <a:p>
            <a:r>
              <a:rPr lang="en-US" sz="2400" dirty="0" smtClean="0"/>
              <a:t>Whole world saw brutality of Japan</a:t>
            </a:r>
          </a:p>
          <a:p>
            <a:r>
              <a:rPr lang="en-US" sz="2400" dirty="0" smtClean="0"/>
              <a:t>They ignore it Why?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140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Have you ever seen something you wanted and did absolutely anything in order to get it?  Describe different examples!</a:t>
            </a:r>
          </a:p>
          <a:p>
            <a:r>
              <a:rPr lang="en-US" sz="2800" dirty="0" smtClean="0"/>
              <a:t>How is this similar to imperialism?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119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387" y="342990"/>
            <a:ext cx="9392466" cy="534834"/>
          </a:xfrm>
        </p:spPr>
        <p:txBody>
          <a:bodyPr/>
          <a:lstStyle/>
          <a:p>
            <a:r>
              <a:rPr lang="en-US" dirty="0" smtClean="0"/>
              <a:t>What’s next?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832" y="1219200"/>
            <a:ext cx="11106912" cy="535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Recap: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Rushed to divide Africa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Next, carve up SE Asia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u="sng" dirty="0" smtClean="0"/>
              <a:t>Pacific Rim:</a:t>
            </a:r>
            <a:r>
              <a:rPr lang="en-US" sz="2400" dirty="0" smtClean="0"/>
              <a:t>  border Pacific Ocean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2200" dirty="0" smtClean="0"/>
              <a:t>Strategic Location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2200" dirty="0" smtClean="0"/>
              <a:t>Tropical Agriculture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2200" dirty="0" smtClean="0"/>
              <a:t>Minerals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2200" dirty="0" smtClean="0"/>
              <a:t>Oils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Everyone wants a piece of the action!</a:t>
            </a:r>
            <a:endParaRPr lang="en-US" sz="2400" dirty="0"/>
          </a:p>
        </p:txBody>
      </p:sp>
      <p:pic>
        <p:nvPicPr>
          <p:cNvPr id="1026" name="Picture 2" descr="http://images.classwell.com/mcd_xhtml_ebooks/2005_world_history/images/mcd_mwh2005_0618377115_p363_f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88" y="0"/>
            <a:ext cx="5403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84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5" y="452718"/>
            <a:ext cx="9416850" cy="534834"/>
          </a:xfrm>
        </p:spPr>
        <p:txBody>
          <a:bodyPr/>
          <a:lstStyle/>
          <a:p>
            <a:r>
              <a:rPr lang="en-US" dirty="0" smtClean="0"/>
              <a:t>Dutch get there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986" y="1316736"/>
            <a:ext cx="10680190" cy="519379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Seized Malacca</a:t>
            </a:r>
          </a:p>
          <a:p>
            <a:r>
              <a:rPr lang="en-US" sz="2400" dirty="0" smtClean="0"/>
              <a:t>Fought British/Java for Java</a:t>
            </a:r>
          </a:p>
          <a:p>
            <a:r>
              <a:rPr lang="en-US" sz="2400" dirty="0" smtClean="0"/>
              <a:t>Rule whole island chain of Indonesia</a:t>
            </a:r>
          </a:p>
          <a:p>
            <a:pPr lvl="1"/>
            <a:r>
              <a:rPr lang="en-US" sz="2200" dirty="0" smtClean="0"/>
              <a:t>Dutch East Indies</a:t>
            </a:r>
          </a:p>
          <a:p>
            <a:pPr lvl="1"/>
            <a:r>
              <a:rPr lang="en-US" sz="2200" dirty="0" smtClean="0"/>
              <a:t>Plantations/Trade</a:t>
            </a:r>
          </a:p>
          <a:p>
            <a:pPr lvl="1"/>
            <a:r>
              <a:rPr lang="en-US" sz="2200" dirty="0" smtClean="0"/>
              <a:t>Many move there </a:t>
            </a:r>
          </a:p>
          <a:p>
            <a:pPr lvl="2"/>
            <a:r>
              <a:rPr lang="en-US" sz="2000" dirty="0" smtClean="0"/>
              <a:t>Think of Tourists?  Why?</a:t>
            </a:r>
          </a:p>
          <a:p>
            <a:r>
              <a:rPr lang="en-US" sz="2400" dirty="0" smtClean="0"/>
              <a:t>Social Class</a:t>
            </a:r>
          </a:p>
          <a:p>
            <a:pPr lvl="1"/>
            <a:r>
              <a:rPr lang="en-US" sz="2200" dirty="0" smtClean="0"/>
              <a:t>Dutch on top</a:t>
            </a:r>
          </a:p>
          <a:p>
            <a:pPr lvl="1"/>
            <a:r>
              <a:rPr lang="en-US" sz="2200" dirty="0" smtClean="0"/>
              <a:t>Indonesians next</a:t>
            </a:r>
          </a:p>
          <a:p>
            <a:pPr lvl="1"/>
            <a:r>
              <a:rPr lang="en-US" sz="2200" dirty="0" smtClean="0"/>
              <a:t>Plantation workers</a:t>
            </a:r>
          </a:p>
        </p:txBody>
      </p:sp>
      <p:pic>
        <p:nvPicPr>
          <p:cNvPr id="4" name="Picture 2" descr="http://images.classwell.com/mcd_xhtml_ebooks/2005_world_history/images/mcd_mwh2005_0618377115_p363_f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88" y="0"/>
            <a:ext cx="5403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26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76" y="257646"/>
            <a:ext cx="9404658" cy="729906"/>
          </a:xfrm>
        </p:spPr>
        <p:txBody>
          <a:bodyPr/>
          <a:lstStyle/>
          <a:p>
            <a:r>
              <a:rPr lang="en-US" dirty="0" smtClean="0"/>
              <a:t>Britain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76" y="1353312"/>
            <a:ext cx="10680192" cy="510844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Gain Singapore, Malaysia</a:t>
            </a:r>
          </a:p>
          <a:p>
            <a:pPr lvl="1"/>
            <a:r>
              <a:rPr lang="en-US" sz="2200" dirty="0" smtClean="0"/>
              <a:t>Sheltered harbor </a:t>
            </a:r>
          </a:p>
          <a:p>
            <a:pPr lvl="1"/>
            <a:r>
              <a:rPr lang="en-US" sz="2200" dirty="0" smtClean="0"/>
              <a:t>Why do they want this harbor?</a:t>
            </a:r>
          </a:p>
          <a:p>
            <a:pPr lvl="1"/>
            <a:r>
              <a:rPr lang="en-US" sz="2200" dirty="0" smtClean="0"/>
              <a:t>Location, Location, Location</a:t>
            </a:r>
          </a:p>
          <a:p>
            <a:pPr lvl="1"/>
            <a:r>
              <a:rPr lang="en-US" sz="2200" dirty="0" smtClean="0"/>
              <a:t>India-China sea routes</a:t>
            </a:r>
          </a:p>
          <a:p>
            <a:r>
              <a:rPr lang="en-US" sz="2400" dirty="0" smtClean="0"/>
              <a:t>Malaysia</a:t>
            </a:r>
          </a:p>
          <a:p>
            <a:pPr lvl="1"/>
            <a:r>
              <a:rPr lang="en-US" sz="2200" dirty="0" smtClean="0"/>
              <a:t>Becomes leading Rubber importer</a:t>
            </a:r>
          </a:p>
          <a:p>
            <a:pPr lvl="1"/>
            <a:r>
              <a:rPr lang="en-US" sz="2200" dirty="0" smtClean="0"/>
              <a:t>Who is going to make products?</a:t>
            </a:r>
          </a:p>
          <a:p>
            <a:pPr lvl="1"/>
            <a:r>
              <a:rPr lang="en-US" sz="2200" dirty="0" smtClean="0"/>
              <a:t>Chinese migrate there, Malaysia </a:t>
            </a:r>
          </a:p>
          <a:p>
            <a:pPr marL="457200" lvl="1" indent="0">
              <a:buNone/>
            </a:pPr>
            <a:r>
              <a:rPr lang="en-US" sz="2200" dirty="0" smtClean="0"/>
              <a:t>Become minority.</a:t>
            </a:r>
          </a:p>
        </p:txBody>
      </p:sp>
      <p:pic>
        <p:nvPicPr>
          <p:cNvPr id="4" name="Picture 2" descr="http://images.classwell.com/mcd_xhtml_ebooks/2005_world_history/images/mcd_mwh2005_0618377115_p363_f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88" y="0"/>
            <a:ext cx="5403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66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92" y="440526"/>
            <a:ext cx="9428061" cy="559218"/>
          </a:xfrm>
        </p:spPr>
        <p:txBody>
          <a:bodyPr/>
          <a:lstStyle/>
          <a:p>
            <a:r>
              <a:rPr lang="en-US" dirty="0" smtClean="0"/>
              <a:t>French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792" y="1267968"/>
            <a:ext cx="10472928" cy="521817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French Indochina</a:t>
            </a:r>
          </a:p>
          <a:p>
            <a:pPr lvl="1"/>
            <a:r>
              <a:rPr lang="en-US" sz="2200" dirty="0" smtClean="0"/>
              <a:t>Vietnam, Laos, Cambodia, and N. Vietnam</a:t>
            </a:r>
          </a:p>
          <a:p>
            <a:pPr lvl="1"/>
            <a:r>
              <a:rPr lang="en-US" sz="2200" dirty="0" smtClean="0"/>
              <a:t>Most of land=rice production</a:t>
            </a:r>
          </a:p>
          <a:p>
            <a:pPr lvl="1"/>
            <a:r>
              <a:rPr lang="en-US" sz="2200" dirty="0" smtClean="0"/>
              <a:t>More exportation then import</a:t>
            </a:r>
          </a:p>
          <a:p>
            <a:pPr lvl="1"/>
            <a:r>
              <a:rPr lang="en-US" sz="2200" dirty="0" smtClean="0"/>
              <a:t>Vietnamese resistance</a:t>
            </a:r>
          </a:p>
          <a:p>
            <a:r>
              <a:rPr lang="en-US" sz="2400" dirty="0" smtClean="0"/>
              <a:t>Impact on All</a:t>
            </a:r>
          </a:p>
          <a:p>
            <a:pPr lvl="1"/>
            <a:r>
              <a:rPr lang="en-US" sz="2200" dirty="0" smtClean="0"/>
              <a:t>Economies grew</a:t>
            </a:r>
          </a:p>
          <a:p>
            <a:pPr lvl="1"/>
            <a:r>
              <a:rPr lang="en-US" sz="2200" dirty="0" smtClean="0"/>
              <a:t>Roads, harbors, rail systems.  </a:t>
            </a:r>
          </a:p>
          <a:p>
            <a:pPr marL="457200" lvl="1" indent="0">
              <a:buNone/>
            </a:pPr>
            <a:r>
              <a:rPr lang="en-US" sz="2200" dirty="0" smtClean="0"/>
              <a:t>How do these help?</a:t>
            </a:r>
          </a:p>
          <a:p>
            <a:pPr lvl="1"/>
            <a:r>
              <a:rPr lang="en-US" sz="2200" dirty="0" smtClean="0"/>
              <a:t>Education, health, sanitation down</a:t>
            </a:r>
            <a:endParaRPr lang="en-US" sz="2200" dirty="0"/>
          </a:p>
          <a:p>
            <a:pPr lvl="1"/>
            <a:r>
              <a:rPr lang="en-US" sz="2200" dirty="0" smtClean="0"/>
              <a:t>Different Religions (Why would this cause a problem)?</a:t>
            </a:r>
          </a:p>
        </p:txBody>
      </p:sp>
      <p:pic>
        <p:nvPicPr>
          <p:cNvPr id="4" name="Picture 2" descr="http://images.classwell.com/mcd_xhtml_ebooks/2005_world_history/images/mcd_mwh2005_0618377115_p363_f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232" y="0"/>
            <a:ext cx="4708906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21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1" y="269838"/>
            <a:ext cx="9441234" cy="583602"/>
          </a:xfrm>
        </p:spPr>
        <p:txBody>
          <a:bodyPr/>
          <a:lstStyle/>
          <a:p>
            <a:r>
              <a:rPr lang="en-US" dirty="0" smtClean="0"/>
              <a:t>Siam:  Independent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2" y="1243584"/>
            <a:ext cx="10521694" cy="521817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Lay between Burma (Britain) and </a:t>
            </a:r>
          </a:p>
          <a:p>
            <a:pPr marL="0" indent="0">
              <a:buNone/>
            </a:pPr>
            <a:r>
              <a:rPr lang="en-US" sz="2400" dirty="0" smtClean="0"/>
              <a:t>Indochina (French)</a:t>
            </a:r>
          </a:p>
          <a:p>
            <a:r>
              <a:rPr lang="en-US" sz="2400" dirty="0" smtClean="0"/>
              <a:t>Is this good or bad?</a:t>
            </a:r>
          </a:p>
          <a:p>
            <a:r>
              <a:rPr lang="en-US" sz="2400" dirty="0" smtClean="0"/>
              <a:t>Siamese kings promote neutrality</a:t>
            </a:r>
          </a:p>
          <a:p>
            <a:r>
              <a:rPr lang="en-US" sz="2400" u="sng" dirty="0" smtClean="0"/>
              <a:t>King Mongkut</a:t>
            </a:r>
          </a:p>
          <a:p>
            <a:pPr lvl="1"/>
            <a:r>
              <a:rPr lang="en-US" sz="2200" dirty="0" smtClean="0"/>
              <a:t>Progress</a:t>
            </a:r>
          </a:p>
          <a:p>
            <a:pPr lvl="1"/>
            <a:r>
              <a:rPr lang="en-US" sz="2200" dirty="0" smtClean="0"/>
              <a:t>Schools started</a:t>
            </a:r>
          </a:p>
          <a:p>
            <a:pPr lvl="1"/>
            <a:r>
              <a:rPr lang="en-US" sz="2200" dirty="0" smtClean="0"/>
              <a:t>Reform legal system</a:t>
            </a:r>
          </a:p>
          <a:p>
            <a:pPr lvl="1"/>
            <a:r>
              <a:rPr lang="en-US" sz="2200" dirty="0" smtClean="0"/>
              <a:t>Railroads/telegraph systems</a:t>
            </a:r>
          </a:p>
          <a:p>
            <a:pPr lvl="1"/>
            <a:r>
              <a:rPr lang="en-US" sz="2200" dirty="0" smtClean="0"/>
              <a:t>End to slavery</a:t>
            </a:r>
          </a:p>
          <a:p>
            <a:r>
              <a:rPr lang="en-US" sz="2400" dirty="0" smtClean="0"/>
              <a:t>Why does Siam not want to be imperialized?  </a:t>
            </a:r>
          </a:p>
          <a:p>
            <a:pPr marL="0" indent="0">
              <a:buNone/>
            </a:pPr>
            <a:r>
              <a:rPr lang="en-US" sz="2400" dirty="0" smtClean="0"/>
              <a:t>What are some good and bad things about being imperialized?</a:t>
            </a:r>
            <a:endParaRPr lang="en-US" sz="2400" dirty="0"/>
          </a:p>
        </p:txBody>
      </p:sp>
      <p:pic>
        <p:nvPicPr>
          <p:cNvPr id="4" name="Picture 2" descr="http://images.classwell.com/mcd_xhtml_ebooks/2005_world_history/images/mcd_mwh2005_0618377115_p363_f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598" y="0"/>
            <a:ext cx="6391402" cy="535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53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95" y="282030"/>
            <a:ext cx="9404658" cy="473874"/>
          </a:xfrm>
        </p:spPr>
        <p:txBody>
          <a:bodyPr/>
          <a:lstStyle/>
          <a:p>
            <a:r>
              <a:rPr lang="en-US" dirty="0" smtClean="0"/>
              <a:t>United States/Philippines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196" y="1133856"/>
            <a:ext cx="10498292" cy="53279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 acquire through Spanish-American War:</a:t>
            </a:r>
          </a:p>
          <a:p>
            <a:pPr lvl="1"/>
            <a:r>
              <a:rPr lang="en-US" sz="2200" dirty="0" smtClean="0"/>
              <a:t>Philippines, Puerto Rico, and Guam</a:t>
            </a:r>
          </a:p>
          <a:p>
            <a:r>
              <a:rPr lang="en-US" sz="2400" dirty="0" smtClean="0"/>
              <a:t>Philippines:  Not ok with imperializing</a:t>
            </a:r>
          </a:p>
          <a:p>
            <a:r>
              <a:rPr lang="en-US" sz="2400" dirty="0" smtClean="0"/>
              <a:t>Philippine Nationalist:</a:t>
            </a:r>
          </a:p>
          <a:p>
            <a:pPr lvl="1"/>
            <a:r>
              <a:rPr lang="en-US" sz="2200" dirty="0" smtClean="0"/>
              <a:t>Claim US promised Independence</a:t>
            </a:r>
          </a:p>
          <a:p>
            <a:pPr lvl="1"/>
            <a:r>
              <a:rPr lang="en-US" sz="2200" dirty="0" smtClean="0"/>
              <a:t>Philippine Republic</a:t>
            </a:r>
          </a:p>
          <a:p>
            <a:pPr lvl="1"/>
            <a:r>
              <a:rPr lang="en-US" sz="2200" dirty="0" smtClean="0"/>
              <a:t>Fierce struggle</a:t>
            </a:r>
          </a:p>
          <a:p>
            <a:pPr lvl="1"/>
            <a:r>
              <a:rPr lang="en-US" sz="2200" dirty="0" smtClean="0"/>
              <a:t>Defeat Philippines in 1902</a:t>
            </a:r>
          </a:p>
          <a:p>
            <a:pPr lvl="1"/>
            <a:r>
              <a:rPr lang="en-US" sz="2200" dirty="0" smtClean="0"/>
              <a:t>Prepare them to self-rule</a:t>
            </a:r>
          </a:p>
          <a:p>
            <a:pPr lvl="1"/>
            <a:r>
              <a:rPr lang="en-US" sz="2200" dirty="0" smtClean="0"/>
              <a:t>Roads, railroads, school systems</a:t>
            </a:r>
            <a:endParaRPr lang="en-US" sz="2200" dirty="0"/>
          </a:p>
        </p:txBody>
      </p:sp>
      <p:pic>
        <p:nvPicPr>
          <p:cNvPr id="2050" name="Picture 2" descr="http://upload.wikimedia.org/wikipedia/commons/3/30/Propaganda_poster_depicts_the_Philippine_resistance_mov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0" y="1614"/>
            <a:ext cx="4511040" cy="685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74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05" y="208878"/>
            <a:ext cx="9441234" cy="425106"/>
          </a:xfrm>
        </p:spPr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106" y="1267968"/>
            <a:ext cx="10887454" cy="523036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Recap:  1793:  Englishmen brings gifts to Qing Dynasty.</a:t>
            </a:r>
          </a:p>
          <a:p>
            <a:pPr lvl="1"/>
            <a:r>
              <a:rPr lang="en-US" sz="2200" dirty="0" smtClean="0"/>
              <a:t>Not impressed, state they have everything they need (Isolationism)</a:t>
            </a:r>
          </a:p>
          <a:p>
            <a:r>
              <a:rPr lang="en-US" sz="2400" dirty="0" smtClean="0"/>
              <a:t>Economy Grew (Rice and products from Americas)</a:t>
            </a:r>
          </a:p>
          <a:p>
            <a:r>
              <a:rPr lang="en-US" sz="2400" dirty="0" smtClean="0"/>
              <a:t>Mining and Manufacturing</a:t>
            </a:r>
          </a:p>
          <a:p>
            <a:r>
              <a:rPr lang="en-US" sz="2400" dirty="0" smtClean="0"/>
              <a:t>Many Jobs </a:t>
            </a:r>
          </a:p>
        </p:txBody>
      </p:sp>
      <p:pic>
        <p:nvPicPr>
          <p:cNvPr id="7170" name="Picture 2" descr="http://kids.nationalgeographic.com/content/kids/en_US/explore/countries/china/_jcr_content/content/textimage/image.img.gif/139653149599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066" y="2974848"/>
            <a:ext cx="6264373" cy="388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62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2821</TotalTime>
  <Words>854</Words>
  <Application>Microsoft Office PowerPoint</Application>
  <PresentationFormat>Widescreen</PresentationFormat>
  <Paragraphs>181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3</vt:lpstr>
      <vt:lpstr>Ion</vt:lpstr>
      <vt:lpstr>Imperialism-Southeast Asia</vt:lpstr>
      <vt:lpstr>PowerPoint Presentation</vt:lpstr>
      <vt:lpstr>What’s next? </vt:lpstr>
      <vt:lpstr>Dutch get there first</vt:lpstr>
      <vt:lpstr>Britain</vt:lpstr>
      <vt:lpstr>French</vt:lpstr>
      <vt:lpstr>Siam:  Independent</vt:lpstr>
      <vt:lpstr>United States/Philippines</vt:lpstr>
      <vt:lpstr>China</vt:lpstr>
      <vt:lpstr>Tea Opium Connection</vt:lpstr>
      <vt:lpstr>Taiping Rebellion</vt:lpstr>
      <vt:lpstr>Why is this a good time to attack China?</vt:lpstr>
      <vt:lpstr>Boxer Rebellion</vt:lpstr>
      <vt:lpstr>Japan</vt:lpstr>
      <vt:lpstr>Reform and Modernization</vt:lpstr>
      <vt:lpstr>Imperialize</vt:lpstr>
      <vt:lpstr>Russo-Japanese War</vt:lpstr>
      <vt:lpstr>Occupation of Korea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Imperialism-Southeast Asia</dc:title>
  <dc:creator>Bisco, Matthew</dc:creator>
  <cp:lastModifiedBy>Lelko, Garrett</cp:lastModifiedBy>
  <cp:revision>25</cp:revision>
  <cp:lastPrinted>2015-03-17T14:28:09Z</cp:lastPrinted>
  <dcterms:created xsi:type="dcterms:W3CDTF">2015-03-16T17:14:05Z</dcterms:created>
  <dcterms:modified xsi:type="dcterms:W3CDTF">2015-03-19T11:36:06Z</dcterms:modified>
</cp:coreProperties>
</file>