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59" r:id="rId6"/>
    <p:sldId id="260" r:id="rId7"/>
    <p:sldId id="261" r:id="rId8"/>
    <p:sldId id="269" r:id="rId9"/>
    <p:sldId id="262" r:id="rId10"/>
    <p:sldId id="263" r:id="rId11"/>
    <p:sldId id="264" r:id="rId12"/>
    <p:sldId id="265" r:id="rId13"/>
    <p:sldId id="266" r:id="rId14"/>
    <p:sldId id="267" r:id="rId15"/>
    <p:sldId id="268"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2C5CDD-A28B-4444-BD00-8B3E0DE646F2}"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206496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C5CDD-A28B-4444-BD00-8B3E0DE646F2}"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30930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2C5CDD-A28B-4444-BD00-8B3E0DE646F2}"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2865440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2C5CDD-A28B-4444-BD00-8B3E0DE646F2}"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7156-5156-4AF3-BACC-33E23B0658D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0827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2C5CDD-A28B-4444-BD00-8B3E0DE646F2}"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3237530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2C5CDD-A28B-4444-BD00-8B3E0DE646F2}" type="datetimeFigureOut">
              <a:rPr lang="en-US" smtClean="0"/>
              <a:t>12/1/2014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180896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2C5CDD-A28B-4444-BD00-8B3E0DE646F2}" type="datetimeFigureOut">
              <a:rPr lang="en-US" smtClean="0"/>
              <a:t>12/1/2014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2409559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2C5CDD-A28B-4444-BD00-8B3E0DE646F2}"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3901935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2C5CDD-A28B-4444-BD00-8B3E0DE646F2}"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147759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B2C5CDD-A28B-4444-BD00-8B3E0DE646F2}"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377340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2C5CDD-A28B-4444-BD00-8B3E0DE646F2}"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352590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2C5CDD-A28B-4444-BD00-8B3E0DE646F2}"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223950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2C5CDD-A28B-4444-BD00-8B3E0DE646F2}" type="datetimeFigureOut">
              <a:rPr lang="en-US" smtClean="0"/>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380317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B2C5CDD-A28B-4444-BD00-8B3E0DE646F2}" type="datetimeFigureOut">
              <a:rPr lang="en-US" smtClean="0"/>
              <a:t>12/1/2014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68374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2C5CDD-A28B-4444-BD00-8B3E0DE646F2}" type="datetimeFigureOut">
              <a:rPr lang="en-US" smtClean="0"/>
              <a:t>12/1/2014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122742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B2C5CDD-A28B-4444-BD00-8B3E0DE646F2}" type="datetimeFigureOut">
              <a:rPr lang="en-US" smtClean="0"/>
              <a:t>12/1/2014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273151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C5CDD-A28B-4444-BD00-8B3E0DE646F2}"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D7156-5156-4AF3-BACC-33E23B0658DA}" type="slidenum">
              <a:rPr lang="en-US" smtClean="0"/>
              <a:t>‹#›</a:t>
            </a:fld>
            <a:endParaRPr lang="en-US"/>
          </a:p>
        </p:txBody>
      </p:sp>
    </p:spTree>
    <p:extLst>
      <p:ext uri="{BB962C8B-B14F-4D97-AF65-F5344CB8AC3E}">
        <p14:creationId xmlns:p14="http://schemas.microsoft.com/office/powerpoint/2010/main" val="187666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2C5CDD-A28B-4444-BD00-8B3E0DE646F2}" type="datetimeFigureOut">
              <a:rPr lang="en-US" smtClean="0"/>
              <a:t>12/1/2014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4D7156-5156-4AF3-BACC-33E23B0658DA}" type="slidenum">
              <a:rPr lang="en-US" smtClean="0"/>
              <a:t>‹#›</a:t>
            </a:fld>
            <a:endParaRPr lang="en-US"/>
          </a:p>
        </p:txBody>
      </p:sp>
    </p:spTree>
    <p:extLst>
      <p:ext uri="{BB962C8B-B14F-4D97-AF65-F5344CB8AC3E}">
        <p14:creationId xmlns:p14="http://schemas.microsoft.com/office/powerpoint/2010/main" val="2883066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31064"/>
            <a:ext cx="8825658" cy="3329581"/>
          </a:xfrm>
        </p:spPr>
        <p:txBody>
          <a:bodyPr/>
          <a:lstStyle/>
          <a:p>
            <a:r>
              <a:rPr lang="en-US" dirty="0" smtClean="0"/>
              <a:t>Enlightenment and Revolution</a:t>
            </a:r>
            <a:endParaRPr lang="en-US" dirty="0"/>
          </a:p>
        </p:txBody>
      </p:sp>
      <p:sp>
        <p:nvSpPr>
          <p:cNvPr id="3" name="Subtitle 2"/>
          <p:cNvSpPr>
            <a:spLocks noGrp="1"/>
          </p:cNvSpPr>
          <p:nvPr>
            <p:ph type="subTitle" idx="1"/>
          </p:nvPr>
        </p:nvSpPr>
        <p:spPr>
          <a:xfrm>
            <a:off x="1154955" y="3460645"/>
            <a:ext cx="8825658" cy="2178155"/>
          </a:xfrm>
        </p:spPr>
        <p:txBody>
          <a:bodyPr/>
          <a:lstStyle/>
          <a:p>
            <a:pPr marL="457200" indent="-457200">
              <a:buFont typeface="+mj-lt"/>
              <a:buAutoNum type="arabicPeriod"/>
            </a:pPr>
            <a:r>
              <a:rPr lang="en-US" dirty="0" smtClean="0"/>
              <a:t>Scientific revolution</a:t>
            </a:r>
          </a:p>
          <a:p>
            <a:pPr marL="457200" indent="-457200">
              <a:buFont typeface="+mj-lt"/>
              <a:buAutoNum type="arabicPeriod"/>
            </a:pPr>
            <a:r>
              <a:rPr lang="en-US" dirty="0" smtClean="0"/>
              <a:t>Enlightenment</a:t>
            </a:r>
          </a:p>
          <a:p>
            <a:pPr marL="457200" indent="-457200">
              <a:buFont typeface="+mj-lt"/>
              <a:buAutoNum type="arabicPeriod"/>
            </a:pPr>
            <a:r>
              <a:rPr lang="en-US" dirty="0" smtClean="0"/>
              <a:t>How does it spread?</a:t>
            </a:r>
          </a:p>
          <a:p>
            <a:pPr marL="457200" indent="-457200">
              <a:buFont typeface="+mj-lt"/>
              <a:buAutoNum type="arabicPeriod"/>
            </a:pPr>
            <a:r>
              <a:rPr lang="en-US" dirty="0" smtClean="0"/>
              <a:t>Influence on American revolution</a:t>
            </a:r>
            <a:endParaRPr lang="en-US" dirty="0"/>
          </a:p>
        </p:txBody>
      </p:sp>
    </p:spTree>
    <p:extLst>
      <p:ext uri="{BB962C8B-B14F-4D97-AF65-F5344CB8AC3E}">
        <p14:creationId xmlns:p14="http://schemas.microsoft.com/office/powerpoint/2010/main" val="4260885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32" y="280416"/>
            <a:ext cx="11399520" cy="6217920"/>
          </a:xfrm>
        </p:spPr>
        <p:txBody>
          <a:bodyPr/>
          <a:lstStyle/>
          <a:p>
            <a:pPr marL="0" indent="0">
              <a:buNone/>
            </a:pPr>
            <a:r>
              <a:rPr lang="en-US" b="1" u="sng" dirty="0" smtClean="0"/>
              <a:t>John Locke:</a:t>
            </a:r>
            <a:r>
              <a:rPr lang="en-US" b="1" dirty="0" smtClean="0"/>
              <a:t>  </a:t>
            </a:r>
            <a:r>
              <a:rPr lang="en-US" b="1" i="1" dirty="0" smtClean="0"/>
              <a:t>Two Treaties of Government</a:t>
            </a:r>
            <a:endParaRPr lang="en-US" b="1" dirty="0" smtClean="0"/>
          </a:p>
          <a:p>
            <a:r>
              <a:rPr lang="en-US" b="1" dirty="0" smtClean="0"/>
              <a:t>People could learn from experience</a:t>
            </a:r>
          </a:p>
          <a:p>
            <a:r>
              <a:rPr lang="en-US" b="1" dirty="0" smtClean="0"/>
              <a:t>Ability to look after welfare of society</a:t>
            </a:r>
          </a:p>
          <a:p>
            <a:r>
              <a:rPr lang="en-US" b="1" dirty="0" smtClean="0"/>
              <a:t>Self-government (Does this work?)</a:t>
            </a:r>
          </a:p>
          <a:p>
            <a:r>
              <a:rPr lang="en-US" b="1" dirty="0" smtClean="0"/>
              <a:t>Three natural rights</a:t>
            </a:r>
          </a:p>
          <a:p>
            <a:pPr lvl="1"/>
            <a:r>
              <a:rPr lang="en-US" b="1" dirty="0" smtClean="0"/>
              <a:t>Life, Liberty, and Property (What does this sound like?)</a:t>
            </a:r>
          </a:p>
          <a:p>
            <a:pPr lvl="1"/>
            <a:r>
              <a:rPr lang="en-US" b="1" dirty="0" smtClean="0"/>
              <a:t>If government does not do this, overthrow it</a:t>
            </a:r>
          </a:p>
          <a:p>
            <a:r>
              <a:rPr lang="en-US" b="1" dirty="0" smtClean="0"/>
              <a:t>In his social contract, the legislative branch will be </a:t>
            </a:r>
          </a:p>
          <a:p>
            <a:pPr marL="0" indent="0">
              <a:buNone/>
            </a:pPr>
            <a:r>
              <a:rPr lang="en-US" b="1" dirty="0" smtClean="0"/>
              <a:t>Strongest?  Do you agree with this?</a:t>
            </a:r>
          </a:p>
          <a:p>
            <a:r>
              <a:rPr lang="en-US" b="1" dirty="0" smtClean="0"/>
              <a:t>What is this the foundation of?</a:t>
            </a:r>
          </a:p>
          <a:p>
            <a:pPr lvl="1"/>
            <a:r>
              <a:rPr lang="en-US" b="1" dirty="0" smtClean="0"/>
              <a:t>Modern Day Democracy</a:t>
            </a:r>
          </a:p>
          <a:p>
            <a:pPr lvl="1"/>
            <a:r>
              <a:rPr lang="en-US" b="1" dirty="0" smtClean="0"/>
              <a:t>Inspires Europeans and eventually Americans</a:t>
            </a:r>
          </a:p>
          <a:p>
            <a:endParaRPr lang="en-US" b="1" dirty="0" smtClean="0"/>
          </a:p>
          <a:p>
            <a:pPr marL="0" indent="0">
              <a:buNone/>
            </a:pPr>
            <a:endParaRPr lang="en-US" b="1" u="sng" dirty="0"/>
          </a:p>
        </p:txBody>
      </p:sp>
      <p:pic>
        <p:nvPicPr>
          <p:cNvPr id="7" name="Picture 6"/>
          <p:cNvPicPr>
            <a:picLocks noChangeAspect="1"/>
          </p:cNvPicPr>
          <p:nvPr/>
        </p:nvPicPr>
        <p:blipFill>
          <a:blip r:embed="rId2"/>
          <a:stretch>
            <a:fillRect/>
          </a:stretch>
        </p:blipFill>
        <p:spPr>
          <a:xfrm>
            <a:off x="7272528" y="0"/>
            <a:ext cx="4919472" cy="6858000"/>
          </a:xfrm>
          <a:prstGeom prst="rect">
            <a:avLst/>
          </a:prstGeom>
        </p:spPr>
      </p:pic>
    </p:spTree>
    <p:extLst>
      <p:ext uri="{BB962C8B-B14F-4D97-AF65-F5344CB8AC3E}">
        <p14:creationId xmlns:p14="http://schemas.microsoft.com/office/powerpoint/2010/main" val="150183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56" y="256032"/>
            <a:ext cx="11253216" cy="6205728"/>
          </a:xfrm>
        </p:spPr>
        <p:txBody>
          <a:bodyPr>
            <a:normAutofit lnSpcReduction="10000"/>
          </a:bodyPr>
          <a:lstStyle/>
          <a:p>
            <a:pPr marL="0" indent="0">
              <a:buNone/>
            </a:pPr>
            <a:r>
              <a:rPr lang="en-US" b="1" u="sng" dirty="0" smtClean="0"/>
              <a:t>Voltaire:</a:t>
            </a:r>
            <a:r>
              <a:rPr lang="en-US" dirty="0" smtClean="0"/>
              <a:t>  </a:t>
            </a:r>
            <a:r>
              <a:rPr lang="en-US" b="1" dirty="0" smtClean="0"/>
              <a:t>70 books of political essays, philosophy, </a:t>
            </a:r>
          </a:p>
          <a:p>
            <a:pPr marL="0" indent="0">
              <a:buNone/>
            </a:pPr>
            <a:r>
              <a:rPr lang="en-US" b="1" dirty="0" smtClean="0"/>
              <a:t>and drama</a:t>
            </a:r>
          </a:p>
          <a:p>
            <a:r>
              <a:rPr lang="en-US" b="1" dirty="0" smtClean="0"/>
              <a:t>Ridicule against his opponents by going after:</a:t>
            </a:r>
          </a:p>
          <a:p>
            <a:pPr lvl="1"/>
            <a:r>
              <a:rPr lang="en-US" b="1" dirty="0" smtClean="0"/>
              <a:t>Clergy</a:t>
            </a:r>
          </a:p>
          <a:p>
            <a:pPr lvl="1"/>
            <a:r>
              <a:rPr lang="en-US" b="1" dirty="0" smtClean="0"/>
              <a:t>Aristocracy</a:t>
            </a:r>
          </a:p>
          <a:p>
            <a:pPr lvl="1"/>
            <a:r>
              <a:rPr lang="en-US" b="1" dirty="0" smtClean="0"/>
              <a:t>Government</a:t>
            </a:r>
          </a:p>
          <a:p>
            <a:r>
              <a:rPr lang="en-US" b="1" dirty="0" smtClean="0"/>
              <a:t>Never stopped fighting for:</a:t>
            </a:r>
          </a:p>
          <a:p>
            <a:pPr lvl="1"/>
            <a:r>
              <a:rPr lang="en-US" b="1" dirty="0" smtClean="0"/>
              <a:t>Tolerance</a:t>
            </a:r>
          </a:p>
          <a:p>
            <a:pPr lvl="1"/>
            <a:r>
              <a:rPr lang="en-US" b="1" dirty="0" smtClean="0"/>
              <a:t>Reason</a:t>
            </a:r>
          </a:p>
          <a:p>
            <a:pPr lvl="1"/>
            <a:r>
              <a:rPr lang="en-US" b="1" dirty="0" smtClean="0"/>
              <a:t>Freedom of Religious Belief</a:t>
            </a:r>
          </a:p>
          <a:p>
            <a:pPr lvl="1"/>
            <a:r>
              <a:rPr lang="en-US" b="1" dirty="0" smtClean="0"/>
              <a:t>Freedom of Speech</a:t>
            </a:r>
          </a:p>
          <a:p>
            <a:r>
              <a:rPr lang="en-US" b="1" dirty="0" smtClean="0"/>
              <a:t>Against humanity’s worst enemies:</a:t>
            </a:r>
          </a:p>
          <a:p>
            <a:pPr lvl="1"/>
            <a:r>
              <a:rPr lang="en-US" b="1" dirty="0" smtClean="0"/>
              <a:t>Intolerance</a:t>
            </a:r>
          </a:p>
          <a:p>
            <a:pPr lvl="1"/>
            <a:r>
              <a:rPr lang="en-US" b="1" dirty="0" smtClean="0"/>
              <a:t>Prejudice</a:t>
            </a:r>
          </a:p>
          <a:p>
            <a:pPr lvl="1"/>
            <a:r>
              <a:rPr lang="en-US" b="1" dirty="0" smtClean="0"/>
              <a:t>Superstition</a:t>
            </a:r>
          </a:p>
          <a:p>
            <a:r>
              <a:rPr lang="en-US" b="1" dirty="0" smtClean="0"/>
              <a:t>“I do not agree with a word you say but I will defend to the death your right to say it.”</a:t>
            </a:r>
          </a:p>
        </p:txBody>
      </p:sp>
      <p:pic>
        <p:nvPicPr>
          <p:cNvPr id="7170" name="Picture 2" descr="http://upload.wikimedia.org/wikipedia/commons/c/c2/D'apr%C3%A8s_Maurice_Quentin_de_La_Tour,_Portrait_de_Voltaire,_d%C3%A9tail_du_visage_(ch%C3%A2teau_de_Fer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488" y="0"/>
            <a:ext cx="5620512" cy="58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25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1000"/>
                                        <p:tgtEl>
                                          <p:spTgt spid="3">
                                            <p:txEl>
                                              <p:pRg st="9" end="9"/>
                                            </p:txEl>
                                          </p:spTgt>
                                        </p:tgtEl>
                                      </p:cBhvr>
                                    </p:animEffect>
                                    <p:anim calcmode="lin" valueType="num">
                                      <p:cBhvr>
                                        <p:cTn id="2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anim calcmode="lin" valueType="num">
                                      <p:cBhvr>
                                        <p:cTn id="2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1000"/>
                                        <p:tgtEl>
                                          <p:spTgt spid="3">
                                            <p:txEl>
                                              <p:pRg st="11" end="11"/>
                                            </p:txEl>
                                          </p:spTgt>
                                        </p:tgtEl>
                                      </p:cBhvr>
                                    </p:animEffect>
                                    <p:anim calcmode="lin" valueType="num">
                                      <p:cBhvr>
                                        <p:cTn id="3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1000"/>
                                        <p:tgtEl>
                                          <p:spTgt spid="3">
                                            <p:txEl>
                                              <p:pRg st="12" end="12"/>
                                            </p:txEl>
                                          </p:spTgt>
                                        </p:tgtEl>
                                      </p:cBhvr>
                                    </p:animEffect>
                                    <p:anim calcmode="lin" valueType="num">
                                      <p:cBhvr>
                                        <p:cTn id="4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1000"/>
                                        <p:tgtEl>
                                          <p:spTgt spid="3">
                                            <p:txEl>
                                              <p:pRg st="13" end="13"/>
                                            </p:txEl>
                                          </p:spTgt>
                                        </p:tgtEl>
                                      </p:cBhvr>
                                    </p:animEffect>
                                    <p:anim calcmode="lin" valueType="num">
                                      <p:cBhvr>
                                        <p:cTn id="4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1000"/>
                                        <p:tgtEl>
                                          <p:spTgt spid="3">
                                            <p:txEl>
                                              <p:pRg st="14" end="14"/>
                                            </p:txEl>
                                          </p:spTgt>
                                        </p:tgtEl>
                                      </p:cBhvr>
                                    </p:animEffect>
                                    <p:anim calcmode="lin" valueType="num">
                                      <p:cBhvr>
                                        <p:cTn id="5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fade">
                                      <p:cBhvr>
                                        <p:cTn id="56" dur="1000"/>
                                        <p:tgtEl>
                                          <p:spTgt spid="3">
                                            <p:txEl>
                                              <p:pRg st="15" end="15"/>
                                            </p:txEl>
                                          </p:spTgt>
                                        </p:tgtEl>
                                      </p:cBhvr>
                                    </p:animEffect>
                                    <p:anim calcmode="lin" valueType="num">
                                      <p:cBhvr>
                                        <p:cTn id="5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96" y="256032"/>
            <a:ext cx="11411712" cy="6315456"/>
          </a:xfrm>
        </p:spPr>
        <p:txBody>
          <a:bodyPr>
            <a:normAutofit fontScale="92500" lnSpcReduction="10000"/>
          </a:bodyPr>
          <a:lstStyle/>
          <a:p>
            <a:pPr marL="0" indent="0">
              <a:buNone/>
            </a:pPr>
            <a:r>
              <a:rPr lang="en-US" b="1" u="sng" dirty="0" smtClean="0"/>
              <a:t>Baron de Montesquieu:</a:t>
            </a:r>
            <a:r>
              <a:rPr lang="en-US" b="1" dirty="0" smtClean="0"/>
              <a:t>  political liberty</a:t>
            </a:r>
          </a:p>
          <a:p>
            <a:r>
              <a:rPr lang="en-US" b="1" dirty="0" smtClean="0"/>
              <a:t>Great Britain:  Best-governed </a:t>
            </a:r>
          </a:p>
          <a:p>
            <a:pPr marL="0" indent="0">
              <a:buNone/>
            </a:pPr>
            <a:r>
              <a:rPr lang="en-US" b="1" dirty="0" smtClean="0"/>
              <a:t>country/politically balanced</a:t>
            </a:r>
          </a:p>
          <a:p>
            <a:r>
              <a:rPr lang="en-US" b="1" i="1" dirty="0" smtClean="0"/>
              <a:t>On the Spirit of Laws written</a:t>
            </a:r>
          </a:p>
          <a:p>
            <a:r>
              <a:rPr lang="en-US" b="1" u="sng" dirty="0" smtClean="0"/>
              <a:t>Separation of Powers </a:t>
            </a:r>
          </a:p>
          <a:p>
            <a:pPr marL="0" indent="0">
              <a:buNone/>
            </a:pPr>
            <a:r>
              <a:rPr lang="en-US" b="1" dirty="0" smtClean="0"/>
              <a:t>(What does this do?)</a:t>
            </a:r>
          </a:p>
          <a:p>
            <a:r>
              <a:rPr lang="en-US" b="1" dirty="0" smtClean="0"/>
              <a:t>Keep any individual or group </a:t>
            </a:r>
          </a:p>
          <a:p>
            <a:pPr marL="0" indent="0">
              <a:buNone/>
            </a:pPr>
            <a:r>
              <a:rPr lang="en-US" b="1" dirty="0" smtClean="0"/>
              <a:t>from gaining total power</a:t>
            </a:r>
          </a:p>
          <a:p>
            <a:r>
              <a:rPr lang="en-US" b="1" dirty="0" smtClean="0"/>
              <a:t>Legislative, Executive, Judicial</a:t>
            </a:r>
          </a:p>
          <a:p>
            <a:r>
              <a:rPr lang="en-US" b="1" dirty="0" smtClean="0"/>
              <a:t>“Power should be a check of power.”  </a:t>
            </a:r>
          </a:p>
          <a:p>
            <a:pPr marL="0" indent="0">
              <a:buNone/>
            </a:pPr>
            <a:r>
              <a:rPr lang="en-US" b="1" dirty="0" smtClean="0"/>
              <a:t>What does this sound like?</a:t>
            </a:r>
          </a:p>
          <a:p>
            <a:r>
              <a:rPr lang="en-US" b="1" u="sng" dirty="0" smtClean="0"/>
              <a:t>Checks and balances </a:t>
            </a:r>
          </a:p>
          <a:p>
            <a:pPr marL="0" indent="0">
              <a:buNone/>
            </a:pPr>
            <a:r>
              <a:rPr lang="en-US" b="1" dirty="0" smtClean="0"/>
              <a:t>(What does this mean)?</a:t>
            </a:r>
          </a:p>
          <a:p>
            <a:r>
              <a:rPr lang="en-US" b="1" dirty="0"/>
              <a:t>ensuring that political power is not </a:t>
            </a:r>
            <a:endParaRPr lang="en-US" b="1" dirty="0" smtClean="0"/>
          </a:p>
          <a:p>
            <a:pPr marL="0" indent="0">
              <a:buNone/>
            </a:pPr>
            <a:r>
              <a:rPr lang="en-US" b="1" dirty="0" smtClean="0"/>
              <a:t>concentrated </a:t>
            </a:r>
            <a:r>
              <a:rPr lang="en-US" b="1" dirty="0"/>
              <a:t>in the hands of individuals </a:t>
            </a:r>
            <a:endParaRPr lang="en-US" b="1" dirty="0" smtClean="0"/>
          </a:p>
          <a:p>
            <a:pPr marL="0" indent="0">
              <a:buNone/>
            </a:pPr>
            <a:r>
              <a:rPr lang="en-US" b="1" dirty="0" smtClean="0"/>
              <a:t>or </a:t>
            </a:r>
            <a:r>
              <a:rPr lang="en-US" b="1" dirty="0"/>
              <a:t>groups.</a:t>
            </a:r>
            <a:endParaRPr lang="en-US" b="1" dirty="0" smtClean="0"/>
          </a:p>
          <a:p>
            <a:pPr marL="0" indent="0">
              <a:buNone/>
            </a:pPr>
            <a:endParaRPr lang="en-US" b="1" dirty="0"/>
          </a:p>
        </p:txBody>
      </p:sp>
      <p:pic>
        <p:nvPicPr>
          <p:cNvPr id="2050" name="Picture 2" descr="http://www.socialstudieshelp.com/Images/ChksBalnc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449" y="0"/>
            <a:ext cx="70835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1000"/>
                                        <p:tgtEl>
                                          <p:spTgt spid="3">
                                            <p:txEl>
                                              <p:pRg st="11" end="11"/>
                                            </p:txEl>
                                          </p:spTgt>
                                        </p:tgtEl>
                                      </p:cBhvr>
                                    </p:animEffect>
                                    <p:anim calcmode="lin" valueType="num">
                                      <p:cBhvr>
                                        <p:cTn id="6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1000"/>
                                        <p:tgtEl>
                                          <p:spTgt spid="3">
                                            <p:txEl>
                                              <p:pRg st="12" end="12"/>
                                            </p:txEl>
                                          </p:spTgt>
                                        </p:tgtEl>
                                      </p:cBhvr>
                                    </p:animEffect>
                                    <p:anim calcmode="lin" valueType="num">
                                      <p:cBhvr>
                                        <p:cTn id="7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000"/>
                                        <p:tgtEl>
                                          <p:spTgt spid="3">
                                            <p:txEl>
                                              <p:pRg st="13" end="13"/>
                                            </p:txEl>
                                          </p:spTgt>
                                        </p:tgtEl>
                                      </p:cBhvr>
                                    </p:animEffect>
                                    <p:anim calcmode="lin" valueType="num">
                                      <p:cBhvr>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1000"/>
                                        <p:tgtEl>
                                          <p:spTgt spid="3">
                                            <p:txEl>
                                              <p:pRg st="14" end="14"/>
                                            </p:txEl>
                                          </p:spTgt>
                                        </p:tgtEl>
                                      </p:cBhvr>
                                    </p:animEffect>
                                    <p:anim calcmode="lin" valueType="num">
                                      <p:cBhvr>
                                        <p:cTn id="8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fade">
                                      <p:cBhvr>
                                        <p:cTn id="87" dur="1000"/>
                                        <p:tgtEl>
                                          <p:spTgt spid="3">
                                            <p:txEl>
                                              <p:pRg st="15" end="15"/>
                                            </p:txEl>
                                          </p:spTgt>
                                        </p:tgtEl>
                                      </p:cBhvr>
                                    </p:animEffect>
                                    <p:anim calcmode="lin" valueType="num">
                                      <p:cBhvr>
                                        <p:cTn id="8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050"/>
                                        </p:tgtEl>
                                        <p:attrNameLst>
                                          <p:attrName>style.visibility</p:attrName>
                                        </p:attrNameLst>
                                      </p:cBhvr>
                                      <p:to>
                                        <p:strVal val="visible"/>
                                      </p:to>
                                    </p:set>
                                    <p:animEffect transition="in" filter="fade">
                                      <p:cBhvr>
                                        <p:cTn id="94" dur="1000"/>
                                        <p:tgtEl>
                                          <p:spTgt spid="2050"/>
                                        </p:tgtEl>
                                      </p:cBhvr>
                                    </p:animEffect>
                                    <p:anim calcmode="lin" valueType="num">
                                      <p:cBhvr>
                                        <p:cTn id="95" dur="1000" fill="hold"/>
                                        <p:tgtEl>
                                          <p:spTgt spid="2050"/>
                                        </p:tgtEl>
                                        <p:attrNameLst>
                                          <p:attrName>ppt_x</p:attrName>
                                        </p:attrNameLst>
                                      </p:cBhvr>
                                      <p:tavLst>
                                        <p:tav tm="0">
                                          <p:val>
                                            <p:strVal val="#ppt_x"/>
                                          </p:val>
                                        </p:tav>
                                        <p:tav tm="100000">
                                          <p:val>
                                            <p:strVal val="#ppt_x"/>
                                          </p:val>
                                        </p:tav>
                                      </p:tavLst>
                                    </p:anim>
                                    <p:anim calcmode="lin" valueType="num">
                                      <p:cBhvr>
                                        <p:cTn id="9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648" y="256032"/>
            <a:ext cx="11301984" cy="6327648"/>
          </a:xfrm>
        </p:spPr>
        <p:txBody>
          <a:bodyPr/>
          <a:lstStyle/>
          <a:p>
            <a:pPr marL="0" indent="0">
              <a:buNone/>
            </a:pPr>
            <a:r>
              <a:rPr lang="en-US" b="1" u="sng" dirty="0" smtClean="0"/>
              <a:t>Jean Jacques Rousseau:</a:t>
            </a:r>
            <a:r>
              <a:rPr lang="en-US" b="1" dirty="0" smtClean="0"/>
              <a:t>  Individual Freedom  and writes “Social Contract”</a:t>
            </a:r>
          </a:p>
          <a:p>
            <a:r>
              <a:rPr lang="en-US" b="1" dirty="0" smtClean="0"/>
              <a:t>Civilization corrupted people’s natural goodness.</a:t>
            </a:r>
          </a:p>
          <a:p>
            <a:pPr lvl="1"/>
            <a:r>
              <a:rPr lang="en-US" b="1" dirty="0" smtClean="0"/>
              <a:t>“Man is born free, and everywhere he is in chains.”</a:t>
            </a:r>
          </a:p>
          <a:p>
            <a:pPr lvl="1"/>
            <a:r>
              <a:rPr lang="en-US" b="1" dirty="0" smtClean="0"/>
              <a:t>Is our whole system today an example of the above?</a:t>
            </a:r>
          </a:p>
          <a:p>
            <a:r>
              <a:rPr lang="en-US" b="1" dirty="0" smtClean="0"/>
              <a:t>Government:  Freely formed by the people and</a:t>
            </a:r>
          </a:p>
          <a:p>
            <a:pPr marL="0" indent="0">
              <a:buNone/>
            </a:pPr>
            <a:r>
              <a:rPr lang="en-US" b="1" dirty="0" smtClean="0"/>
              <a:t>Formed by general will of society.</a:t>
            </a:r>
          </a:p>
          <a:p>
            <a:pPr lvl="1"/>
            <a:r>
              <a:rPr lang="en-US" b="1" dirty="0" smtClean="0"/>
              <a:t>People would agree to give up some of their freedom</a:t>
            </a:r>
          </a:p>
          <a:p>
            <a:pPr marL="457200" lvl="1" indent="0">
              <a:buNone/>
            </a:pPr>
            <a:r>
              <a:rPr lang="en-US" b="1" dirty="0" smtClean="0"/>
              <a:t>In return of the common good.</a:t>
            </a:r>
          </a:p>
          <a:p>
            <a:r>
              <a:rPr lang="en-US" b="1" dirty="0" smtClean="0"/>
              <a:t>What are the differences between Hobbes and Rousseau?</a:t>
            </a:r>
          </a:p>
          <a:p>
            <a:pPr lvl="1"/>
            <a:r>
              <a:rPr lang="en-US" b="1" dirty="0" smtClean="0"/>
              <a:t>Hobbes:  Agreement between society and government</a:t>
            </a:r>
          </a:p>
          <a:p>
            <a:pPr lvl="1"/>
            <a:r>
              <a:rPr lang="en-US" b="1" dirty="0" smtClean="0"/>
              <a:t>Rousseau:  Free individuals to create society/government</a:t>
            </a:r>
            <a:endParaRPr lang="en-US" b="1" dirty="0"/>
          </a:p>
          <a:p>
            <a:pPr lvl="2"/>
            <a:r>
              <a:rPr lang="en-US" b="1" dirty="0" smtClean="0"/>
              <a:t>All people are equal/nobility titles abolished </a:t>
            </a:r>
          </a:p>
          <a:p>
            <a:pPr marL="914400" lvl="2" indent="0">
              <a:buNone/>
            </a:pPr>
            <a:endParaRPr lang="en-US" b="1" dirty="0" smtClean="0"/>
          </a:p>
        </p:txBody>
      </p:sp>
      <p:pic>
        <p:nvPicPr>
          <p:cNvPr id="8196" name="Picture 4" descr="http://quotes4all.net/jean-jacques_rousseau.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20" y="890016"/>
            <a:ext cx="4145280" cy="596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5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1000"/>
                                        <p:tgtEl>
                                          <p:spTgt spid="3">
                                            <p:txEl>
                                              <p:pRg st="11" end="11"/>
                                            </p:txEl>
                                          </p:spTgt>
                                        </p:tgtEl>
                                      </p:cBhvr>
                                    </p:animEffect>
                                    <p:anim calcmode="lin" valueType="num">
                                      <p:cBhvr>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224" y="243840"/>
            <a:ext cx="10997184" cy="6254496"/>
          </a:xfrm>
        </p:spPr>
        <p:txBody>
          <a:bodyPr/>
          <a:lstStyle/>
          <a:p>
            <a:pPr marL="0" indent="0">
              <a:buNone/>
            </a:pPr>
            <a:r>
              <a:rPr lang="en-US" b="1" u="sng" dirty="0" err="1" smtClean="0"/>
              <a:t>Bonesana</a:t>
            </a:r>
            <a:r>
              <a:rPr lang="en-US" b="1" u="sng" dirty="0" smtClean="0"/>
              <a:t> Beccaria:</a:t>
            </a:r>
            <a:r>
              <a:rPr lang="en-US" b="1" dirty="0" smtClean="0"/>
              <a:t>  Justice System</a:t>
            </a:r>
          </a:p>
          <a:p>
            <a:r>
              <a:rPr lang="en-US" b="1" dirty="0" smtClean="0"/>
              <a:t>Laws:  Preserve social order, not avenge crimes</a:t>
            </a:r>
          </a:p>
          <a:p>
            <a:r>
              <a:rPr lang="en-US" b="1" dirty="0" smtClean="0"/>
              <a:t>Speedy trial, not torture</a:t>
            </a:r>
          </a:p>
          <a:p>
            <a:r>
              <a:rPr lang="en-US" b="1" dirty="0" smtClean="0"/>
              <a:t>Anti-Capital Punishment</a:t>
            </a:r>
          </a:p>
          <a:p>
            <a:r>
              <a:rPr lang="en-US" b="1" dirty="0" smtClean="0"/>
              <a:t>Seek greatest good for greatest number of</a:t>
            </a:r>
          </a:p>
          <a:p>
            <a:pPr marL="0" indent="0">
              <a:buNone/>
            </a:pPr>
            <a:r>
              <a:rPr lang="en-US" b="1" dirty="0" smtClean="0"/>
              <a:t>People.</a:t>
            </a:r>
          </a:p>
          <a:p>
            <a:pPr marL="0" indent="0">
              <a:buNone/>
            </a:pPr>
            <a:r>
              <a:rPr lang="en-US" b="1" u="sng" dirty="0" smtClean="0"/>
              <a:t>Mary Wollstonecraft:</a:t>
            </a:r>
            <a:r>
              <a:rPr lang="en-US" b="1" dirty="0" smtClean="0"/>
              <a:t>  </a:t>
            </a:r>
            <a:r>
              <a:rPr lang="en-US" b="1" i="1" dirty="0" smtClean="0"/>
              <a:t>Vindication of the Rights of Woman</a:t>
            </a:r>
          </a:p>
          <a:p>
            <a:r>
              <a:rPr lang="en-US" b="1" dirty="0" smtClean="0"/>
              <a:t>Women’s education should be equal to men</a:t>
            </a:r>
          </a:p>
          <a:p>
            <a:r>
              <a:rPr lang="en-US" b="1" dirty="0" smtClean="0"/>
              <a:t>Medicine and politics (Who’s field was this?)</a:t>
            </a:r>
          </a:p>
          <a:p>
            <a:r>
              <a:rPr lang="en-US" b="1" dirty="0" smtClean="0"/>
              <a:t>Ex:  </a:t>
            </a:r>
            <a:r>
              <a:rPr lang="en-US" b="1" dirty="0" err="1" smtClean="0"/>
              <a:t>Chatelet</a:t>
            </a:r>
            <a:r>
              <a:rPr lang="en-US" b="1" dirty="0" smtClean="0"/>
              <a:t>:  Newton’s work from Latin into</a:t>
            </a:r>
          </a:p>
          <a:p>
            <a:pPr marL="0" indent="0">
              <a:buNone/>
            </a:pPr>
            <a:r>
              <a:rPr lang="en-US" b="1" dirty="0" smtClean="0"/>
              <a:t>French.</a:t>
            </a:r>
            <a:endParaRPr lang="en-US" b="1" dirty="0"/>
          </a:p>
        </p:txBody>
      </p:sp>
      <p:pic>
        <p:nvPicPr>
          <p:cNvPr id="4" name="Picture 3"/>
          <p:cNvPicPr>
            <a:picLocks noChangeAspect="1"/>
          </p:cNvPicPr>
          <p:nvPr/>
        </p:nvPicPr>
        <p:blipFill>
          <a:blip r:embed="rId2"/>
          <a:stretch>
            <a:fillRect/>
          </a:stretch>
        </p:blipFill>
        <p:spPr>
          <a:xfrm>
            <a:off x="7620000" y="0"/>
            <a:ext cx="4572000" cy="3182112"/>
          </a:xfrm>
          <a:prstGeom prst="rect">
            <a:avLst/>
          </a:prstGeom>
        </p:spPr>
      </p:pic>
      <p:pic>
        <p:nvPicPr>
          <p:cNvPr id="9218" name="Picture 2" descr="http://upload.wikimedia.org/wikipedia/commons/d/dc/Marywollstonecra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182112"/>
            <a:ext cx="4572000" cy="367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172302"/>
            <a:ext cx="9404658" cy="644562"/>
          </a:xfrm>
        </p:spPr>
        <p:txBody>
          <a:bodyPr/>
          <a:lstStyle/>
          <a:p>
            <a:r>
              <a:rPr lang="en-US" dirty="0" smtClean="0"/>
              <a:t>Legacy of the Enlightenment</a:t>
            </a:r>
            <a:endParaRPr lang="en-US" dirty="0"/>
          </a:p>
        </p:txBody>
      </p:sp>
      <p:sp>
        <p:nvSpPr>
          <p:cNvPr id="3" name="Content Placeholder 2"/>
          <p:cNvSpPr>
            <a:spLocks noGrp="1"/>
          </p:cNvSpPr>
          <p:nvPr>
            <p:ph idx="1"/>
          </p:nvPr>
        </p:nvSpPr>
        <p:spPr>
          <a:xfrm>
            <a:off x="329184" y="1060704"/>
            <a:ext cx="10741152" cy="5340096"/>
          </a:xfrm>
        </p:spPr>
        <p:txBody>
          <a:bodyPr/>
          <a:lstStyle/>
          <a:p>
            <a:pPr marL="457200" indent="-457200">
              <a:buFont typeface="+mj-lt"/>
              <a:buAutoNum type="arabicPeriod"/>
            </a:pPr>
            <a:r>
              <a:rPr lang="en-US" b="1" dirty="0" smtClean="0"/>
              <a:t>Belief in Progress</a:t>
            </a:r>
          </a:p>
          <a:p>
            <a:pPr marL="857250" lvl="1" indent="-457200">
              <a:buFont typeface="+mj-lt"/>
              <a:buAutoNum type="alphaLcParenR"/>
            </a:pPr>
            <a:r>
              <a:rPr lang="en-US" b="1" dirty="0" smtClean="0"/>
              <a:t>Success of Scientific Revolution</a:t>
            </a:r>
          </a:p>
          <a:p>
            <a:pPr marL="857250" lvl="1" indent="-457200">
              <a:buFont typeface="+mj-lt"/>
              <a:buAutoNum type="alphaLcParenR"/>
            </a:pPr>
            <a:r>
              <a:rPr lang="en-US" b="1" dirty="0" smtClean="0"/>
              <a:t>Human Reason could also show progress</a:t>
            </a:r>
          </a:p>
          <a:p>
            <a:pPr marL="457200" indent="-457200">
              <a:buFont typeface="+mj-lt"/>
              <a:buAutoNum type="arabicPeriod"/>
            </a:pPr>
            <a:r>
              <a:rPr lang="en-US" b="1" dirty="0" smtClean="0"/>
              <a:t>More Secular Outlook</a:t>
            </a:r>
          </a:p>
          <a:p>
            <a:pPr marL="857250" lvl="1" indent="-457200">
              <a:buFont typeface="+mj-lt"/>
              <a:buAutoNum type="alphaLcParenR"/>
            </a:pPr>
            <a:r>
              <a:rPr lang="en-US" b="1" dirty="0" smtClean="0"/>
              <a:t>Non-religious</a:t>
            </a:r>
          </a:p>
          <a:p>
            <a:pPr marL="857250" lvl="1" indent="-457200">
              <a:buFont typeface="+mj-lt"/>
              <a:buAutoNum type="alphaLcParenR"/>
            </a:pPr>
            <a:r>
              <a:rPr lang="en-US" b="1" dirty="0" smtClean="0"/>
              <a:t>Question religious beliefs and teachings</a:t>
            </a:r>
          </a:p>
          <a:p>
            <a:pPr marL="857250" lvl="1" indent="-457200">
              <a:buFont typeface="+mj-lt"/>
              <a:buAutoNum type="alphaLcParenR"/>
            </a:pPr>
            <a:r>
              <a:rPr lang="en-US" b="1" dirty="0" smtClean="0"/>
              <a:t>Before, accepted mystery of universe</a:t>
            </a:r>
          </a:p>
          <a:p>
            <a:pPr marL="457200" indent="-457200">
              <a:buFont typeface="+mj-lt"/>
              <a:buAutoNum type="arabicPeriod"/>
            </a:pPr>
            <a:r>
              <a:rPr lang="en-US" b="1" dirty="0" smtClean="0"/>
              <a:t>Importance of the Individual</a:t>
            </a:r>
          </a:p>
          <a:p>
            <a:pPr marL="857250" lvl="1" indent="-457200">
              <a:buFont typeface="+mj-lt"/>
              <a:buAutoNum type="alphaLcParenR"/>
            </a:pPr>
            <a:r>
              <a:rPr lang="en-US" b="1" dirty="0" smtClean="0"/>
              <a:t>Look to yourself instead of church</a:t>
            </a:r>
          </a:p>
          <a:p>
            <a:pPr marL="857250" lvl="1" indent="-457200">
              <a:buFont typeface="+mj-lt"/>
              <a:buAutoNum type="alphaLcParenR"/>
            </a:pPr>
            <a:r>
              <a:rPr lang="en-US" b="1" dirty="0" smtClean="0"/>
              <a:t>Government:  Individual economic</a:t>
            </a:r>
          </a:p>
          <a:p>
            <a:pPr marL="400050" lvl="1" indent="0">
              <a:buNone/>
            </a:pPr>
            <a:r>
              <a:rPr lang="en-US" b="1" dirty="0" smtClean="0"/>
              <a:t> thinking leads to new ideas and more </a:t>
            </a:r>
          </a:p>
          <a:p>
            <a:pPr marL="400050" lvl="1" indent="0">
              <a:buNone/>
            </a:pPr>
            <a:r>
              <a:rPr lang="en-US" b="1" dirty="0" smtClean="0"/>
              <a:t>Progress.</a:t>
            </a:r>
          </a:p>
        </p:txBody>
      </p:sp>
      <p:pic>
        <p:nvPicPr>
          <p:cNvPr id="10242" name="Picture 2" descr="http://www.zarachiron.com/wp-content/uploads/2013/06/prog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808" y="938784"/>
            <a:ext cx="3218688"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toptenz.net/wp-content/uploads/2010/12/no-relig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496" y="938784"/>
            <a:ext cx="2889504"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mianou.com/wp-content/uploads/2010/05/Individual-Identity-Puzzl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808" y="3870115"/>
            <a:ext cx="6071617" cy="298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Homework:  Outline pg. 638-639</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8369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8" y="365760"/>
            <a:ext cx="10863072" cy="6132576"/>
          </a:xfrm>
        </p:spPr>
        <p:txBody>
          <a:bodyPr/>
          <a:lstStyle/>
          <a:p>
            <a:r>
              <a:rPr lang="en-US" sz="2800" b="1" dirty="0" smtClean="0"/>
              <a:t>Warm Up Question:  How does the Renaissance and Reformation have an impact on the Scientific Revolution?</a:t>
            </a:r>
          </a:p>
          <a:p>
            <a:pPr marL="800100" lvl="1" indent="-342900">
              <a:buFont typeface="+mj-lt"/>
              <a:buAutoNum type="arabicPeriod"/>
            </a:pPr>
            <a:r>
              <a:rPr lang="en-US" sz="2800" b="1" dirty="0" smtClean="0"/>
              <a:t>Renaissance:  Rebirth/inspired spirit of curiosity/question ideas</a:t>
            </a:r>
          </a:p>
          <a:p>
            <a:pPr marL="1371600" lvl="2" indent="-514350">
              <a:buFont typeface="+mj-lt"/>
              <a:buAutoNum type="alphaLcParenR"/>
            </a:pPr>
            <a:r>
              <a:rPr lang="en-US" sz="2600" b="1" dirty="0" smtClean="0"/>
              <a:t>Explorers and their travels (what did we discover?)</a:t>
            </a:r>
          </a:p>
          <a:p>
            <a:pPr marL="1828800" lvl="3" indent="-514350">
              <a:buFont typeface="+mj-lt"/>
              <a:buAutoNum type="romanLcPeriod"/>
            </a:pPr>
            <a:r>
              <a:rPr lang="en-US" sz="2400" b="1" dirty="0" smtClean="0"/>
              <a:t>Lands, Animals, Astronomy, Math</a:t>
            </a:r>
          </a:p>
          <a:p>
            <a:pPr marL="800100" lvl="1" indent="-342900">
              <a:buFont typeface="+mj-lt"/>
              <a:buAutoNum type="arabicPeriod"/>
            </a:pPr>
            <a:r>
              <a:rPr lang="en-US" sz="2800" b="1" dirty="0" smtClean="0"/>
              <a:t>Reformation:  challenged accepted ways of thinking about God/Before:  True/False</a:t>
            </a:r>
          </a:p>
          <a:p>
            <a:pPr marL="800100" lvl="1" indent="-342900">
              <a:buFont typeface="+mj-lt"/>
              <a:buAutoNum type="arabicPeriod"/>
            </a:pPr>
            <a:r>
              <a:rPr lang="en-US" sz="2800" b="1" dirty="0" smtClean="0"/>
              <a:t>Scientific Revolution:  permanently change how people viewed the physical/natural world.</a:t>
            </a:r>
          </a:p>
          <a:p>
            <a:pPr marL="0" indent="0">
              <a:buNone/>
            </a:pPr>
            <a:endParaRPr lang="en-US" sz="2800" b="1" dirty="0" smtClean="0"/>
          </a:p>
          <a:p>
            <a:pPr marL="800100" lvl="1" indent="-342900">
              <a:buFont typeface="+mj-lt"/>
              <a:buAutoNum type="arabicPeriod"/>
            </a:pPr>
            <a:endParaRPr lang="en-US" dirty="0"/>
          </a:p>
        </p:txBody>
      </p:sp>
    </p:spTree>
    <p:extLst>
      <p:ext uri="{BB962C8B-B14F-4D97-AF65-F5344CB8AC3E}">
        <p14:creationId xmlns:p14="http://schemas.microsoft.com/office/powerpoint/2010/main" val="102829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32" y="280416"/>
            <a:ext cx="10911840" cy="6217920"/>
          </a:xfrm>
        </p:spPr>
        <p:txBody>
          <a:bodyPr/>
          <a:lstStyle/>
          <a:p>
            <a:pPr marL="0" indent="0">
              <a:buNone/>
            </a:pPr>
            <a:r>
              <a:rPr lang="en-US" b="1" u="sng" dirty="0" smtClean="0"/>
              <a:t>Medieval View:</a:t>
            </a:r>
          </a:p>
          <a:p>
            <a:r>
              <a:rPr lang="en-US" b="1" u="sng" dirty="0" smtClean="0"/>
              <a:t>Geocentric Theory:</a:t>
            </a:r>
            <a:r>
              <a:rPr lang="en-US" b="1" dirty="0" smtClean="0"/>
              <a:t>  Earth-centered view of universe (Where do we get this idea?)</a:t>
            </a:r>
          </a:p>
          <a:p>
            <a:pPr marL="800100" lvl="1" indent="-342900">
              <a:buFont typeface="+mj-lt"/>
              <a:buAutoNum type="arabicPeriod"/>
            </a:pPr>
            <a:r>
              <a:rPr lang="en-US" b="1" dirty="0" smtClean="0"/>
              <a:t>Aristotle then Ptolemy expands theory</a:t>
            </a:r>
          </a:p>
          <a:p>
            <a:pPr marL="800100" lvl="1" indent="-342900">
              <a:buFont typeface="+mj-lt"/>
              <a:buAutoNum type="arabicPeriod"/>
            </a:pPr>
            <a:r>
              <a:rPr lang="en-US" b="1" dirty="0" smtClean="0"/>
              <a:t>Christianity (Religion):  taught that God put Earth in center of universe.</a:t>
            </a:r>
          </a:p>
          <a:p>
            <a:pPr marL="57150" indent="0">
              <a:buNone/>
            </a:pPr>
            <a:r>
              <a:rPr lang="en-US" b="1" u="sng" dirty="0" smtClean="0"/>
              <a:t>New Way of Thinking:</a:t>
            </a:r>
          </a:p>
          <a:p>
            <a:pPr marL="400050"/>
            <a:r>
              <a:rPr lang="en-US" b="1" u="sng" dirty="0" smtClean="0"/>
              <a:t>Heliocentric Theory:</a:t>
            </a:r>
            <a:r>
              <a:rPr lang="en-US" b="1" dirty="0" smtClean="0"/>
              <a:t>  Sun is the center of the universe (Why will people not believe this?)  </a:t>
            </a:r>
            <a:endParaRPr lang="en-US" b="1" u="sng" dirty="0"/>
          </a:p>
          <a:p>
            <a:pPr marL="800100" lvl="1"/>
            <a:r>
              <a:rPr lang="en-US" b="1" dirty="0" smtClean="0"/>
              <a:t>Nicolaus Copernicus (Telescope):  This sets foundations, but does not answer all questions and does not prove this fully.</a:t>
            </a:r>
          </a:p>
          <a:p>
            <a:pPr marL="800100" lvl="1"/>
            <a:r>
              <a:rPr lang="en-US" b="1" dirty="0" err="1" smtClean="0"/>
              <a:t>Tycho</a:t>
            </a:r>
            <a:r>
              <a:rPr lang="en-US" b="1" dirty="0" smtClean="0"/>
              <a:t> Brahe:  Finds evidence with observations and data (No Mathematical proof)</a:t>
            </a:r>
            <a:endParaRPr lang="en-US" b="1" dirty="0"/>
          </a:p>
          <a:p>
            <a:pPr marL="800100" lvl="1"/>
            <a:r>
              <a:rPr lang="en-US" b="1" dirty="0" smtClean="0"/>
              <a:t>Johannes Kepler:  Mathematical laws govern planetary motion (Elliptical orbits instead of circles)</a:t>
            </a:r>
          </a:p>
          <a:p>
            <a:pPr marL="800100" lvl="1"/>
            <a:r>
              <a:rPr lang="en-US" b="1" dirty="0" smtClean="0"/>
              <a:t>Galileo Galilei (telescope-enlarge far-off objects):  proved Copernicus was right, but more discoveries:</a:t>
            </a:r>
          </a:p>
          <a:p>
            <a:pPr marL="1200150" lvl="2"/>
            <a:r>
              <a:rPr lang="en-US" b="1" dirty="0" smtClean="0"/>
              <a:t>Jupiter had four moons, sun had dark spots, Earth’s moon rough uneven surface/Crushes Aristotle’s Theory (Why does the Church have a problem with this)? What happens?</a:t>
            </a:r>
          </a:p>
        </p:txBody>
      </p:sp>
    </p:spTree>
    <p:extLst>
      <p:ext uri="{BB962C8B-B14F-4D97-AF65-F5344CB8AC3E}">
        <p14:creationId xmlns:p14="http://schemas.microsoft.com/office/powerpoint/2010/main" val="32963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57088" y="0"/>
            <a:ext cx="6534912" cy="6857999"/>
          </a:xfrm>
          <a:prstGeom prst="rect">
            <a:avLst/>
          </a:prstGeom>
        </p:spPr>
      </p:pic>
      <p:pic>
        <p:nvPicPr>
          <p:cNvPr id="4" name="Picture 3"/>
          <p:cNvPicPr>
            <a:picLocks noChangeAspect="1"/>
          </p:cNvPicPr>
          <p:nvPr/>
        </p:nvPicPr>
        <p:blipFill>
          <a:blip r:embed="rId3"/>
          <a:stretch>
            <a:fillRect/>
          </a:stretch>
        </p:blipFill>
        <p:spPr>
          <a:xfrm>
            <a:off x="1" y="0"/>
            <a:ext cx="5657088" cy="6857999"/>
          </a:xfrm>
          <a:prstGeom prst="rect">
            <a:avLst/>
          </a:prstGeom>
        </p:spPr>
      </p:pic>
    </p:spTree>
    <p:extLst>
      <p:ext uri="{BB962C8B-B14F-4D97-AF65-F5344CB8AC3E}">
        <p14:creationId xmlns:p14="http://schemas.microsoft.com/office/powerpoint/2010/main" val="2192723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256032"/>
            <a:ext cx="11143488" cy="6315456"/>
          </a:xfrm>
        </p:spPr>
        <p:txBody>
          <a:bodyPr/>
          <a:lstStyle/>
          <a:p>
            <a:pPr marL="0" indent="0">
              <a:buNone/>
            </a:pPr>
            <a:r>
              <a:rPr lang="en-US" b="1" dirty="0" smtClean="0"/>
              <a:t>After the number of scientific thinkers, a new method comes into play for the future:</a:t>
            </a:r>
          </a:p>
          <a:p>
            <a:r>
              <a:rPr lang="en-US" b="1" u="sng" dirty="0" smtClean="0"/>
              <a:t>Scientific Method:</a:t>
            </a:r>
            <a:r>
              <a:rPr lang="en-US" b="1" dirty="0" smtClean="0"/>
              <a:t>  Gathering and testing ideas</a:t>
            </a:r>
          </a:p>
          <a:p>
            <a:pPr marL="800100" lvl="1" indent="-342900">
              <a:buFont typeface="+mj-lt"/>
              <a:buAutoNum type="arabicPeriod"/>
            </a:pPr>
            <a:r>
              <a:rPr lang="en-US" b="1" dirty="0" smtClean="0"/>
              <a:t>Problem or Question</a:t>
            </a:r>
          </a:p>
          <a:p>
            <a:pPr marL="800100" lvl="1" indent="-342900">
              <a:buFont typeface="+mj-lt"/>
              <a:buAutoNum type="arabicPeriod"/>
            </a:pPr>
            <a:r>
              <a:rPr lang="en-US" b="1" dirty="0" smtClean="0"/>
              <a:t>Hypothesis, unapproved assumption</a:t>
            </a:r>
          </a:p>
          <a:p>
            <a:pPr marL="800100" lvl="1" indent="-342900">
              <a:buFont typeface="+mj-lt"/>
              <a:buAutoNum type="arabicPeriod"/>
            </a:pPr>
            <a:r>
              <a:rPr lang="en-US" b="1" dirty="0" smtClean="0"/>
              <a:t>Tested and Experiment on Data</a:t>
            </a:r>
          </a:p>
          <a:p>
            <a:pPr marL="800100" lvl="1" indent="-342900">
              <a:buFont typeface="+mj-lt"/>
              <a:buAutoNum type="arabicPeriod"/>
            </a:pPr>
            <a:r>
              <a:rPr lang="en-US" b="1" dirty="0" smtClean="0"/>
              <a:t>Analyze and </a:t>
            </a:r>
            <a:r>
              <a:rPr lang="en-US" b="1" dirty="0" err="1" smtClean="0"/>
              <a:t>Intepret</a:t>
            </a:r>
            <a:r>
              <a:rPr lang="en-US" b="1" dirty="0" smtClean="0"/>
              <a:t> to reach Conclusion</a:t>
            </a:r>
          </a:p>
          <a:p>
            <a:pPr marL="800100" lvl="1" indent="-342900">
              <a:buFont typeface="+mj-lt"/>
              <a:buAutoNum type="arabicPeriod"/>
            </a:pPr>
            <a:r>
              <a:rPr lang="en-US" b="1" dirty="0" smtClean="0"/>
              <a:t>Confirms or Disproves</a:t>
            </a:r>
          </a:p>
          <a:p>
            <a:pPr marL="400050"/>
            <a:r>
              <a:rPr lang="en-US" b="1" dirty="0" smtClean="0"/>
              <a:t>Was the heliocentric theory the only start to the scientific method?</a:t>
            </a:r>
          </a:p>
          <a:p>
            <a:pPr marL="400050"/>
            <a:r>
              <a:rPr lang="en-US" b="1" u="sng" dirty="0" smtClean="0"/>
              <a:t>Francis Bacon:</a:t>
            </a:r>
            <a:r>
              <a:rPr lang="en-US" b="1" dirty="0" smtClean="0"/>
              <a:t>  Wrote that scientists should experiment and draw conclusions.  This is called </a:t>
            </a:r>
            <a:r>
              <a:rPr lang="en-US" b="1" u="sng" dirty="0" err="1" smtClean="0"/>
              <a:t>Empirisism</a:t>
            </a:r>
            <a:r>
              <a:rPr lang="en-US" b="1" dirty="0" smtClean="0"/>
              <a:t>, the experimental method.</a:t>
            </a:r>
          </a:p>
          <a:p>
            <a:pPr marL="400050"/>
            <a:r>
              <a:rPr lang="en-US" b="1" u="sng" dirty="0" smtClean="0"/>
              <a:t>Rene Descartes:</a:t>
            </a:r>
            <a:r>
              <a:rPr lang="en-US" b="1" dirty="0" smtClean="0"/>
              <a:t> Created Analytical Geometry, (Algebra/Geometry Combo)</a:t>
            </a:r>
          </a:p>
          <a:p>
            <a:pPr marL="800100" lvl="1"/>
            <a:r>
              <a:rPr lang="en-US" b="1" dirty="0" smtClean="0"/>
              <a:t>Relied on Math and logic.  Doubted until proven by reason. </a:t>
            </a:r>
          </a:p>
          <a:p>
            <a:pPr marL="800100" lvl="1"/>
            <a:r>
              <a:rPr lang="en-US" b="1" dirty="0" smtClean="0"/>
              <a:t>“I think, therefore, I am.”</a:t>
            </a:r>
          </a:p>
          <a:p>
            <a:pPr marL="400050"/>
            <a:r>
              <a:rPr lang="en-US" b="1" dirty="0" smtClean="0"/>
              <a:t>Both of the above men make up the foundations of the scientific method</a:t>
            </a:r>
          </a:p>
          <a:p>
            <a:pPr marL="400050"/>
            <a:endParaRPr lang="en-US" b="1" dirty="0"/>
          </a:p>
        </p:txBody>
      </p:sp>
    </p:spTree>
    <p:extLst>
      <p:ext uri="{BB962C8B-B14F-4D97-AF65-F5344CB8AC3E}">
        <p14:creationId xmlns:p14="http://schemas.microsoft.com/office/powerpoint/2010/main" val="12970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1000"/>
                                        <p:tgtEl>
                                          <p:spTgt spid="3">
                                            <p:txEl>
                                              <p:pRg st="11" end="11"/>
                                            </p:txEl>
                                          </p:spTgt>
                                        </p:tgtEl>
                                      </p:cBhvr>
                                    </p:animEffect>
                                    <p:anim calcmode="lin" valueType="num">
                                      <p:cBhvr>
                                        <p:cTn id="6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1000"/>
                                        <p:tgtEl>
                                          <p:spTgt spid="3">
                                            <p:txEl>
                                              <p:pRg st="12" end="12"/>
                                            </p:txEl>
                                          </p:spTgt>
                                        </p:tgtEl>
                                      </p:cBhvr>
                                    </p:animEffect>
                                    <p:anim calcmode="lin" valueType="num">
                                      <p:cBhvr>
                                        <p:cTn id="7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
            <a:ext cx="10582656" cy="6205728"/>
          </a:xfrm>
        </p:spPr>
        <p:txBody>
          <a:bodyPr/>
          <a:lstStyle/>
          <a:p>
            <a:pPr marL="0" indent="0">
              <a:buNone/>
            </a:pPr>
            <a:r>
              <a:rPr lang="en-US" b="1" u="sng" dirty="0" smtClean="0"/>
              <a:t>Isaac Newton</a:t>
            </a:r>
          </a:p>
          <a:p>
            <a:r>
              <a:rPr lang="en-US" b="1" dirty="0" smtClean="0"/>
              <a:t>Helped bring together breakthroughs under single theory of motion.</a:t>
            </a:r>
          </a:p>
          <a:p>
            <a:r>
              <a:rPr lang="en-US" b="1" dirty="0" smtClean="0"/>
              <a:t>Same force ruled motion of the planets and all matter on Earth and in space.  What discovery keys the motion of Earth and heavens together?  </a:t>
            </a:r>
          </a:p>
          <a:p>
            <a:r>
              <a:rPr lang="en-US" b="1" u="sng" dirty="0" smtClean="0"/>
              <a:t>Universal Gravitation:</a:t>
            </a:r>
            <a:r>
              <a:rPr lang="en-US" b="1" dirty="0" smtClean="0"/>
              <a:t>  Every object in the universe attracts every other object.</a:t>
            </a:r>
          </a:p>
          <a:p>
            <a:pPr marL="0" indent="0">
              <a:buNone/>
            </a:pPr>
            <a:r>
              <a:rPr lang="en-US" b="1" u="sng" dirty="0" smtClean="0"/>
              <a:t>3 Laws:</a:t>
            </a:r>
          </a:p>
          <a:p>
            <a:pPr marL="457200" indent="-457200">
              <a:buFont typeface="+mj-lt"/>
              <a:buAutoNum type="arabicPeriod"/>
            </a:pPr>
            <a:r>
              <a:rPr lang="en-US" b="1" dirty="0"/>
              <a:t>An object at rest will remain at rest unless acted on by an unbalanced force. An object in motion continues in motion with the same speed and in the same direction unless acted upon by an unbalanced force</a:t>
            </a:r>
            <a:r>
              <a:rPr lang="en-US" b="1" dirty="0" smtClean="0"/>
              <a:t>.  Ex:  Running and tripping on object.</a:t>
            </a:r>
          </a:p>
          <a:p>
            <a:pPr marL="457200" indent="-457200">
              <a:buFont typeface="+mj-lt"/>
              <a:buAutoNum type="arabicPeriod"/>
            </a:pPr>
            <a:r>
              <a:rPr lang="en-US" b="1" dirty="0"/>
              <a:t>Acceleration is produced when a force acts on a mass. The greater the mass (of the object being accelerated) the greater the amount of force needed (to accelerate the object</a:t>
            </a:r>
            <a:r>
              <a:rPr lang="en-US" b="1" dirty="0" smtClean="0"/>
              <a:t>).  Ex:  Kicking wall, Kicking soccer ball</a:t>
            </a:r>
          </a:p>
          <a:p>
            <a:pPr marL="457200" indent="-457200">
              <a:buFont typeface="+mj-lt"/>
              <a:buAutoNum type="arabicPeriod"/>
            </a:pPr>
            <a:r>
              <a:rPr lang="en-US" b="1" dirty="0"/>
              <a:t>For every action there is an equal and opposite re-action</a:t>
            </a:r>
            <a:r>
              <a:rPr lang="en-US" b="1" dirty="0" smtClean="0"/>
              <a:t>. Ex: Rocket with your force.</a:t>
            </a:r>
          </a:p>
          <a:p>
            <a:pPr marL="457200" indent="-457200">
              <a:buFont typeface="+mj-lt"/>
              <a:buAutoNum type="arabicPeriod"/>
            </a:pPr>
            <a:endParaRPr lang="en-US" b="1" dirty="0" smtClean="0"/>
          </a:p>
          <a:p>
            <a:pPr marL="0" indent="0">
              <a:buNone/>
            </a:pPr>
            <a:endParaRPr lang="en-US" b="1" dirty="0" smtClean="0"/>
          </a:p>
          <a:p>
            <a:pPr marL="0" indent="0">
              <a:buNone/>
            </a:pPr>
            <a:endParaRPr lang="en-US" b="1" u="sng" dirty="0"/>
          </a:p>
        </p:txBody>
      </p:sp>
    </p:spTree>
    <p:extLst>
      <p:ext uri="{BB962C8B-B14F-4D97-AF65-F5344CB8AC3E}">
        <p14:creationId xmlns:p14="http://schemas.microsoft.com/office/powerpoint/2010/main" val="233810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068" y="4263813"/>
            <a:ext cx="8825657" cy="1915647"/>
          </a:xfrm>
        </p:spPr>
        <p:txBody>
          <a:bodyPr/>
          <a:lstStyle/>
          <a:p>
            <a:r>
              <a:rPr lang="en-US" dirty="0" smtClean="0"/>
              <a:t>Homework:  Outline pg. 627-628</a:t>
            </a:r>
            <a:br>
              <a:rPr lang="en-US" dirty="0" smtClean="0"/>
            </a:br>
            <a:r>
              <a:rPr lang="en-US" dirty="0" smtClean="0"/>
              <a:t>Scientific Revolution Spreads</a:t>
            </a:r>
            <a:br>
              <a:rPr lang="en-US" dirty="0" smtClean="0"/>
            </a:br>
            <a:r>
              <a:rPr lang="en-US" dirty="0" smtClean="0"/>
              <a:t/>
            </a:r>
            <a:br>
              <a:rPr lang="en-US" dirty="0" smtClean="0"/>
            </a:br>
            <a:r>
              <a:rPr lang="en-US" dirty="0" smtClean="0"/>
              <a:t>Open Note HW Check Quiz following day on outline and Class work </a:t>
            </a:r>
            <a:br>
              <a:rPr lang="en-US" dirty="0" smtClean="0"/>
            </a:br>
            <a:r>
              <a:rPr lang="en-US" dirty="0"/>
              <a:t/>
            </a:r>
            <a:br>
              <a:rPr lang="en-US" dirty="0"/>
            </a:br>
            <a:r>
              <a:rPr lang="en-US" dirty="0" smtClean="0"/>
              <a:t>If you do not have notes, you will receive a zero</a:t>
            </a:r>
            <a:endParaRPr lang="en-US" dirty="0"/>
          </a:p>
        </p:txBody>
      </p:sp>
    </p:spTree>
    <p:extLst>
      <p:ext uri="{BB962C8B-B14F-4D97-AF65-F5344CB8AC3E}">
        <p14:creationId xmlns:p14="http://schemas.microsoft.com/office/powerpoint/2010/main" val="32328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7" y="135726"/>
            <a:ext cx="9441234" cy="571410"/>
          </a:xfrm>
        </p:spPr>
        <p:txBody>
          <a:bodyPr/>
          <a:lstStyle/>
          <a:p>
            <a:r>
              <a:rPr lang="en-US" dirty="0" smtClean="0"/>
              <a:t>Philosophers Beliefs</a:t>
            </a:r>
            <a:endParaRPr lang="en-US" dirty="0"/>
          </a:p>
        </p:txBody>
      </p:sp>
      <p:sp>
        <p:nvSpPr>
          <p:cNvPr id="3" name="Content Placeholder 2"/>
          <p:cNvSpPr>
            <a:spLocks noGrp="1"/>
          </p:cNvSpPr>
          <p:nvPr>
            <p:ph idx="1"/>
          </p:nvPr>
        </p:nvSpPr>
        <p:spPr>
          <a:xfrm>
            <a:off x="341378" y="1036320"/>
            <a:ext cx="10936222" cy="5376672"/>
          </a:xfrm>
        </p:spPr>
        <p:txBody>
          <a:bodyPr/>
          <a:lstStyle/>
          <a:p>
            <a:pPr marL="457200" indent="-457200">
              <a:buFont typeface="+mj-lt"/>
              <a:buAutoNum type="arabicPeriod"/>
            </a:pPr>
            <a:r>
              <a:rPr lang="en-US" b="1" dirty="0" smtClean="0"/>
              <a:t>Reason/Logical Thinking=Truth</a:t>
            </a:r>
          </a:p>
          <a:p>
            <a:pPr marL="457200" indent="-457200">
              <a:buFont typeface="+mj-lt"/>
              <a:buAutoNum type="arabicPeriod"/>
            </a:pPr>
            <a:r>
              <a:rPr lang="en-US" b="1" dirty="0" smtClean="0"/>
              <a:t>Nature:  What is natural is good</a:t>
            </a:r>
          </a:p>
          <a:p>
            <a:pPr marL="457200" indent="-457200">
              <a:buFont typeface="+mj-lt"/>
              <a:buAutoNum type="arabicPeriod"/>
            </a:pPr>
            <a:r>
              <a:rPr lang="en-US" b="1" dirty="0" smtClean="0"/>
              <a:t>Happiness:  Seek well-being</a:t>
            </a:r>
          </a:p>
          <a:p>
            <a:pPr marL="457200" indent="-457200">
              <a:buFont typeface="+mj-lt"/>
              <a:buAutoNum type="arabicPeriod"/>
            </a:pPr>
            <a:r>
              <a:rPr lang="en-US" b="1" dirty="0" smtClean="0"/>
              <a:t>Progress:  Society could improve</a:t>
            </a:r>
          </a:p>
          <a:p>
            <a:pPr marL="457200" indent="-457200">
              <a:buFont typeface="+mj-lt"/>
              <a:buAutoNum type="arabicPeriod"/>
            </a:pPr>
            <a:r>
              <a:rPr lang="en-US" b="1" dirty="0" smtClean="0"/>
              <a:t>Liberty:  gives you freedoms </a:t>
            </a:r>
            <a:endParaRPr lang="en-US" b="1" dirty="0"/>
          </a:p>
        </p:txBody>
      </p:sp>
      <p:pic>
        <p:nvPicPr>
          <p:cNvPr id="4100" name="Picture 4" descr="http://img.docstoccdn.com/thumb/orig/184635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823" y="0"/>
            <a:ext cx="66231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42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416" y="231648"/>
            <a:ext cx="11484864" cy="6071616"/>
          </a:xfrm>
        </p:spPr>
        <p:txBody>
          <a:bodyPr/>
          <a:lstStyle/>
          <a:p>
            <a:r>
              <a:rPr lang="en-US" b="1" dirty="0" smtClean="0"/>
              <a:t>Science was not only new way of thinking</a:t>
            </a:r>
          </a:p>
          <a:p>
            <a:pPr marL="0" indent="0">
              <a:buNone/>
            </a:pPr>
            <a:r>
              <a:rPr lang="en-US" b="1" u="sng" dirty="0" smtClean="0"/>
              <a:t>Enlightenment:</a:t>
            </a:r>
            <a:r>
              <a:rPr lang="en-US" b="1" dirty="0" smtClean="0"/>
              <a:t>  </a:t>
            </a:r>
          </a:p>
          <a:p>
            <a:pPr marL="457200" indent="-457200">
              <a:buFont typeface="+mj-lt"/>
              <a:buAutoNum type="arabicPeriod"/>
            </a:pPr>
            <a:r>
              <a:rPr lang="en-US" b="1" dirty="0" smtClean="0"/>
              <a:t>Stressed reason and thought</a:t>
            </a:r>
          </a:p>
          <a:p>
            <a:pPr marL="457200" indent="-457200">
              <a:buFont typeface="+mj-lt"/>
              <a:buAutoNum type="arabicPeriod"/>
            </a:pPr>
            <a:r>
              <a:rPr lang="en-US" b="1" dirty="0" smtClean="0"/>
              <a:t>Power of individuals to solve problems</a:t>
            </a:r>
          </a:p>
          <a:p>
            <a:pPr marL="0" indent="0">
              <a:buNone/>
            </a:pPr>
            <a:r>
              <a:rPr lang="en-US" b="1" u="sng" dirty="0" smtClean="0"/>
              <a:t>Thomas Hobbes:</a:t>
            </a:r>
            <a:r>
              <a:rPr lang="en-US" b="1" dirty="0" smtClean="0"/>
              <a:t>  wrote </a:t>
            </a:r>
            <a:r>
              <a:rPr lang="en-US" b="1" i="1" dirty="0" smtClean="0"/>
              <a:t>Leviathan (Sea Monster)  </a:t>
            </a:r>
          </a:p>
          <a:p>
            <a:pPr marL="0" indent="0">
              <a:buNone/>
            </a:pPr>
            <a:r>
              <a:rPr lang="en-US" b="1" i="1" dirty="0" smtClean="0"/>
              <a:t>Who is he referring to?</a:t>
            </a:r>
            <a:endParaRPr lang="en-US" dirty="0" smtClean="0"/>
          </a:p>
          <a:p>
            <a:r>
              <a:rPr lang="en-US" b="1" dirty="0" smtClean="0"/>
              <a:t>English Civil War </a:t>
            </a:r>
          </a:p>
          <a:p>
            <a:r>
              <a:rPr lang="en-US" b="1" dirty="0" smtClean="0"/>
              <a:t>All humans were naturally selfish and wicked.  </a:t>
            </a:r>
          </a:p>
          <a:p>
            <a:pPr marL="0" indent="0">
              <a:buNone/>
            </a:pPr>
            <a:r>
              <a:rPr lang="en-US" b="1" dirty="0" smtClean="0"/>
              <a:t>Do you agree or disagree?</a:t>
            </a:r>
          </a:p>
          <a:p>
            <a:r>
              <a:rPr lang="en-US" b="1" u="sng" dirty="0" smtClean="0"/>
              <a:t>Social Contract:</a:t>
            </a:r>
            <a:r>
              <a:rPr lang="en-US" b="1" dirty="0" smtClean="0"/>
              <a:t>  Hand over rights to strong </a:t>
            </a:r>
          </a:p>
          <a:p>
            <a:pPr marL="0" indent="0">
              <a:buNone/>
            </a:pPr>
            <a:r>
              <a:rPr lang="en-US" b="1" dirty="0" smtClean="0"/>
              <a:t>leader and they would gain law and order.  </a:t>
            </a:r>
          </a:p>
          <a:p>
            <a:pPr marL="0" indent="0">
              <a:buNone/>
            </a:pPr>
            <a:r>
              <a:rPr lang="en-US" b="1" dirty="0" smtClean="0"/>
              <a:t>Do you believe this system would work?  Why?</a:t>
            </a:r>
          </a:p>
          <a:p>
            <a:r>
              <a:rPr lang="en-US" b="1" dirty="0" smtClean="0"/>
              <a:t>Ruler needs total power of government and </a:t>
            </a:r>
          </a:p>
          <a:p>
            <a:pPr marL="0" indent="0">
              <a:buNone/>
            </a:pPr>
            <a:r>
              <a:rPr lang="en-US" b="1" dirty="0" smtClean="0"/>
              <a:t>religion (What does this sound like?  Will it work?</a:t>
            </a:r>
          </a:p>
          <a:p>
            <a:pPr marL="0" indent="0">
              <a:buNone/>
            </a:pPr>
            <a:endParaRPr lang="en-US" b="1" dirty="0" smtClean="0"/>
          </a:p>
          <a:p>
            <a:pPr marL="457200" indent="-457200">
              <a:buFont typeface="+mj-lt"/>
              <a:buAutoNum type="arabicPeriod"/>
            </a:pPr>
            <a:endParaRPr lang="en-US" b="1" dirty="0"/>
          </a:p>
        </p:txBody>
      </p:sp>
      <p:pic>
        <p:nvPicPr>
          <p:cNvPr id="5122" name="Picture 2" descr="http://upload.wikimedia.org/wikipedia/commons/d/d8/Thomas_Hobbes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168" y="0"/>
            <a:ext cx="5132832" cy="36088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tradebit.com/usr/ebook-reader/pub/9002/59822370002622967237858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168" y="3608832"/>
            <a:ext cx="5132832" cy="333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0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1000"/>
                                        <p:tgtEl>
                                          <p:spTgt spid="3">
                                            <p:txEl>
                                              <p:pRg st="11" end="11"/>
                                            </p:txEl>
                                          </p:spTgt>
                                        </p:tgtEl>
                                      </p:cBhvr>
                                    </p:animEffect>
                                    <p:anim calcmode="lin" valueType="num">
                                      <p:cBhvr>
                                        <p:cTn id="6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1000"/>
                                        <p:tgtEl>
                                          <p:spTgt spid="3">
                                            <p:txEl>
                                              <p:pRg st="12" end="12"/>
                                            </p:txEl>
                                          </p:spTgt>
                                        </p:tgtEl>
                                      </p:cBhvr>
                                    </p:animEffect>
                                    <p:anim calcmode="lin" valueType="num">
                                      <p:cBhvr>
                                        <p:cTn id="7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000"/>
                                        <p:tgtEl>
                                          <p:spTgt spid="3">
                                            <p:txEl>
                                              <p:pRg st="13" end="13"/>
                                            </p:txEl>
                                          </p:spTgt>
                                        </p:tgtEl>
                                      </p:cBhvr>
                                    </p:animEffect>
                                    <p:anim calcmode="lin" valueType="num">
                                      <p:cBhvr>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1592</TotalTime>
  <Words>1116</Words>
  <Application>Microsoft Office PowerPoint</Application>
  <PresentationFormat>Widescreen</PresentationFormat>
  <Paragraphs>146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vt:lpstr>
      <vt:lpstr>Enlightenment and Revolution</vt:lpstr>
      <vt:lpstr>PowerPoint Presentation</vt:lpstr>
      <vt:lpstr>PowerPoint Presentation</vt:lpstr>
      <vt:lpstr>PowerPoint Presentation</vt:lpstr>
      <vt:lpstr>PowerPoint Presentation</vt:lpstr>
      <vt:lpstr>PowerPoint Presentation</vt:lpstr>
      <vt:lpstr>Homework:  Outline pg. 627-628 Scientific Revolution Spreads  Open Note HW Check Quiz following day on outline and Class work   If you do not have notes, you will receive a zero</vt:lpstr>
      <vt:lpstr>Philosophers Beliefs</vt:lpstr>
      <vt:lpstr>PowerPoint Presentation</vt:lpstr>
      <vt:lpstr>PowerPoint Presentation</vt:lpstr>
      <vt:lpstr>PowerPoint Presentation</vt:lpstr>
      <vt:lpstr>PowerPoint Presentation</vt:lpstr>
      <vt:lpstr>PowerPoint Presentation</vt:lpstr>
      <vt:lpstr>PowerPoint Presentation</vt:lpstr>
      <vt:lpstr>Legacy of the Enlightenment</vt:lpstr>
      <vt:lpstr>Homework:  Outline pg. 638-639</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Enlightenment and Revolution</dc:title>
  <dc:creator>Bisco, Matthew</dc:creator>
  <cp:lastModifiedBy>Lelko, Garrett</cp:lastModifiedBy>
  <cp:revision>29</cp:revision>
  <dcterms:created xsi:type="dcterms:W3CDTF">2014-11-19T15:26:28Z</dcterms:created>
  <dcterms:modified xsi:type="dcterms:W3CDTF">2014-12-01T17:28:53Z</dcterms:modified>
</cp:coreProperties>
</file>