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9"/>
  </p:notesMasterIdLst>
  <p:sldIdLst>
    <p:sldId id="289" r:id="rId2"/>
    <p:sldId id="271" r:id="rId3"/>
    <p:sldId id="280" r:id="rId4"/>
    <p:sldId id="272" r:id="rId5"/>
    <p:sldId id="274" r:id="rId6"/>
    <p:sldId id="276" r:id="rId7"/>
    <p:sldId id="278" r:id="rId8"/>
    <p:sldId id="281" r:id="rId9"/>
    <p:sldId id="282" r:id="rId10"/>
    <p:sldId id="283" r:id="rId11"/>
    <p:sldId id="284" r:id="rId12"/>
    <p:sldId id="277" r:id="rId13"/>
    <p:sldId id="285" r:id="rId14"/>
    <p:sldId id="288" r:id="rId15"/>
    <p:sldId id="286" r:id="rId16"/>
    <p:sldId id="287" r:id="rId17"/>
    <p:sldId id="256" r:id="rId18"/>
    <p:sldId id="259" r:id="rId19"/>
    <p:sldId id="260" r:id="rId20"/>
    <p:sldId id="261" r:id="rId21"/>
    <p:sldId id="262" r:id="rId22"/>
    <p:sldId id="263" r:id="rId23"/>
    <p:sldId id="269" r:id="rId24"/>
    <p:sldId id="265" r:id="rId25"/>
    <p:sldId id="267" r:id="rId26"/>
    <p:sldId id="266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D2D6-01E8-4181-8C9C-51CB43A5AC38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8E6A-053F-4CD2-80E3-AA7AB44D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4271-AE7A-4995-9F5A-5A3C469167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EBF23E-C446-4A7D-B4A7-CCA0AEE48991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E7BE8E-DF42-4941-8763-4A8E4F9A87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my_playlists?pi=0&amp;ps=20&amp;sf=&amp;sa=0&amp;sq=&amp;dm=0&amp;p=D9C18E95951B6C2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18 Asia in Transition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During the early period of the Ming Dynasty – the late 1300s and early 1400s-</a:t>
            </a:r>
          </a:p>
          <a:p>
            <a:endParaRPr lang="en-US" sz="2000" dirty="0"/>
          </a:p>
          <a:p>
            <a:r>
              <a:rPr lang="en-US" sz="2000" dirty="0" smtClean="0"/>
              <a:t>The Chinese were probably the most skilled sailors in the world.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1" y="2895600"/>
            <a:ext cx="3429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0"/>
            <a:ext cx="3429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Wall of China: Group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Who was the Great Wall meant to protect? From whom or what?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What does the Great Wall tell us about China’s Ming relationship with its northern neighbors?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4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The Great Wall of China: Group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Great Wall kept invading armies at bay for more than 200 years during the Ming Dynasty, the Ming were eventually o/thrown and China was ruled by the Manchu/Qing Dynasty outsiders.  Considering this information, was the Great Wall successful or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7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Qing Dynasty </a:t>
            </a:r>
            <a:endParaRPr lang="en-US" dirty="0"/>
          </a:p>
        </p:txBody>
      </p:sp>
      <p:pic>
        <p:nvPicPr>
          <p:cNvPr id="3" name="Picture 15" descr="China in the Qing Dynasty, 1644-1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487167"/>
            <a:ext cx="7696200" cy="52843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3874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Qing Dynasty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8610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Manchuria, ( a region northeast of China), a chieftain named </a:t>
            </a:r>
            <a:r>
              <a:rPr lang="en-US" sz="2400" dirty="0" err="1" smtClean="0"/>
              <a:t>Nurhachi</a:t>
            </a:r>
            <a:r>
              <a:rPr lang="en-US" sz="2400" dirty="0" smtClean="0"/>
              <a:t> unified many tribes into a single people, called Manchu.</a:t>
            </a:r>
          </a:p>
          <a:p>
            <a:endParaRPr lang="en-US" sz="2400" dirty="0"/>
          </a:p>
          <a:p>
            <a:r>
              <a:rPr lang="en-US" sz="2400" dirty="0" err="1" smtClean="0"/>
              <a:t>Nurhachi</a:t>
            </a:r>
            <a:r>
              <a:rPr lang="en-US" sz="2400" dirty="0" smtClean="0"/>
              <a:t>, conquered Korea, and Mongolia and he named his new dynasty the </a:t>
            </a:r>
            <a:r>
              <a:rPr lang="en-US" sz="2400" dirty="0" err="1" smtClean="0"/>
              <a:t>Quing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In 1644 the Manchu captured Beijing. The Qing Dynasty ruled from 1644 to 1912. </a:t>
            </a:r>
          </a:p>
          <a:p>
            <a:endParaRPr lang="en-US" sz="2400" dirty="0"/>
          </a:p>
          <a:p>
            <a:r>
              <a:rPr lang="en-US" sz="2400" dirty="0" smtClean="0"/>
              <a:t>The Qing emperors were not Chinese but adopted Chinese culture and traditional techniques. </a:t>
            </a:r>
          </a:p>
          <a:p>
            <a:endParaRPr lang="en-US" sz="2400" dirty="0"/>
          </a:p>
          <a:p>
            <a:r>
              <a:rPr lang="en-US" sz="2400" dirty="0" smtClean="0"/>
              <a:t>The Emperors always tried to keep the </a:t>
            </a:r>
            <a:r>
              <a:rPr lang="en-US" sz="2400" dirty="0" err="1" smtClean="0"/>
              <a:t>Manchua</a:t>
            </a:r>
            <a:r>
              <a:rPr lang="en-US" sz="2400" dirty="0" smtClean="0"/>
              <a:t> people separate from the Chinese by language, cultural traditions, marriage, banning emigration of Chinese to Manchuria.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1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Queue-Chinese Submission to Manchu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399"/>
            <a:ext cx="2971800" cy="339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10000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Qing Economy, Culture, and Society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275" y="17526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Trade just like in the Ming Dynasty continues to grow</a:t>
            </a:r>
          </a:p>
          <a:p>
            <a:endParaRPr lang="en-US" sz="2400" dirty="0"/>
          </a:p>
          <a:p>
            <a:r>
              <a:rPr lang="en-US" sz="2400" dirty="0" smtClean="0"/>
              <a:t>Cities really began to prosper and develop.</a:t>
            </a:r>
          </a:p>
          <a:p>
            <a:endParaRPr lang="en-US" sz="2400" dirty="0"/>
          </a:p>
          <a:p>
            <a:r>
              <a:rPr lang="en-US" sz="2400" dirty="0" smtClean="0"/>
              <a:t>Still there were more people living in the countryside.</a:t>
            </a:r>
          </a:p>
          <a:p>
            <a:endParaRPr lang="en-US" sz="2400" dirty="0"/>
          </a:p>
          <a:p>
            <a:r>
              <a:rPr lang="en-US" sz="2400" dirty="0" smtClean="0"/>
              <a:t>Sweet Potato  “ Poor Man’s Food”</a:t>
            </a:r>
          </a:p>
          <a:p>
            <a:endParaRPr lang="en-US" sz="2400" dirty="0"/>
          </a:p>
          <a:p>
            <a:r>
              <a:rPr lang="en-US" sz="2400" dirty="0" smtClean="0"/>
              <a:t>Chinese society continued to be based on the family.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1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Qing Dynasty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Peace and the ability for farmers to grow more crops led to a huge population explosion.</a:t>
            </a:r>
          </a:p>
          <a:p>
            <a:endParaRPr lang="en-US" sz="2400" dirty="0"/>
          </a:p>
          <a:p>
            <a:r>
              <a:rPr lang="en-US" sz="2400" dirty="0" smtClean="0"/>
              <a:t>Corruption at court and government inefficiency</a:t>
            </a:r>
          </a:p>
          <a:p>
            <a:endParaRPr lang="en-US" sz="2400" dirty="0"/>
          </a:p>
          <a:p>
            <a:r>
              <a:rPr lang="en-US" sz="2400" dirty="0" smtClean="0"/>
              <a:t>Floods and Famine widespread</a:t>
            </a:r>
          </a:p>
          <a:p>
            <a:endParaRPr lang="en-US" sz="2400" dirty="0"/>
          </a:p>
          <a:p>
            <a:r>
              <a:rPr lang="en-US" sz="2400" dirty="0" smtClean="0"/>
              <a:t>Increase in taxes- People are not happy</a:t>
            </a:r>
          </a:p>
          <a:p>
            <a:endParaRPr lang="en-US" sz="2400" dirty="0"/>
          </a:p>
          <a:p>
            <a:r>
              <a:rPr lang="en-US" sz="2400" dirty="0" smtClean="0"/>
              <a:t>White Lotus Rebellion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0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China and Europeans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  <a:r>
              <a:rPr lang="en-US" b="1" smtClean="0"/>
              <a:t>The Portuguese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Jesuit Missionaries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Jesuits Cont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The British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Trade ideas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 Problems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Expansion of tea trade</a:t>
            </a:r>
          </a:p>
          <a:p>
            <a:r>
              <a:rPr lang="en-US" sz="2800" dirty="0"/>
              <a:t>British East India Company paid for:</a:t>
            </a:r>
          </a:p>
          <a:p>
            <a:pPr lvl="1"/>
            <a:r>
              <a:rPr lang="en-US" sz="2800" dirty="0"/>
              <a:t>Purchases with cotton from India.  </a:t>
            </a:r>
          </a:p>
          <a:p>
            <a:pPr lvl="1"/>
            <a:r>
              <a:rPr lang="en-US" sz="2800" dirty="0"/>
              <a:t>Chinese demand for cotton=same</a:t>
            </a:r>
          </a:p>
          <a:p>
            <a:pPr lvl="1"/>
            <a:r>
              <a:rPr lang="en-US" sz="2800" dirty="0"/>
              <a:t>British demand for tea=kept rising</a:t>
            </a:r>
          </a:p>
          <a:p>
            <a:pPr lvl="1"/>
            <a:r>
              <a:rPr lang="en-US" sz="2800" dirty="0"/>
              <a:t>Company found a drug to exchange for tea called</a:t>
            </a:r>
          </a:p>
          <a:p>
            <a:pPr lvl="2"/>
            <a:r>
              <a:rPr lang="en-US" sz="2800" dirty="0"/>
              <a:t>Opium</a:t>
            </a:r>
          </a:p>
          <a:p>
            <a:r>
              <a:rPr lang="en-US" sz="2800" dirty="0"/>
              <a:t>Problem?</a:t>
            </a:r>
          </a:p>
          <a:p>
            <a:pPr lvl="1"/>
            <a:r>
              <a:rPr lang="en-US" sz="2800" dirty="0"/>
              <a:t>Opium addictions spread throughout China</a:t>
            </a:r>
          </a:p>
          <a:p>
            <a:pPr lvl="1"/>
            <a:r>
              <a:rPr lang="en-US" sz="2800" dirty="0"/>
              <a:t>Huge trade imbalance grew, with more silver going out than coming in.  </a:t>
            </a:r>
          </a:p>
          <a:p>
            <a:pPr lvl="1"/>
            <a:r>
              <a:rPr lang="en-US" sz="2800" dirty="0"/>
              <a:t>Demanded opium trade stop</a:t>
            </a:r>
          </a:p>
          <a:p>
            <a:pPr lvl="1"/>
            <a:r>
              <a:rPr lang="en-US" sz="2800" dirty="0"/>
              <a:t>All opium cargo be turned over to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6200"/>
            <a:ext cx="1924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Opium Wars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Chinese tried to stop trade:</a:t>
            </a:r>
          </a:p>
          <a:p>
            <a:pPr lvl="1"/>
            <a:r>
              <a:rPr lang="en-US" sz="2400" dirty="0"/>
              <a:t>War broke out</a:t>
            </a:r>
          </a:p>
          <a:p>
            <a:r>
              <a:rPr lang="en-US" sz="2400" dirty="0"/>
              <a:t>Conflict between China and Britain known as the:</a:t>
            </a:r>
          </a:p>
          <a:p>
            <a:pPr lvl="1"/>
            <a:r>
              <a:rPr lang="en-US" sz="2400" dirty="0"/>
              <a:t>Opium War</a:t>
            </a:r>
          </a:p>
          <a:p>
            <a:r>
              <a:rPr lang="en-US" sz="2400" dirty="0"/>
              <a:t>Chinese army and navies no match compared to Britain.  </a:t>
            </a:r>
          </a:p>
          <a:p>
            <a:r>
              <a:rPr lang="en-US" sz="2400" dirty="0"/>
              <a:t>Qing officials agree to negotiate with British officials.  </a:t>
            </a:r>
          </a:p>
          <a:p>
            <a:r>
              <a:rPr lang="en-US" sz="2400" b="1" dirty="0"/>
              <a:t>Treaty of Nanjing</a:t>
            </a:r>
          </a:p>
          <a:p>
            <a:pPr lvl="1"/>
            <a:r>
              <a:rPr lang="en-US" sz="2400" dirty="0"/>
              <a:t>China gave island of Hong Kong to British.  </a:t>
            </a:r>
          </a:p>
          <a:p>
            <a:pPr lvl="1"/>
            <a:r>
              <a:rPr lang="en-US" sz="2400" dirty="0"/>
              <a:t>Opened five ports to British trade (Fixed low tariff).</a:t>
            </a:r>
          </a:p>
          <a:p>
            <a:pPr lvl="1"/>
            <a:r>
              <a:rPr lang="en-US" sz="2400" dirty="0"/>
              <a:t>Subjects in ports governed by British laws and courts.  </a:t>
            </a:r>
          </a:p>
          <a:p>
            <a:pPr lvl="1"/>
            <a:r>
              <a:rPr lang="en-US" sz="2400" b="1" dirty="0"/>
              <a:t>Extraterritoriality</a:t>
            </a:r>
          </a:p>
          <a:p>
            <a:pPr lvl="2"/>
            <a:r>
              <a:rPr lang="en-US" sz="2400" dirty="0"/>
              <a:t>Foreigners must follow laws of their home country instead of laws of  country they live in. 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England_Wins_the_Opium_Wars_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More Concessions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84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Unequal treaties</a:t>
            </a:r>
          </a:p>
          <a:p>
            <a:pPr lvl="1"/>
            <a:r>
              <a:rPr lang="en-US" sz="2800" dirty="0"/>
              <a:t>Chinese signed treaties under the pressure of defeat and fear of further invasion.  </a:t>
            </a:r>
          </a:p>
          <a:p>
            <a:pPr lvl="1"/>
            <a:r>
              <a:rPr lang="en-US" sz="2800" dirty="0"/>
              <a:t>Benefits went to foreign powers.</a:t>
            </a:r>
          </a:p>
          <a:p>
            <a:pPr lvl="1"/>
            <a:r>
              <a:rPr lang="en-US" sz="2800" dirty="0"/>
              <a:t>Gained little from them.</a:t>
            </a:r>
          </a:p>
          <a:p>
            <a:r>
              <a:rPr lang="en-US" sz="2800" dirty="0"/>
              <a:t>Another war, Another British win, another unequal treaty.</a:t>
            </a:r>
          </a:p>
          <a:p>
            <a:pPr lvl="1"/>
            <a:r>
              <a:rPr lang="en-US" sz="2800" dirty="0"/>
              <a:t>Opened additional ports along Yangtze River</a:t>
            </a:r>
          </a:p>
          <a:p>
            <a:pPr lvl="1"/>
            <a:r>
              <a:rPr lang="en-US" sz="2800" dirty="0"/>
              <a:t>Chinese had to allow British Embassy in Beijing.  </a:t>
            </a:r>
          </a:p>
          <a:p>
            <a:pPr lvl="1"/>
            <a:r>
              <a:rPr lang="en-US" sz="2800" dirty="0"/>
              <a:t>Chinese govt. had to protect Christian missionaries and their converts in China.  </a:t>
            </a:r>
          </a:p>
          <a:p>
            <a:r>
              <a:rPr lang="en-US" sz="2800" dirty="0"/>
              <a:t>Other countries also opened embassies in Beijing.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3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Opium Pictures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3388"/>
            <a:ext cx="2857500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31944"/>
            <a:ext cx="28575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1" y="4954632"/>
            <a:ext cx="25146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83388"/>
            <a:ext cx="5410200" cy="384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4" y="4981574"/>
            <a:ext cx="197031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navo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74700"/>
            <a:ext cx="7089693" cy="55499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4260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 trade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153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defeating the Mongols in 1386, the Ming Emperors tried to rid China of all Mongol influences.</a:t>
            </a:r>
          </a:p>
          <a:p>
            <a:endParaRPr lang="en-US" sz="2800" dirty="0"/>
          </a:p>
          <a:p>
            <a:r>
              <a:rPr lang="en-US" sz="2800" dirty="0" smtClean="0"/>
              <a:t>The Ming emperors restored Confucianism as the official philosophy of the government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2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philosophy adopted by Ming government in order to make China GREAT again.</a:t>
            </a:r>
          </a:p>
          <a:p>
            <a:pPr>
              <a:buNone/>
            </a:pPr>
            <a:endParaRPr lang="en-US" dirty="0" smtClean="0"/>
          </a:p>
          <a:p>
            <a:pPr lvl="1" algn="ctr"/>
            <a:r>
              <a:rPr lang="en-US" dirty="0" smtClean="0"/>
              <a:t>Righteousness in heart = Beauty in Character</a:t>
            </a:r>
          </a:p>
          <a:p>
            <a:pPr lvl="1" algn="ctr"/>
            <a:r>
              <a:rPr lang="en-US" dirty="0" smtClean="0"/>
              <a:t>Beauty in Character = Harmony in Home</a:t>
            </a:r>
          </a:p>
          <a:p>
            <a:pPr lvl="1" algn="ctr"/>
            <a:r>
              <a:rPr lang="en-US" dirty="0" smtClean="0"/>
              <a:t>Harmony in Home = Order in Nation</a:t>
            </a:r>
          </a:p>
          <a:p>
            <a:pPr lvl="1" algn="ctr"/>
            <a:r>
              <a:rPr lang="en-US" dirty="0" smtClean="0"/>
              <a:t>Order in Nation = Peace in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8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Classes Under Confucianism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724"/>
          <a:ext cx="7239000" cy="22002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23192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Scholar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2) Farmers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3) Artisans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4) Merchants</a:t>
                      </a:r>
                      <a:endParaRPr lang="en-US" dirty="0"/>
                    </a:p>
                  </a:txBody>
                  <a:tcPr/>
                </a:tc>
              </a:tr>
              <a:tr h="1677083">
                <a:tc>
                  <a:txBody>
                    <a:bodyPr/>
                    <a:lstStyle/>
                    <a:p>
                      <a:r>
                        <a:rPr lang="en-US" dirty="0" smtClean="0"/>
                        <a:t>Educated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Produced</a:t>
                      </a:r>
                      <a:r>
                        <a:rPr lang="en-US" baseline="0" dirty="0" smtClean="0"/>
                        <a:t> Food and Paid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Beautiful</a:t>
                      </a:r>
                      <a:r>
                        <a:rPr lang="en-US" baseline="0" dirty="0" smtClean="0"/>
                        <a:t>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 of Social Order!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Made Living by Selling Objects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4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Ming emperors wanted China to be self-sufficient.</a:t>
            </a:r>
          </a:p>
          <a:p>
            <a:r>
              <a:rPr lang="en-US" dirty="0" smtClean="0"/>
              <a:t>They refused to rely upon foreign trade as a source of government revenue.</a:t>
            </a:r>
          </a:p>
          <a:p>
            <a:r>
              <a:rPr lang="en-US" dirty="0" smtClean="0"/>
              <a:t>In the minds of the emperors, foreign trade did not bring enough benefits to China to make it worthwhile.</a:t>
            </a:r>
          </a:p>
          <a:p>
            <a:r>
              <a:rPr lang="en-US" dirty="0" smtClean="0"/>
              <a:t>This view was completely different from that of the European monarchs, who were strongly influenced by the ideas of </a:t>
            </a:r>
            <a:r>
              <a:rPr lang="en-US" sz="4000" b="1" dirty="0" smtClean="0"/>
              <a:t>Mercantilism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84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219200"/>
            <a:ext cx="3429000" cy="205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Great Wall of China</a:t>
            </a:r>
            <a:endParaRPr lang="en-US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5105400" y="3283634"/>
            <a:ext cx="3712698" cy="19202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457200" indent="-457200" algn="ctr"/>
            <a:r>
              <a:rPr lang="en-US" sz="2400" b="1" dirty="0" smtClean="0"/>
              <a:t>Why was the Great Wall Constructed?</a:t>
            </a:r>
            <a:endParaRPr lang="en-US" sz="2400" b="1" dirty="0"/>
          </a:p>
        </p:txBody>
      </p:sp>
      <p:pic>
        <p:nvPicPr>
          <p:cNvPr id="8" name="Content Placeholder 7" descr="http://www.educ.uvic.ca/faculty/mroth/438/CHINA/great-wall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5075" r="15075"/>
          <a:stretch>
            <a:fillRect/>
          </a:stretch>
        </p:blipFill>
        <p:spPr bwMode="auto">
          <a:xfrm>
            <a:off x="381000" y="1066800"/>
            <a:ext cx="4488922" cy="440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75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Wall of China: Group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Who was the Great Wall meant to protect? From whom or what?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What does the Great Wall tell us about China’s Ming relationship with its northern neighbors?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4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825</Words>
  <Application>Microsoft Office PowerPoint</Application>
  <PresentationFormat>On-screen Show (4:3)</PresentationFormat>
  <Paragraphs>130</Paragraphs>
  <Slides>27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Chapter 18 Asia in Transition</vt:lpstr>
      <vt:lpstr>PowerPoint Presentation</vt:lpstr>
      <vt:lpstr>PowerPoint Presentation</vt:lpstr>
      <vt:lpstr>Attitudes toward trade</vt:lpstr>
      <vt:lpstr>Confucianism</vt:lpstr>
      <vt:lpstr>4 Classes Under Confucianism</vt:lpstr>
      <vt:lpstr>Attitudes toward trade</vt:lpstr>
      <vt:lpstr>The Great Wall of China</vt:lpstr>
      <vt:lpstr>The Great Wall of China: Group Questions</vt:lpstr>
      <vt:lpstr>The Great Wall of China: Group Questions</vt:lpstr>
      <vt:lpstr>The Great Wall of China: Group Questions</vt:lpstr>
      <vt:lpstr>The Qing Dynasty </vt:lpstr>
      <vt:lpstr>The Qing Dynasty </vt:lpstr>
      <vt:lpstr>Queue-Chinese Submission to Manchu Rule</vt:lpstr>
      <vt:lpstr>Qing Economy, Culture, and Society</vt:lpstr>
      <vt:lpstr>Decline of the Qing Dynasty</vt:lpstr>
      <vt:lpstr>China and Europeans</vt:lpstr>
      <vt:lpstr>    The Portuguese</vt:lpstr>
      <vt:lpstr>Jesuit Missionaries</vt:lpstr>
      <vt:lpstr>Jesuits Cont.</vt:lpstr>
      <vt:lpstr>The British</vt:lpstr>
      <vt:lpstr>Free Trade ideas</vt:lpstr>
      <vt:lpstr>Trade Problems </vt:lpstr>
      <vt:lpstr>Opium Wars</vt:lpstr>
      <vt:lpstr>PowerPoint Presentation</vt:lpstr>
      <vt:lpstr>More Concessions</vt:lpstr>
      <vt:lpstr>Opium Pictures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Europeans</dc:title>
  <dc:creator>Administrator</dc:creator>
  <cp:lastModifiedBy>Administrator</cp:lastModifiedBy>
  <cp:revision>20</cp:revision>
  <dcterms:created xsi:type="dcterms:W3CDTF">2012-09-18T12:00:17Z</dcterms:created>
  <dcterms:modified xsi:type="dcterms:W3CDTF">2013-09-20T12:10:15Z</dcterms:modified>
</cp:coreProperties>
</file>