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4" r:id="rId3"/>
    <p:sldId id="257" r:id="rId4"/>
    <p:sldId id="258" r:id="rId5"/>
    <p:sldId id="259" r:id="rId6"/>
    <p:sldId id="260" r:id="rId7"/>
    <p:sldId id="261" r:id="rId8"/>
    <p:sldId id="262" r:id="rId9"/>
    <p:sldId id="263" r:id="rId10"/>
    <p:sldId id="264" r:id="rId11"/>
    <p:sldId id="265" r:id="rId12"/>
    <p:sldId id="27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10" autoAdjust="0"/>
  </p:normalViewPr>
  <p:slideViewPr>
    <p:cSldViewPr>
      <p:cViewPr varScale="1">
        <p:scale>
          <a:sx n="66" d="100"/>
          <a:sy n="66" d="100"/>
        </p:scale>
        <p:origin x="150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BBD221-799F-4E73-8A61-CF2BD6CEB014}"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1D8D08-E41D-4D99-8EF8-7916A2E455D2}" type="slidenum">
              <a:rPr lang="en-US" smtClean="0"/>
              <a:t>‹#›</a:t>
            </a:fld>
            <a:endParaRPr lang="en-US"/>
          </a:p>
        </p:txBody>
      </p:sp>
    </p:spTree>
    <p:extLst>
      <p:ext uri="{BB962C8B-B14F-4D97-AF65-F5344CB8AC3E}">
        <p14:creationId xmlns:p14="http://schemas.microsoft.com/office/powerpoint/2010/main" val="3660438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1D8D08-E41D-4D99-8EF8-7916A2E455D2}" type="slidenum">
              <a:rPr lang="en-US" smtClean="0"/>
              <a:t>6</a:t>
            </a:fld>
            <a:endParaRPr lang="en-US"/>
          </a:p>
        </p:txBody>
      </p:sp>
    </p:spTree>
    <p:extLst>
      <p:ext uri="{BB962C8B-B14F-4D97-AF65-F5344CB8AC3E}">
        <p14:creationId xmlns:p14="http://schemas.microsoft.com/office/powerpoint/2010/main" val="109264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Jefferson’s Victory</a:t>
            </a:r>
          </a:p>
          <a:p>
            <a:pPr lvl="2"/>
            <a:r>
              <a:rPr lang="en-US" sz="1200" kern="1200" dirty="0" smtClean="0">
                <a:solidFill>
                  <a:schemeClr val="tx1"/>
                </a:solidFill>
                <a:effectLst/>
                <a:latin typeface="+mn-lt"/>
                <a:ea typeface="+mn-ea"/>
                <a:cs typeface="+mn-cs"/>
              </a:rPr>
              <a:t>Jefferson won the popular vote but not the electoral college</a:t>
            </a:r>
          </a:p>
          <a:p>
            <a:pPr lvl="2"/>
            <a:r>
              <a:rPr lang="en-US" sz="1200" kern="1200" dirty="0" smtClean="0">
                <a:solidFill>
                  <a:schemeClr val="tx1"/>
                </a:solidFill>
                <a:effectLst/>
                <a:latin typeface="+mn-lt"/>
                <a:ea typeface="+mn-ea"/>
                <a:cs typeface="+mn-cs"/>
              </a:rPr>
              <a:t>Main rival was not Adams. It was Aaron Burr.</a:t>
            </a:r>
          </a:p>
          <a:p>
            <a:pPr lvl="3"/>
            <a:r>
              <a:rPr lang="en-US" sz="1200" kern="1200" dirty="0" smtClean="0">
                <a:solidFill>
                  <a:schemeClr val="tx1"/>
                </a:solidFill>
                <a:effectLst/>
                <a:latin typeface="+mn-lt"/>
                <a:ea typeface="+mn-ea"/>
                <a:cs typeface="+mn-cs"/>
              </a:rPr>
              <a:t>Each received 73 electoral votes</a:t>
            </a:r>
          </a:p>
          <a:p>
            <a:pPr lvl="3"/>
            <a:r>
              <a:rPr lang="en-US" sz="1200" kern="1200" dirty="0" smtClean="0">
                <a:solidFill>
                  <a:schemeClr val="tx1"/>
                </a:solidFill>
                <a:effectLst/>
                <a:latin typeface="+mn-lt"/>
                <a:ea typeface="+mn-ea"/>
                <a:cs typeface="+mn-cs"/>
              </a:rPr>
              <a:t>Adams 65</a:t>
            </a:r>
          </a:p>
          <a:p>
            <a:pPr lvl="3"/>
            <a:r>
              <a:rPr lang="en-US" sz="1200" kern="1200" dirty="0" smtClean="0">
                <a:solidFill>
                  <a:schemeClr val="tx1"/>
                </a:solidFill>
                <a:effectLst/>
                <a:latin typeface="+mn-lt"/>
                <a:ea typeface="+mn-ea"/>
                <a:cs typeface="+mn-cs"/>
              </a:rPr>
              <a:t>Pinckney 64</a:t>
            </a:r>
          </a:p>
          <a:p>
            <a:pPr lvl="2"/>
            <a:r>
              <a:rPr lang="en-US" sz="1200" kern="1200" dirty="0" smtClean="0">
                <a:solidFill>
                  <a:schemeClr val="tx1"/>
                </a:solidFill>
                <a:effectLst/>
                <a:latin typeface="+mn-lt"/>
                <a:ea typeface="+mn-ea"/>
                <a:cs typeface="+mn-cs"/>
              </a:rPr>
              <a:t>House of Representatives broke the tie</a:t>
            </a:r>
          </a:p>
          <a:p>
            <a:pPr lvl="3"/>
            <a:r>
              <a:rPr lang="en-US" sz="1200" kern="1200" dirty="0" smtClean="0">
                <a:solidFill>
                  <a:schemeClr val="tx1"/>
                </a:solidFill>
                <a:effectLst/>
                <a:latin typeface="+mn-lt"/>
                <a:ea typeface="+mn-ea"/>
                <a:cs typeface="+mn-cs"/>
              </a:rPr>
              <a:t>Federalists still controlled the house from previous midterm election</a:t>
            </a:r>
          </a:p>
          <a:p>
            <a:pPr lvl="3"/>
            <a:r>
              <a:rPr lang="en-US" sz="1200" kern="1200" dirty="0" smtClean="0">
                <a:solidFill>
                  <a:schemeClr val="tx1"/>
                </a:solidFill>
                <a:effectLst/>
                <a:latin typeface="+mn-lt"/>
                <a:ea typeface="+mn-ea"/>
                <a:cs typeface="+mn-cs"/>
              </a:rPr>
              <a:t>Gridlocked for days</a:t>
            </a:r>
          </a:p>
          <a:p>
            <a:pPr lvl="3"/>
            <a:r>
              <a:rPr lang="en-US" sz="1200" kern="1200" dirty="0" smtClean="0">
                <a:solidFill>
                  <a:schemeClr val="tx1"/>
                </a:solidFill>
                <a:effectLst/>
                <a:latin typeface="+mn-lt"/>
                <a:ea typeface="+mn-ea"/>
                <a:cs typeface="+mn-cs"/>
              </a:rPr>
              <a:t>Hamilton finally sided with Jefferson who he preferred over Burr</a:t>
            </a:r>
          </a:p>
          <a:p>
            <a:pPr lvl="2"/>
            <a:r>
              <a:rPr lang="en-US" sz="1200" kern="1200" dirty="0" smtClean="0">
                <a:solidFill>
                  <a:schemeClr val="tx1"/>
                </a:solidFill>
                <a:effectLst/>
                <a:latin typeface="+mn-lt"/>
                <a:ea typeface="+mn-ea"/>
                <a:cs typeface="+mn-cs"/>
              </a:rPr>
              <a:t>1801- peaceful transfer of power- From Federalists to Democratic Republicans</a:t>
            </a:r>
          </a:p>
          <a:p>
            <a:endParaRPr lang="en-US" dirty="0"/>
          </a:p>
        </p:txBody>
      </p:sp>
      <p:sp>
        <p:nvSpPr>
          <p:cNvPr id="4" name="Slide Number Placeholder 3"/>
          <p:cNvSpPr>
            <a:spLocks noGrp="1"/>
          </p:cNvSpPr>
          <p:nvPr>
            <p:ph type="sldNum" sz="quarter" idx="10"/>
          </p:nvPr>
        </p:nvSpPr>
        <p:spPr/>
        <p:txBody>
          <a:bodyPr/>
          <a:lstStyle/>
          <a:p>
            <a:fld id="{0A1D8D08-E41D-4D99-8EF8-7916A2E455D2}" type="slidenum">
              <a:rPr lang="en-US" smtClean="0"/>
              <a:t>9</a:t>
            </a:fld>
            <a:endParaRPr lang="en-US"/>
          </a:p>
        </p:txBody>
      </p:sp>
    </p:spTree>
    <p:extLst>
      <p:ext uri="{BB962C8B-B14F-4D97-AF65-F5344CB8AC3E}">
        <p14:creationId xmlns:p14="http://schemas.microsoft.com/office/powerpoint/2010/main" val="237820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smtClean="0">
                <a:solidFill>
                  <a:schemeClr val="tx1"/>
                </a:solidFill>
                <a:effectLst/>
                <a:latin typeface="+mn-lt"/>
                <a:ea typeface="+mn-ea"/>
                <a:cs typeface="+mn-cs"/>
              </a:rPr>
              <a:t>The Land Act of 1800</a:t>
            </a:r>
          </a:p>
          <a:p>
            <a:pPr lvl="2"/>
            <a:r>
              <a:rPr lang="en-US" sz="1200" kern="1200" dirty="0" smtClean="0">
                <a:solidFill>
                  <a:schemeClr val="tx1"/>
                </a:solidFill>
                <a:effectLst/>
                <a:latin typeface="+mn-lt"/>
                <a:ea typeface="+mn-ea"/>
                <a:cs typeface="+mn-cs"/>
              </a:rPr>
              <a:t>Northwest ordinance of 1787 had established a where western territories could become states.</a:t>
            </a:r>
          </a:p>
          <a:p>
            <a:pPr lvl="2"/>
            <a:r>
              <a:rPr lang="en-US" sz="1200" kern="1200" dirty="0" smtClean="0">
                <a:solidFill>
                  <a:schemeClr val="tx1"/>
                </a:solidFill>
                <a:effectLst/>
                <a:latin typeface="+mn-lt"/>
                <a:ea typeface="+mn-ea"/>
                <a:cs typeface="+mn-cs"/>
              </a:rPr>
              <a:t>Land Act of 1800- Americans were able to buy land in small amounts on credit</a:t>
            </a:r>
          </a:p>
          <a:p>
            <a:pPr lvl="2"/>
            <a:r>
              <a:rPr lang="en-US" sz="1200" kern="1200" dirty="0" smtClean="0">
                <a:solidFill>
                  <a:schemeClr val="tx1"/>
                </a:solidFill>
                <a:effectLst/>
                <a:latin typeface="+mn-lt"/>
                <a:ea typeface="+mn-ea"/>
                <a:cs typeface="+mn-cs"/>
              </a:rPr>
              <a:t>There may be some use for a federal banking system</a:t>
            </a:r>
          </a:p>
          <a:p>
            <a:pPr lvl="2"/>
            <a:r>
              <a:rPr lang="en-US" sz="1200" kern="1200" dirty="0" smtClean="0">
                <a:solidFill>
                  <a:schemeClr val="tx1"/>
                </a:solidFill>
                <a:effectLst/>
                <a:latin typeface="+mn-lt"/>
                <a:ea typeface="+mn-ea"/>
                <a:cs typeface="+mn-cs"/>
              </a:rPr>
              <a:t>Who will the frontiersmen come into contact with at this point in American history?</a:t>
            </a:r>
          </a:p>
          <a:p>
            <a:pPr lvl="1"/>
            <a:r>
              <a:rPr lang="en-US" sz="1200" kern="1200" dirty="0" smtClean="0">
                <a:solidFill>
                  <a:schemeClr val="tx1"/>
                </a:solidFill>
                <a:effectLst/>
                <a:latin typeface="+mn-lt"/>
                <a:ea typeface="+mn-ea"/>
                <a:cs typeface="+mn-cs"/>
              </a:rPr>
              <a:t>Napoleon and the French</a:t>
            </a:r>
          </a:p>
          <a:p>
            <a:pPr lvl="2"/>
            <a:r>
              <a:rPr lang="en-US" sz="1200" kern="1200" dirty="0" smtClean="0">
                <a:solidFill>
                  <a:schemeClr val="tx1"/>
                </a:solidFill>
                <a:effectLst/>
                <a:latin typeface="+mn-lt"/>
                <a:ea typeface="+mn-ea"/>
                <a:cs typeface="+mn-cs"/>
              </a:rPr>
              <a:t>American farmers depended on the Mississippi River for trading</a:t>
            </a:r>
          </a:p>
          <a:p>
            <a:pPr lvl="2"/>
            <a:r>
              <a:rPr lang="en-US" sz="1200" kern="1200" dirty="0" smtClean="0">
                <a:solidFill>
                  <a:schemeClr val="tx1"/>
                </a:solidFill>
                <a:effectLst/>
                <a:latin typeface="+mn-lt"/>
                <a:ea typeface="+mn-ea"/>
                <a:cs typeface="+mn-cs"/>
              </a:rPr>
              <a:t>France gained control of Louisiana from the Spanish- NEW ORLEANS</a:t>
            </a:r>
          </a:p>
          <a:p>
            <a:pPr lvl="3"/>
            <a:r>
              <a:rPr lang="en-US" sz="1200" kern="1200" dirty="0" smtClean="0">
                <a:solidFill>
                  <a:schemeClr val="tx1"/>
                </a:solidFill>
                <a:effectLst/>
                <a:latin typeface="+mn-lt"/>
                <a:ea typeface="+mn-ea"/>
                <a:cs typeface="+mn-cs"/>
              </a:rPr>
              <a:t>French charging Americans large amounts of money to trade</a:t>
            </a:r>
          </a:p>
          <a:p>
            <a:pPr lvl="2"/>
            <a:r>
              <a:rPr lang="en-US" sz="1200" kern="1200" dirty="0" smtClean="0">
                <a:solidFill>
                  <a:schemeClr val="tx1"/>
                </a:solidFill>
                <a:effectLst/>
                <a:latin typeface="+mn-lt"/>
                <a:ea typeface="+mn-ea"/>
                <a:cs typeface="+mn-cs"/>
              </a:rPr>
              <a:t>James Monroe sent to New Orleans to purchase New Orleans</a:t>
            </a:r>
          </a:p>
          <a:p>
            <a:pPr lvl="3"/>
            <a:r>
              <a:rPr lang="en-US" sz="1200" kern="1200" dirty="0" smtClean="0">
                <a:solidFill>
                  <a:schemeClr val="tx1"/>
                </a:solidFill>
                <a:effectLst/>
                <a:latin typeface="+mn-lt"/>
                <a:ea typeface="+mn-ea"/>
                <a:cs typeface="+mn-cs"/>
              </a:rPr>
              <a:t>Offered $10 million</a:t>
            </a:r>
          </a:p>
          <a:p>
            <a:pPr lvl="3"/>
            <a:r>
              <a:rPr lang="en-US" sz="1200" kern="1200" dirty="0" smtClean="0">
                <a:solidFill>
                  <a:schemeClr val="tx1"/>
                </a:solidFill>
                <a:effectLst/>
                <a:latin typeface="+mn-lt"/>
                <a:ea typeface="+mn-ea"/>
                <a:cs typeface="+mn-cs"/>
              </a:rPr>
              <a:t>When Napoleon failed to crush the Haitian rebellion (to build a French empire in the America) he wanted to sell all of Louisiana territory</a:t>
            </a:r>
          </a:p>
          <a:p>
            <a:pPr lvl="3"/>
            <a:r>
              <a:rPr lang="en-US" sz="1200" kern="1200" dirty="0" smtClean="0">
                <a:solidFill>
                  <a:schemeClr val="tx1"/>
                </a:solidFill>
                <a:effectLst/>
                <a:latin typeface="+mn-lt"/>
                <a:ea typeface="+mn-ea"/>
                <a:cs typeface="+mn-cs"/>
              </a:rPr>
              <a:t>Offered $15 million without Congressional approval (did get it after the fact)</a:t>
            </a:r>
          </a:p>
          <a:p>
            <a:pPr lvl="3"/>
            <a:r>
              <a:rPr lang="en-US" sz="1200" kern="1200" dirty="0" smtClean="0">
                <a:solidFill>
                  <a:schemeClr val="tx1"/>
                </a:solidFill>
                <a:effectLst/>
                <a:latin typeface="+mn-lt"/>
                <a:ea typeface="+mn-ea"/>
                <a:cs typeface="+mn-cs"/>
              </a:rPr>
              <a:t>Purchasing of foreign lands not in Constitution</a:t>
            </a:r>
          </a:p>
          <a:p>
            <a:pPr lvl="3"/>
            <a:r>
              <a:rPr lang="en-US" sz="1200" kern="1200" dirty="0" smtClean="0">
                <a:solidFill>
                  <a:schemeClr val="tx1"/>
                </a:solidFill>
                <a:effectLst/>
                <a:latin typeface="+mn-lt"/>
                <a:ea typeface="+mn-ea"/>
                <a:cs typeface="+mn-cs"/>
              </a:rPr>
              <a:t>Immediate national debt</a:t>
            </a:r>
          </a:p>
          <a:p>
            <a:pPr lvl="1"/>
            <a:r>
              <a:rPr lang="en-US" sz="1200" kern="1200" dirty="0" smtClean="0">
                <a:solidFill>
                  <a:schemeClr val="tx1"/>
                </a:solidFill>
                <a:effectLst/>
                <a:latin typeface="+mn-lt"/>
                <a:ea typeface="+mn-ea"/>
                <a:cs typeface="+mn-cs"/>
              </a:rPr>
              <a:t>Lewis and Clark Expedition</a:t>
            </a:r>
          </a:p>
          <a:p>
            <a:pPr lvl="2"/>
            <a:r>
              <a:rPr lang="en-US" sz="1200" kern="1200" dirty="0" smtClean="0">
                <a:solidFill>
                  <a:schemeClr val="tx1"/>
                </a:solidFill>
                <a:effectLst/>
                <a:latin typeface="+mn-lt"/>
                <a:ea typeface="+mn-ea"/>
                <a:cs typeface="+mn-cs"/>
              </a:rPr>
              <a:t>1804 expedition to explore the new territory</a:t>
            </a:r>
          </a:p>
          <a:p>
            <a:pPr lvl="2"/>
            <a:r>
              <a:rPr lang="en-US" sz="1200" kern="1200" dirty="0" smtClean="0">
                <a:solidFill>
                  <a:schemeClr val="tx1"/>
                </a:solidFill>
                <a:effectLst/>
                <a:latin typeface="+mn-lt"/>
                <a:ea typeface="+mn-ea"/>
                <a:cs typeface="+mn-cs"/>
              </a:rPr>
              <a:t>Reached Pacific Ocean in 1805 and returned in 1806</a:t>
            </a:r>
          </a:p>
          <a:p>
            <a:endParaRPr lang="en-US" dirty="0"/>
          </a:p>
        </p:txBody>
      </p:sp>
      <p:sp>
        <p:nvSpPr>
          <p:cNvPr id="4" name="Slide Number Placeholder 3"/>
          <p:cNvSpPr>
            <a:spLocks noGrp="1"/>
          </p:cNvSpPr>
          <p:nvPr>
            <p:ph type="sldNum" sz="quarter" idx="10"/>
          </p:nvPr>
        </p:nvSpPr>
        <p:spPr/>
        <p:txBody>
          <a:bodyPr/>
          <a:lstStyle/>
          <a:p>
            <a:fld id="{0A1D8D08-E41D-4D99-8EF8-7916A2E455D2}" type="slidenum">
              <a:rPr lang="en-US" smtClean="0"/>
              <a:t>16</a:t>
            </a:fld>
            <a:endParaRPr lang="en-US"/>
          </a:p>
        </p:txBody>
      </p:sp>
    </p:spTree>
    <p:extLst>
      <p:ext uri="{BB962C8B-B14F-4D97-AF65-F5344CB8AC3E}">
        <p14:creationId xmlns:p14="http://schemas.microsoft.com/office/powerpoint/2010/main" val="280526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Landslide victory for Jefferson in 1804 against Federalist Charles Pinckney</a:t>
            </a:r>
          </a:p>
        </p:txBody>
      </p:sp>
      <p:sp>
        <p:nvSpPr>
          <p:cNvPr id="4" name="Slide Number Placeholder 3"/>
          <p:cNvSpPr>
            <a:spLocks noGrp="1"/>
          </p:cNvSpPr>
          <p:nvPr>
            <p:ph type="sldNum" sz="quarter" idx="10"/>
          </p:nvPr>
        </p:nvSpPr>
        <p:spPr/>
        <p:txBody>
          <a:bodyPr/>
          <a:lstStyle/>
          <a:p>
            <a:fld id="{0A1D8D08-E41D-4D99-8EF8-7916A2E455D2}" type="slidenum">
              <a:rPr lang="en-US" smtClean="0"/>
              <a:t>19</a:t>
            </a:fld>
            <a:endParaRPr lang="en-US"/>
          </a:p>
        </p:txBody>
      </p:sp>
    </p:spTree>
    <p:extLst>
      <p:ext uri="{BB962C8B-B14F-4D97-AF65-F5344CB8AC3E}">
        <p14:creationId xmlns:p14="http://schemas.microsoft.com/office/powerpoint/2010/main" val="247868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DFDC3B3-8AB1-44D9-9416-2C3F624A605D}" type="datetimeFigureOut">
              <a:rPr lang="en-US" smtClean="0"/>
              <a:t>1/29/2015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F8A941E-5334-435C-976F-23A7EE091C7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DC3B3-8AB1-44D9-9416-2C3F624A60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A941E-5334-435C-976F-23A7EE091C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DFDC3B3-8AB1-44D9-9416-2C3F624A605D}" type="datetimeFigureOut">
              <a:rPr lang="en-US" smtClean="0"/>
              <a:t>1/29/2015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F8A941E-5334-435C-976F-23A7EE091C7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DFDC3B3-8AB1-44D9-9416-2C3F624A605D}"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F8A941E-5334-435C-976F-23A7EE091C78}"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DFDC3B3-8AB1-44D9-9416-2C3F624A605D}" type="datetimeFigureOut">
              <a:rPr lang="en-US" smtClean="0"/>
              <a:t>1/29/2015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F8A941E-5334-435C-976F-23A7EE091C7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DFDC3B3-8AB1-44D9-9416-2C3F624A605D}" type="datetimeFigureOut">
              <a:rPr lang="en-US" smtClean="0"/>
              <a:t>1/29/2015</a:t>
            </a:fld>
            <a:endParaRPr lang="en-US"/>
          </a:p>
        </p:txBody>
      </p:sp>
      <p:sp>
        <p:nvSpPr>
          <p:cNvPr id="10" name="Slide Number Placeholder 9"/>
          <p:cNvSpPr>
            <a:spLocks noGrp="1"/>
          </p:cNvSpPr>
          <p:nvPr>
            <p:ph type="sldNum" sz="quarter" idx="16"/>
          </p:nvPr>
        </p:nvSpPr>
        <p:spPr/>
        <p:txBody>
          <a:bodyPr rtlCol="0"/>
          <a:lstStyle/>
          <a:p>
            <a:fld id="{0F8A941E-5334-435C-976F-23A7EE091C7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DFDC3B3-8AB1-44D9-9416-2C3F624A605D}" type="datetimeFigureOut">
              <a:rPr lang="en-US" smtClean="0"/>
              <a:t>1/29/2015</a:t>
            </a:fld>
            <a:endParaRPr lang="en-US"/>
          </a:p>
        </p:txBody>
      </p:sp>
      <p:sp>
        <p:nvSpPr>
          <p:cNvPr id="12" name="Slide Number Placeholder 11"/>
          <p:cNvSpPr>
            <a:spLocks noGrp="1"/>
          </p:cNvSpPr>
          <p:nvPr>
            <p:ph type="sldNum" sz="quarter" idx="16"/>
          </p:nvPr>
        </p:nvSpPr>
        <p:spPr/>
        <p:txBody>
          <a:bodyPr rtlCol="0"/>
          <a:lstStyle/>
          <a:p>
            <a:fld id="{0F8A941E-5334-435C-976F-23A7EE091C7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FDC3B3-8AB1-44D9-9416-2C3F624A605D}"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F8A941E-5334-435C-976F-23A7EE091C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DC3B3-8AB1-44D9-9416-2C3F624A605D}"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F8A941E-5334-435C-976F-23A7EE091C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DFDC3B3-8AB1-44D9-9416-2C3F624A605D}"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F8A941E-5334-435C-976F-23A7EE091C78}"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DFDC3B3-8AB1-44D9-9416-2C3F624A605D}" type="datetimeFigureOut">
              <a:rPr lang="en-US" smtClean="0"/>
              <a:t>1/29/2015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F8A941E-5334-435C-976F-23A7EE091C78}"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DFDC3B3-8AB1-44D9-9416-2C3F624A605D}" type="datetimeFigureOut">
              <a:rPr lang="en-US" smtClean="0"/>
              <a:t>1/29/2015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F8A941E-5334-435C-976F-23A7EE091C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www.state.gov/r/pa/ei/rls/dos/99494.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KwciUVLdSPk&amp;noredirect=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a5wCl3aAMEQ"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2Drl8fpWTK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Section 2-3</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9651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 Administration</a:t>
            </a:r>
            <a:endParaRPr lang="en-US" dirty="0"/>
          </a:p>
        </p:txBody>
      </p:sp>
      <p:sp>
        <p:nvSpPr>
          <p:cNvPr id="3" name="Content Placeholder 2"/>
          <p:cNvSpPr>
            <a:spLocks noGrp="1"/>
          </p:cNvSpPr>
          <p:nvPr>
            <p:ph sz="quarter" idx="1"/>
          </p:nvPr>
        </p:nvSpPr>
        <p:spPr>
          <a:xfrm>
            <a:off x="612648" y="1600200"/>
            <a:ext cx="4035552" cy="4495800"/>
          </a:xfrm>
        </p:spPr>
        <p:txBody>
          <a:bodyPr/>
          <a:lstStyle/>
          <a:p>
            <a:pPr lvl="0"/>
            <a:r>
              <a:rPr lang="en-US" sz="3200" dirty="0"/>
              <a:t>Reducing the government</a:t>
            </a:r>
          </a:p>
          <a:p>
            <a:pPr lvl="1"/>
            <a:r>
              <a:rPr lang="en-US" sz="2800" dirty="0"/>
              <a:t>Agenda = cut the fat! Or the </a:t>
            </a:r>
            <a:r>
              <a:rPr lang="en-US" sz="2800" u="sng" dirty="0">
                <a:hlinkClick r:id="rId2"/>
              </a:rPr>
              <a:t>bureaucracy</a:t>
            </a:r>
            <a:endParaRPr lang="en-US" sz="2800" dirty="0"/>
          </a:p>
          <a:p>
            <a:pPr lvl="2"/>
            <a:r>
              <a:rPr lang="en-US" sz="2400" dirty="0"/>
              <a:t>Cut taxes</a:t>
            </a:r>
          </a:p>
          <a:p>
            <a:pPr lvl="2"/>
            <a:r>
              <a:rPr lang="en-US" sz="2400" dirty="0"/>
              <a:t>Attorney General was not even allowed to have a clerk</a:t>
            </a:r>
          </a:p>
          <a:p>
            <a:pPr lvl="2"/>
            <a:r>
              <a:rPr lang="en-US" sz="2400" dirty="0"/>
              <a:t>Slashed the army down to only 3,000</a:t>
            </a:r>
          </a:p>
          <a:p>
            <a:endParaRPr lang="en-US" dirty="0"/>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8397" y="1752600"/>
            <a:ext cx="4115938" cy="4191000"/>
          </a:xfrm>
          <a:prstGeom prst="rect">
            <a:avLst/>
          </a:prstGeom>
        </p:spPr>
      </p:pic>
    </p:spTree>
    <p:extLst>
      <p:ext uri="{BB962C8B-B14F-4D97-AF65-F5344CB8AC3E}">
        <p14:creationId xmlns:p14="http://schemas.microsoft.com/office/powerpoint/2010/main" val="2672599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Jefferson Administration</a:t>
            </a:r>
            <a:endParaRPr lang="en-US" dirty="0"/>
          </a:p>
        </p:txBody>
      </p:sp>
      <p:sp>
        <p:nvSpPr>
          <p:cNvPr id="3" name="Content Placeholder 2"/>
          <p:cNvSpPr>
            <a:spLocks noGrp="1"/>
          </p:cNvSpPr>
          <p:nvPr>
            <p:ph sz="quarter" idx="1"/>
          </p:nvPr>
        </p:nvSpPr>
        <p:spPr/>
        <p:txBody>
          <a:bodyPr>
            <a:normAutofit fontScale="92500"/>
          </a:bodyPr>
          <a:lstStyle/>
          <a:p>
            <a:pPr lvl="0"/>
            <a:r>
              <a:rPr lang="en-US" sz="3200" dirty="0"/>
              <a:t>Jefferson and the Courts</a:t>
            </a:r>
          </a:p>
          <a:p>
            <a:pPr lvl="1"/>
            <a:r>
              <a:rPr lang="en-US" sz="2800" dirty="0"/>
              <a:t>Biggest controversy</a:t>
            </a:r>
          </a:p>
          <a:p>
            <a:pPr lvl="1"/>
            <a:r>
              <a:rPr lang="en-US" sz="2800" dirty="0"/>
              <a:t>Key question: What will we do with the Supreme Court?</a:t>
            </a:r>
          </a:p>
          <a:p>
            <a:pPr lvl="2"/>
            <a:r>
              <a:rPr lang="en-US" sz="2400" dirty="0"/>
              <a:t>Constitution creates a Supreme Court (read article III- it does not take that long)</a:t>
            </a:r>
          </a:p>
          <a:p>
            <a:pPr lvl="3"/>
            <a:r>
              <a:rPr lang="en-US" dirty="0"/>
              <a:t>Section 1: How long will judges serve for</a:t>
            </a:r>
            <a:r>
              <a:rPr lang="en-US" dirty="0" smtClean="0"/>
              <a:t>? Who creates the inferior courts?</a:t>
            </a:r>
            <a:endParaRPr lang="en-US" dirty="0"/>
          </a:p>
          <a:p>
            <a:pPr lvl="3"/>
            <a:r>
              <a:rPr lang="en-US" dirty="0"/>
              <a:t>Section 2: What is meant by jurisdiction? What kinds of cases will it hear</a:t>
            </a:r>
            <a:r>
              <a:rPr lang="en-US" dirty="0" smtClean="0"/>
              <a:t>? Original Jurisdiction v. Appellate? – Supreme Court has both!</a:t>
            </a:r>
            <a:endParaRPr lang="en-US" dirty="0"/>
          </a:p>
          <a:p>
            <a:pPr lvl="3"/>
            <a:r>
              <a:rPr lang="en-US" dirty="0"/>
              <a:t>Section 3: What does section 3 state? Why is treason the only criminal offense defined in the U.S. Constitution?</a:t>
            </a:r>
          </a:p>
          <a:p>
            <a:endParaRPr lang="en-US" dirty="0"/>
          </a:p>
        </p:txBody>
      </p:sp>
    </p:spTree>
    <p:extLst>
      <p:ext uri="{BB962C8B-B14F-4D97-AF65-F5344CB8AC3E}">
        <p14:creationId xmlns:p14="http://schemas.microsoft.com/office/powerpoint/2010/main" val="353659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03583"/>
            <a:ext cx="10439399" cy="6354417"/>
          </a:xfrm>
          <a:prstGeom prst="rect">
            <a:avLst/>
          </a:prstGeom>
        </p:spPr>
      </p:pic>
    </p:spTree>
    <p:extLst>
      <p:ext uri="{BB962C8B-B14F-4D97-AF65-F5344CB8AC3E}">
        <p14:creationId xmlns:p14="http://schemas.microsoft.com/office/powerpoint/2010/main" val="549311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Marbury v. </a:t>
            </a:r>
            <a:r>
              <a:rPr lang="en-US" dirty="0" smtClean="0"/>
              <a:t>Madison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000" dirty="0" smtClean="0"/>
              <a:t>The </a:t>
            </a:r>
            <a:r>
              <a:rPr lang="en-US" sz="3000" dirty="0"/>
              <a:t>Judiciary Acts 1789</a:t>
            </a:r>
          </a:p>
          <a:p>
            <a:pPr lvl="1"/>
            <a:r>
              <a:rPr lang="en-US" dirty="0"/>
              <a:t>LEGISLATION OF CONGRESS!! (Section 1)</a:t>
            </a:r>
          </a:p>
          <a:p>
            <a:pPr lvl="1"/>
            <a:r>
              <a:rPr lang="en-US" dirty="0"/>
              <a:t>Created a national court system</a:t>
            </a:r>
          </a:p>
          <a:p>
            <a:pPr lvl="1"/>
            <a:r>
              <a:rPr lang="en-US" dirty="0"/>
              <a:t>Three circuit and 13 district courts all headed by the Supreme Court</a:t>
            </a:r>
          </a:p>
          <a:p>
            <a:pPr lvl="1"/>
            <a:r>
              <a:rPr lang="en-US" dirty="0"/>
              <a:t>Supreme court would settle differences between state and federal law</a:t>
            </a:r>
          </a:p>
          <a:p>
            <a:r>
              <a:rPr lang="en-US" sz="3000" dirty="0"/>
              <a:t>1801</a:t>
            </a:r>
          </a:p>
          <a:p>
            <a:pPr lvl="1"/>
            <a:r>
              <a:rPr lang="en-US" dirty="0"/>
              <a:t>Outgoing members of Congress (and president Adams) were trying to limit Jefferson’s opportunity to appoint judges to the Supreme Court</a:t>
            </a:r>
          </a:p>
          <a:p>
            <a:pPr lvl="1"/>
            <a:r>
              <a:rPr lang="en-US" dirty="0"/>
              <a:t>Wanted federalists (for life terms)</a:t>
            </a:r>
          </a:p>
          <a:p>
            <a:pPr lvl="1"/>
            <a:r>
              <a:rPr lang="en-US" dirty="0"/>
              <a:t>Last minute appointments-AKA midnight judges- angered Jefferson b/c he wanted to appoint them from his party. </a:t>
            </a:r>
          </a:p>
          <a:p>
            <a:pPr lvl="1"/>
            <a:r>
              <a:rPr lang="en-US" dirty="0"/>
              <a:t>Adam’s appoints John Marshall (federalist)</a:t>
            </a:r>
          </a:p>
          <a:p>
            <a:pPr lvl="2"/>
            <a:r>
              <a:rPr lang="en-US" dirty="0"/>
              <a:t>Secretary of State under Adams</a:t>
            </a:r>
          </a:p>
          <a:p>
            <a:pPr lvl="2"/>
            <a:r>
              <a:rPr lang="en-US" dirty="0"/>
              <a:t>Held post for 34 years until his death in 1835</a:t>
            </a:r>
          </a:p>
          <a:p>
            <a:pPr lvl="2"/>
            <a:r>
              <a:rPr lang="en-US" dirty="0"/>
              <a:t>Federalist legacy!</a:t>
            </a:r>
          </a:p>
          <a:p>
            <a:endParaRPr lang="en-US" dirty="0"/>
          </a:p>
        </p:txBody>
      </p:sp>
    </p:spTree>
    <p:extLst>
      <p:ext uri="{BB962C8B-B14F-4D97-AF65-F5344CB8AC3E}">
        <p14:creationId xmlns:p14="http://schemas.microsoft.com/office/powerpoint/2010/main" val="284071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anim calcmode="lin" valueType="num">
                                      <p:cBhvr>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Effect transition="in" filter="fade">
                                      <p:cBhvr>
                                        <p:cTn id="54" dur="1000"/>
                                        <p:tgtEl>
                                          <p:spTgt spid="3">
                                            <p:txEl>
                                              <p:pRg st="11" end="11"/>
                                            </p:txEl>
                                          </p:spTgt>
                                        </p:tgtEl>
                                      </p:cBhvr>
                                    </p:animEffect>
                                    <p:anim calcmode="lin" valueType="num">
                                      <p:cBhvr>
                                        <p:cTn id="5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fade">
                                      <p:cBhvr>
                                        <p:cTn id="59" dur="1000"/>
                                        <p:tgtEl>
                                          <p:spTgt spid="3">
                                            <p:txEl>
                                              <p:pRg st="12" end="12"/>
                                            </p:txEl>
                                          </p:spTgt>
                                        </p:tgtEl>
                                      </p:cBhvr>
                                    </p:animEffect>
                                    <p:anim calcmode="lin" valueType="num">
                                      <p:cBhvr>
                                        <p:cTn id="6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Marbury v. Madison</a:t>
            </a:r>
          </a:p>
        </p:txBody>
      </p:sp>
      <p:sp>
        <p:nvSpPr>
          <p:cNvPr id="3" name="Content Placeholder 2"/>
          <p:cNvSpPr>
            <a:spLocks noGrp="1"/>
          </p:cNvSpPr>
          <p:nvPr>
            <p:ph sz="quarter" idx="1"/>
          </p:nvPr>
        </p:nvSpPr>
        <p:spPr/>
        <p:txBody>
          <a:bodyPr>
            <a:normAutofit lnSpcReduction="10000"/>
          </a:bodyPr>
          <a:lstStyle/>
          <a:p>
            <a:pPr lvl="1"/>
            <a:r>
              <a:rPr lang="en-US" sz="2700" dirty="0"/>
              <a:t>The Case</a:t>
            </a:r>
          </a:p>
          <a:p>
            <a:pPr lvl="2"/>
            <a:r>
              <a:rPr lang="en-US" dirty="0"/>
              <a:t>Jefferson tried to deny appointments of Federalist judges</a:t>
            </a:r>
          </a:p>
          <a:p>
            <a:pPr lvl="2"/>
            <a:r>
              <a:rPr lang="en-US" dirty="0"/>
              <a:t>John Adams appointed William Marbury at the end of his term in office to fed court of District of Columbia</a:t>
            </a:r>
          </a:p>
          <a:p>
            <a:pPr lvl="2"/>
            <a:r>
              <a:rPr lang="en-US" dirty="0"/>
              <a:t>Secretary of State James Madison (Jefferson) never delivered the official papers giving Marbury his authority.</a:t>
            </a:r>
          </a:p>
          <a:p>
            <a:pPr lvl="2"/>
            <a:r>
              <a:rPr lang="en-US" dirty="0"/>
              <a:t>Marbury (federalist) sued Madison (Jefferson), demanding that the Supreme Court let him take his office….Judiciary Act of 1789 gave the Supreme Court the power to give such an order to the executive.</a:t>
            </a:r>
          </a:p>
          <a:p>
            <a:pPr lvl="2"/>
            <a:r>
              <a:rPr lang="en-US" dirty="0"/>
              <a:t>What would the logical ruling be for Chief Justice John Marshall (federalist)?</a:t>
            </a:r>
          </a:p>
          <a:p>
            <a:endParaRPr lang="en-US" dirty="0"/>
          </a:p>
        </p:txBody>
      </p:sp>
    </p:spTree>
    <p:extLst>
      <p:ext uri="{BB962C8B-B14F-4D97-AF65-F5344CB8AC3E}">
        <p14:creationId xmlns:p14="http://schemas.microsoft.com/office/powerpoint/2010/main" val="313896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arn(inVertical)">
                                      <p:cBhvr>
                                        <p:cTn id="24" dur="500"/>
                                        <p:tgtEl>
                                          <p:spTgt spid="3">
                                            <p:txEl>
                                              <p:pRg st="3" end="3"/>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Marbury v. Madison</a:t>
            </a:r>
            <a:endParaRPr lang="en-US" dirty="0"/>
          </a:p>
        </p:txBody>
      </p:sp>
      <p:sp>
        <p:nvSpPr>
          <p:cNvPr id="3" name="Content Placeholder 2"/>
          <p:cNvSpPr>
            <a:spLocks noGrp="1"/>
          </p:cNvSpPr>
          <p:nvPr>
            <p:ph sz="quarter" idx="1"/>
          </p:nvPr>
        </p:nvSpPr>
        <p:spPr/>
        <p:txBody>
          <a:bodyPr/>
          <a:lstStyle/>
          <a:p>
            <a:r>
              <a:rPr lang="en-US" sz="3000" dirty="0"/>
              <a:t>The Ruling</a:t>
            </a:r>
          </a:p>
          <a:p>
            <a:pPr lvl="1"/>
            <a:r>
              <a:rPr lang="en-US" dirty="0"/>
              <a:t>Ruled against Marbury!</a:t>
            </a:r>
          </a:p>
          <a:p>
            <a:pPr lvl="1"/>
            <a:r>
              <a:rPr lang="en-US" dirty="0"/>
              <a:t>Giving an order like that (part of the Judiciary Act) was unconstitutional.</a:t>
            </a:r>
          </a:p>
          <a:p>
            <a:pPr lvl="2"/>
            <a:r>
              <a:rPr lang="en-US" dirty="0"/>
              <a:t>FIRST TIME EVER TO RULE SOMETHING CONSTITUTIONAL OR NOT!!</a:t>
            </a:r>
          </a:p>
          <a:p>
            <a:pPr lvl="1"/>
            <a:r>
              <a:rPr lang="en-US" dirty="0"/>
              <a:t>ESTABLISHED JUDICIAL REVIEW!</a:t>
            </a:r>
          </a:p>
          <a:p>
            <a:endParaRPr lang="en-US" dirty="0"/>
          </a:p>
        </p:txBody>
      </p:sp>
    </p:spTree>
    <p:extLst>
      <p:ext uri="{BB962C8B-B14F-4D97-AF65-F5344CB8AC3E}">
        <p14:creationId xmlns:p14="http://schemas.microsoft.com/office/powerpoint/2010/main" val="2644252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How did Jefferson’s program in the west actually mirror federalist policy?</a:t>
            </a:r>
          </a:p>
        </p:txBody>
      </p:sp>
      <p:pic>
        <p:nvPicPr>
          <p:cNvPr id="5" name="Content Placeholder 4"/>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381000" y="1524000"/>
            <a:ext cx="8439244" cy="5334001"/>
          </a:xfrm>
        </p:spPr>
      </p:pic>
    </p:spTree>
    <p:extLst>
      <p:ext uri="{BB962C8B-B14F-4D97-AF65-F5344CB8AC3E}">
        <p14:creationId xmlns:p14="http://schemas.microsoft.com/office/powerpoint/2010/main" val="26520211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1804</a:t>
            </a:r>
            <a:endParaRPr lang="en-US" dirty="0"/>
          </a:p>
        </p:txBody>
      </p:sp>
      <p:sp>
        <p:nvSpPr>
          <p:cNvPr id="3" name="Content Placeholder 2"/>
          <p:cNvSpPr>
            <a:spLocks noGrp="1"/>
          </p:cNvSpPr>
          <p:nvPr>
            <p:ph sz="quarter" idx="1"/>
          </p:nvPr>
        </p:nvSpPr>
        <p:spPr/>
        <p:txBody>
          <a:bodyPr/>
          <a:lstStyle/>
          <a:p>
            <a:pPr marL="320040" lvl="1" indent="-320040">
              <a:spcBef>
                <a:spcPts val="700"/>
              </a:spcBef>
              <a:buClr>
                <a:schemeClr val="accent2"/>
              </a:buClr>
              <a:buSzPct val="60000"/>
              <a:buFont typeface="Wingdings"/>
              <a:buChar char=""/>
            </a:pPr>
            <a:r>
              <a:rPr lang="en-US" sz="2800" dirty="0"/>
              <a:t>Jefferson-lowered taxes, acquired new territory for potential farmers, Alien and Sedition Acts expired, peace= very </a:t>
            </a:r>
            <a:r>
              <a:rPr lang="en-US" sz="2800" dirty="0" smtClean="0"/>
              <a:t>popular</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3070564"/>
            <a:ext cx="2647950" cy="3149261"/>
          </a:xfrm>
          <a:prstGeom prst="rect">
            <a:avLst/>
          </a:prstGeom>
        </p:spPr>
      </p:pic>
    </p:spTree>
    <p:extLst>
      <p:ext uri="{BB962C8B-B14F-4D97-AF65-F5344CB8AC3E}">
        <p14:creationId xmlns:p14="http://schemas.microsoft.com/office/powerpoint/2010/main" val="1061176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1804</a:t>
            </a:r>
            <a:endParaRPr lang="en-US" dirty="0"/>
          </a:p>
        </p:txBody>
      </p:sp>
      <p:sp>
        <p:nvSpPr>
          <p:cNvPr id="3" name="Content Placeholder 2"/>
          <p:cNvSpPr>
            <a:spLocks noGrp="1"/>
          </p:cNvSpPr>
          <p:nvPr>
            <p:ph sz="quarter" idx="1"/>
          </p:nvPr>
        </p:nvSpPr>
        <p:spPr/>
        <p:txBody>
          <a:bodyPr>
            <a:normAutofit fontScale="77500" lnSpcReduction="20000"/>
          </a:bodyPr>
          <a:lstStyle/>
          <a:p>
            <a:r>
              <a:rPr lang="en-US" sz="3100" dirty="0"/>
              <a:t>Hamilton and Burr</a:t>
            </a:r>
          </a:p>
          <a:p>
            <a:pPr lvl="1"/>
            <a:r>
              <a:rPr lang="en-US" sz="2700" dirty="0"/>
              <a:t>Jefferson’s Vice President  Aaron Burr – almost won election of 1800 until Hamilton’s Federalists in the House finally supported Jefferson because of hatred for Burr (lesser of two evils)</a:t>
            </a:r>
          </a:p>
          <a:p>
            <a:pPr lvl="2"/>
            <a:r>
              <a:rPr lang="en-US" dirty="0"/>
              <a:t>Burr decides to run for governor of New York in 1804 on the Federalist ticket (best odds of winning)</a:t>
            </a:r>
          </a:p>
          <a:p>
            <a:pPr lvl="2"/>
            <a:r>
              <a:rPr lang="en-US" dirty="0"/>
              <a:t>Hamilton was appalled- Burr was “an unprincipled man concerned only with interest and ambition”</a:t>
            </a:r>
          </a:p>
          <a:p>
            <a:pPr lvl="2"/>
            <a:r>
              <a:rPr lang="en-US" dirty="0"/>
              <a:t>Hamilton talked federalists out of supporting Burr- successful- Burr did not get nominated for governor</a:t>
            </a:r>
          </a:p>
          <a:p>
            <a:pPr lvl="2"/>
            <a:r>
              <a:rPr lang="en-US" dirty="0"/>
              <a:t>Burr furious- second time he was politically ruined by Hamilton-challenged him to a duel</a:t>
            </a:r>
          </a:p>
          <a:p>
            <a:pPr lvl="2"/>
            <a:r>
              <a:rPr lang="en-US" dirty="0"/>
              <a:t>Met in Weehawken New Jersey on July 11, 1804.</a:t>
            </a:r>
          </a:p>
          <a:p>
            <a:pPr lvl="2"/>
            <a:r>
              <a:rPr lang="en-US" dirty="0"/>
              <a:t>Mixed reports on what exactly happened- Hamilton mortally wounded</a:t>
            </a:r>
          </a:p>
          <a:p>
            <a:pPr lvl="2"/>
            <a:r>
              <a:rPr lang="en-US" dirty="0"/>
              <a:t>Burr’s political career ruined- indicted in both New Jersey and New York- but was later acquitted</a:t>
            </a:r>
          </a:p>
          <a:p>
            <a:endParaRPr lang="en-US" dirty="0"/>
          </a:p>
        </p:txBody>
      </p:sp>
    </p:spTree>
    <p:extLst>
      <p:ext uri="{BB962C8B-B14F-4D97-AF65-F5344CB8AC3E}">
        <p14:creationId xmlns:p14="http://schemas.microsoft.com/office/powerpoint/2010/main" val="332146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1804</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057400" y="1312606"/>
            <a:ext cx="5408083" cy="5562600"/>
          </a:xfrm>
        </p:spPr>
      </p:pic>
    </p:spTree>
    <p:extLst>
      <p:ext uri="{BB962C8B-B14F-4D97-AF65-F5344CB8AC3E}">
        <p14:creationId xmlns:p14="http://schemas.microsoft.com/office/powerpoint/2010/main" val="3123084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Questions: Homework check</a:t>
            </a:r>
            <a:endParaRPr lang="en-US" dirty="0"/>
          </a:p>
        </p:txBody>
      </p:sp>
      <p:sp>
        <p:nvSpPr>
          <p:cNvPr id="3" name="Content Placeholder 2"/>
          <p:cNvSpPr>
            <a:spLocks noGrp="1"/>
          </p:cNvSpPr>
          <p:nvPr>
            <p:ph sz="quarter" idx="1"/>
          </p:nvPr>
        </p:nvSpPr>
        <p:spPr>
          <a:xfrm>
            <a:off x="76200" y="1600200"/>
            <a:ext cx="8689848" cy="5257800"/>
          </a:xfrm>
        </p:spPr>
        <p:txBody>
          <a:bodyPr/>
          <a:lstStyle/>
          <a:p>
            <a:pPr marL="514350" indent="-514350">
              <a:buFont typeface="+mj-lt"/>
              <a:buAutoNum type="arabicPeriod"/>
            </a:pPr>
            <a:r>
              <a:rPr lang="en-US" dirty="0" smtClean="0"/>
              <a:t>What did </a:t>
            </a:r>
            <a:r>
              <a:rPr lang="en-US" dirty="0" smtClean="0">
                <a:hlinkClick r:id="rId2"/>
              </a:rPr>
              <a:t>Citizen </a:t>
            </a:r>
            <a:r>
              <a:rPr lang="en-US" smtClean="0">
                <a:hlinkClick r:id="rId2"/>
              </a:rPr>
              <a:t>Genet </a:t>
            </a:r>
            <a:r>
              <a:rPr lang="en-US" smtClean="0"/>
              <a:t> (2:40) try </a:t>
            </a:r>
            <a:r>
              <a:rPr lang="en-US" dirty="0" smtClean="0"/>
              <a:t>to convince Americans to do?</a:t>
            </a:r>
          </a:p>
          <a:p>
            <a:pPr marL="834390" lvl="1" indent="-514350">
              <a:buFont typeface="+mj-lt"/>
              <a:buAutoNum type="arabicPeriod"/>
            </a:pPr>
            <a:r>
              <a:rPr lang="en-US" dirty="0" smtClean="0"/>
              <a:t>Serve as soldiers and privateers against the British.</a:t>
            </a:r>
          </a:p>
          <a:p>
            <a:pPr marL="514350" indent="-514350">
              <a:buFont typeface="+mj-lt"/>
              <a:buAutoNum type="arabicPeriod"/>
            </a:pPr>
            <a:r>
              <a:rPr lang="en-US" dirty="0" smtClean="0"/>
              <a:t>What did Hamilton try to do that started the Whiskey rebellion?</a:t>
            </a:r>
          </a:p>
          <a:p>
            <a:pPr marL="834390" lvl="1" indent="-514350">
              <a:buFont typeface="+mj-lt"/>
              <a:buAutoNum type="arabicPeriod"/>
            </a:pPr>
            <a:r>
              <a:rPr lang="en-US" dirty="0" smtClean="0"/>
              <a:t>Tax whiskey at the federal level</a:t>
            </a:r>
          </a:p>
          <a:p>
            <a:pPr marL="514350" indent="-514350">
              <a:buFont typeface="+mj-lt"/>
              <a:buAutoNum type="arabicPeriod"/>
            </a:pPr>
            <a:r>
              <a:rPr lang="en-US" dirty="0" smtClean="0"/>
              <a:t>Who ran for office in the election of 1796? Who won?</a:t>
            </a:r>
          </a:p>
          <a:p>
            <a:pPr marL="834390" lvl="1" indent="-514350">
              <a:buFont typeface="+mj-lt"/>
              <a:buAutoNum type="arabicPeriod"/>
            </a:pPr>
            <a:r>
              <a:rPr lang="en-US" dirty="0" smtClean="0"/>
              <a:t>John Adams (federalist) won</a:t>
            </a:r>
          </a:p>
          <a:p>
            <a:pPr marL="834390" lvl="1" indent="-514350">
              <a:buFont typeface="+mj-lt"/>
              <a:buAutoNum type="arabicPeriod"/>
            </a:pPr>
            <a:r>
              <a:rPr lang="en-US" dirty="0" smtClean="0"/>
              <a:t>Jefferson and Burr (Republican)- Jefferson became the VP!</a:t>
            </a:r>
          </a:p>
          <a:p>
            <a:pPr marL="834390" lvl="1" indent="-514350">
              <a:buFont typeface="+mj-lt"/>
              <a:buAutoNum type="arabicPeriod"/>
            </a:pPr>
            <a:endParaRPr lang="en-US" dirty="0"/>
          </a:p>
        </p:txBody>
      </p:sp>
    </p:spTree>
    <p:extLst>
      <p:ext uri="{BB962C8B-B14F-4D97-AF65-F5344CB8AC3E}">
        <p14:creationId xmlns:p14="http://schemas.microsoft.com/office/powerpoint/2010/main" val="2817299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tensions in Europe</a:t>
            </a:r>
            <a:endParaRPr lang="en-US" dirty="0"/>
          </a:p>
        </p:txBody>
      </p:sp>
      <p:sp>
        <p:nvSpPr>
          <p:cNvPr id="3" name="Content Placeholder 2"/>
          <p:cNvSpPr>
            <a:spLocks noGrp="1"/>
          </p:cNvSpPr>
          <p:nvPr>
            <p:ph sz="quarter" idx="1"/>
          </p:nvPr>
        </p:nvSpPr>
        <p:spPr/>
        <p:txBody>
          <a:bodyPr>
            <a:normAutofit fontScale="77500" lnSpcReduction="20000"/>
          </a:bodyPr>
          <a:lstStyle/>
          <a:p>
            <a:pPr lvl="1"/>
            <a:r>
              <a:rPr lang="en-US" sz="2800" dirty="0"/>
              <a:t>Chesapeake</a:t>
            </a:r>
          </a:p>
          <a:p>
            <a:pPr lvl="2"/>
            <a:r>
              <a:rPr lang="en-US" sz="2400" dirty="0"/>
              <a:t>Jay’s treaty expired in 1805</a:t>
            </a:r>
          </a:p>
          <a:p>
            <a:pPr lvl="2"/>
            <a:r>
              <a:rPr lang="en-US" sz="2400" dirty="0"/>
              <a:t>Europe was back at war (Napoleonic Wars- Dropped Louisiana- now focused on all of Europe)</a:t>
            </a:r>
          </a:p>
          <a:p>
            <a:pPr lvl="2"/>
            <a:r>
              <a:rPr lang="en-US" sz="2400" dirty="0"/>
              <a:t>American’s tried to trade with everyone</a:t>
            </a:r>
          </a:p>
          <a:p>
            <a:pPr lvl="2"/>
            <a:r>
              <a:rPr lang="en-US" sz="2400" dirty="0"/>
              <a:t>1807- the British ship </a:t>
            </a:r>
            <a:r>
              <a:rPr lang="en-US" sz="2400" i="1" dirty="0"/>
              <a:t>Leopard</a:t>
            </a:r>
            <a:r>
              <a:rPr lang="en-US" sz="2400" dirty="0"/>
              <a:t> attacked the USS</a:t>
            </a:r>
            <a:r>
              <a:rPr lang="en-US" sz="2400" i="1" dirty="0"/>
              <a:t> Chesapeake</a:t>
            </a:r>
            <a:r>
              <a:rPr lang="en-US" sz="2400" dirty="0"/>
              <a:t>- 21 died</a:t>
            </a:r>
          </a:p>
          <a:p>
            <a:pPr lvl="1"/>
            <a:r>
              <a:rPr lang="en-US" sz="2800" dirty="0"/>
              <a:t>Embargo of 1807</a:t>
            </a:r>
          </a:p>
          <a:p>
            <a:pPr lvl="2"/>
            <a:r>
              <a:rPr lang="en-US" sz="2400" dirty="0"/>
              <a:t>Outlawed ALL trade with foreign nations!!??</a:t>
            </a:r>
          </a:p>
          <a:p>
            <a:pPr lvl="2"/>
            <a:r>
              <a:rPr lang="en-US" sz="2400" dirty="0"/>
              <a:t>Hurt the U.S. more than Europe</a:t>
            </a:r>
          </a:p>
          <a:p>
            <a:pPr lvl="3"/>
            <a:r>
              <a:rPr lang="en-US" dirty="0"/>
              <a:t>New England areas hated the legislation</a:t>
            </a:r>
          </a:p>
          <a:p>
            <a:pPr lvl="3"/>
            <a:r>
              <a:rPr lang="en-US" dirty="0"/>
              <a:t>Started to smuggle anyway</a:t>
            </a:r>
          </a:p>
          <a:p>
            <a:pPr lvl="3"/>
            <a:r>
              <a:rPr lang="en-US" dirty="0"/>
              <a:t>Jefferson was forced to enforce this bad legislation</a:t>
            </a:r>
          </a:p>
          <a:p>
            <a:pPr lvl="3"/>
            <a:r>
              <a:rPr lang="en-US" dirty="0"/>
              <a:t>Ruined his presidency</a:t>
            </a:r>
          </a:p>
          <a:p>
            <a:pPr lvl="1"/>
            <a:r>
              <a:rPr lang="en-US" sz="2800" dirty="0"/>
              <a:t>Despite the unpopularity of Jefferson/embargo, James Madison won on the Democratic Republican ticket in 1808. </a:t>
            </a:r>
          </a:p>
          <a:p>
            <a:endParaRPr lang="en-US" dirty="0"/>
          </a:p>
        </p:txBody>
      </p:sp>
    </p:spTree>
    <p:extLst>
      <p:ext uri="{BB962C8B-B14F-4D97-AF65-F5344CB8AC3E}">
        <p14:creationId xmlns:p14="http://schemas.microsoft.com/office/powerpoint/2010/main" val="143451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Effect transition="in" filter="wipe(down)">
                                      <p:cBhvr>
                                        <p:cTn id="5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Adams presidency!</a:t>
            </a:r>
            <a:endParaRPr lang="en-US" dirty="0"/>
          </a:p>
        </p:txBody>
      </p:sp>
      <p:sp>
        <p:nvSpPr>
          <p:cNvPr id="3" name="Content Placeholder 2"/>
          <p:cNvSpPr>
            <a:spLocks noGrp="1"/>
          </p:cNvSpPr>
          <p:nvPr>
            <p:ph sz="quarter" idx="1"/>
          </p:nvPr>
        </p:nvSpPr>
        <p:spPr>
          <a:xfrm>
            <a:off x="533400" y="1600200"/>
            <a:ext cx="5943600" cy="5105400"/>
          </a:xfrm>
        </p:spPr>
        <p:txBody>
          <a:bodyPr>
            <a:normAutofit fontScale="77500" lnSpcReduction="20000"/>
          </a:bodyPr>
          <a:lstStyle/>
          <a:p>
            <a:r>
              <a:rPr lang="en-US" dirty="0" smtClean="0"/>
              <a:t>Jay’s Treaty reminder!</a:t>
            </a:r>
          </a:p>
          <a:p>
            <a:r>
              <a:rPr lang="en-US" dirty="0" smtClean="0"/>
              <a:t>XYZ affair</a:t>
            </a:r>
          </a:p>
          <a:p>
            <a:pPr lvl="1"/>
            <a:r>
              <a:rPr lang="en-US" dirty="0"/>
              <a:t>American officials in France were met by secret agents sent by the French foreign minister-agents later known as XYZ</a:t>
            </a:r>
          </a:p>
          <a:p>
            <a:pPr lvl="1"/>
            <a:r>
              <a:rPr lang="en-US" dirty="0"/>
              <a:t>French agents demanded a bribe of $250,000 and a loan to the French of $10 million before the Americans would even be allowed to see the French foreign minister-common practice in foreign diplomacy but enraged Americans</a:t>
            </a:r>
          </a:p>
          <a:p>
            <a:pPr lvl="1"/>
            <a:r>
              <a:rPr lang="en-US" dirty="0"/>
              <a:t>American diplomats refuse to pay-returned home</a:t>
            </a:r>
          </a:p>
          <a:p>
            <a:pPr lvl="1"/>
            <a:r>
              <a:rPr lang="en-US" dirty="0"/>
              <a:t>Unable to resolve their differences, by 1798, France and the U.S. were involved in what amounted to an undeclared naval war- both sides fired upon and seized </a:t>
            </a:r>
            <a:r>
              <a:rPr lang="en-US" dirty="0" smtClean="0"/>
              <a:t>ships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16973" y="1828800"/>
            <a:ext cx="2727027" cy="3429000"/>
          </a:xfrm>
          <a:prstGeom prst="rect">
            <a:avLst/>
          </a:prstGeom>
        </p:spPr>
      </p:pic>
    </p:spTree>
    <p:extLst>
      <p:ext uri="{BB962C8B-B14F-4D97-AF65-F5344CB8AC3E}">
        <p14:creationId xmlns:p14="http://schemas.microsoft.com/office/powerpoint/2010/main" val="341845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The Alien and Sedition </a:t>
            </a:r>
            <a:r>
              <a:rPr lang="en-US" dirty="0" smtClean="0"/>
              <a:t>Acts</a:t>
            </a:r>
            <a:endParaRPr lang="en-US" dirty="0"/>
          </a:p>
        </p:txBody>
      </p:sp>
      <p:sp>
        <p:nvSpPr>
          <p:cNvPr id="3" name="Content Placeholder 2"/>
          <p:cNvSpPr>
            <a:spLocks noGrp="1"/>
          </p:cNvSpPr>
          <p:nvPr>
            <p:ph sz="quarter" idx="1"/>
          </p:nvPr>
        </p:nvSpPr>
        <p:spPr>
          <a:xfrm>
            <a:off x="457200" y="1600200"/>
            <a:ext cx="4473022" cy="5257800"/>
          </a:xfrm>
        </p:spPr>
        <p:txBody>
          <a:bodyPr>
            <a:normAutofit fontScale="70000" lnSpcReduction="20000"/>
          </a:bodyPr>
          <a:lstStyle/>
          <a:p>
            <a:r>
              <a:rPr lang="en-US" sz="3100" dirty="0"/>
              <a:t>Federalists took advantage of war crisis-pushed things like increased size of army, higher taxes, </a:t>
            </a:r>
            <a:r>
              <a:rPr lang="en-US" sz="3100" dirty="0" err="1"/>
              <a:t>etc</a:t>
            </a:r>
            <a:r>
              <a:rPr lang="en-US" sz="3100" dirty="0"/>
              <a:t> through Congress</a:t>
            </a:r>
          </a:p>
          <a:p>
            <a:r>
              <a:rPr lang="en-US" sz="3100" dirty="0"/>
              <a:t>Alien Act</a:t>
            </a:r>
          </a:p>
          <a:p>
            <a:pPr lvl="1"/>
            <a:r>
              <a:rPr lang="en-US" sz="2700" dirty="0"/>
              <a:t>Gave the President the power to arrest and deport citizens of other countries living in the U.S.</a:t>
            </a:r>
          </a:p>
          <a:p>
            <a:pPr lvl="1"/>
            <a:r>
              <a:rPr lang="en-US" sz="2700" dirty="0"/>
              <a:t>5 year process to obtain citizenship to 14 years</a:t>
            </a:r>
          </a:p>
          <a:p>
            <a:r>
              <a:rPr lang="en-US" sz="3100" dirty="0"/>
              <a:t>Sedition Act </a:t>
            </a:r>
          </a:p>
          <a:p>
            <a:pPr lvl="1"/>
            <a:r>
              <a:rPr lang="en-US" sz="2700" dirty="0"/>
              <a:t>Persons who wrote, published, or said anything “FALSE, scandalous, and malicious” against the American government or its officials could be fined or jailed- Used to silence Republican opposition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0788" y="1981200"/>
            <a:ext cx="4213778" cy="2819400"/>
          </a:xfrm>
          <a:prstGeom prst="rect">
            <a:avLst/>
          </a:prstGeom>
        </p:spPr>
      </p:pic>
    </p:spTree>
    <p:extLst>
      <p:ext uri="{BB962C8B-B14F-4D97-AF65-F5344CB8AC3E}">
        <p14:creationId xmlns:p14="http://schemas.microsoft.com/office/powerpoint/2010/main" val="3231973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and Kentucky Resolutions</a:t>
            </a:r>
            <a:endParaRPr lang="en-US" dirty="0"/>
          </a:p>
        </p:txBody>
      </p:sp>
      <p:sp>
        <p:nvSpPr>
          <p:cNvPr id="3" name="Content Placeholder 2"/>
          <p:cNvSpPr>
            <a:spLocks noGrp="1"/>
          </p:cNvSpPr>
          <p:nvPr>
            <p:ph sz="quarter" idx="1"/>
          </p:nvPr>
        </p:nvSpPr>
        <p:spPr>
          <a:xfrm>
            <a:off x="612648" y="1600200"/>
            <a:ext cx="5788152" cy="4495800"/>
          </a:xfrm>
        </p:spPr>
        <p:txBody>
          <a:bodyPr>
            <a:normAutofit fontScale="85000" lnSpcReduction="20000"/>
          </a:bodyPr>
          <a:lstStyle/>
          <a:p>
            <a:pPr lvl="1"/>
            <a:r>
              <a:rPr lang="en-US" sz="2800" dirty="0"/>
              <a:t>Jefferson, Madison (irony), and other Republicans believed that the Sedition Act violated the constitutional protection of freedom of speech</a:t>
            </a:r>
          </a:p>
          <a:p>
            <a:pPr lvl="1"/>
            <a:r>
              <a:rPr lang="en-US" sz="2800" dirty="0"/>
              <a:t>Constitution did not spell out who had the authority to judge whether an act of Congress went beyond the powers stated in the Constitution.</a:t>
            </a:r>
          </a:p>
          <a:p>
            <a:pPr lvl="1"/>
            <a:r>
              <a:rPr lang="en-US" sz="2800" dirty="0"/>
              <a:t>These resolutions, adopted by the legislatures of those two states, argued that the states had the right to judge whether federal laws were Constitutional</a:t>
            </a:r>
          </a:p>
          <a:p>
            <a:pPr lvl="1"/>
            <a:r>
              <a:rPr lang="en-US" sz="2800" dirty="0"/>
              <a:t>Could a state declare that law be “null and void”- nullification?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1981200"/>
            <a:ext cx="2743200" cy="2743200"/>
          </a:xfrm>
          <a:prstGeom prst="rect">
            <a:avLst/>
          </a:prstGeom>
        </p:spPr>
      </p:pic>
    </p:spTree>
    <p:extLst>
      <p:ext uri="{BB962C8B-B14F-4D97-AF65-F5344CB8AC3E}">
        <p14:creationId xmlns:p14="http://schemas.microsoft.com/office/powerpoint/2010/main" val="351374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1800</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100" dirty="0"/>
              <a:t>The election of 1800 was “as real a revolution in the principles of our government as that of 1776 was in its form”</a:t>
            </a:r>
          </a:p>
          <a:p>
            <a:r>
              <a:rPr lang="en-US" sz="3100" dirty="0"/>
              <a:t>John Adams loses federalist support</a:t>
            </a:r>
          </a:p>
          <a:p>
            <a:pPr lvl="1"/>
            <a:r>
              <a:rPr lang="en-US" sz="2700" dirty="0"/>
              <a:t>Tried to peacefully resolve the undeclared naval war with France (successful after two trips)….accomplishment hurt Adams in the long run</a:t>
            </a:r>
          </a:p>
          <a:p>
            <a:pPr lvl="2"/>
            <a:r>
              <a:rPr lang="en-US" dirty="0"/>
              <a:t>Upset hardliners like Hamilton- wanted an actual declaration of war with France</a:t>
            </a:r>
          </a:p>
          <a:p>
            <a:pPr lvl="2"/>
            <a:r>
              <a:rPr lang="en-US" dirty="0"/>
              <a:t>Jeffersonian Republicans’ support for France became less of a rallying point for the federalists and a non-issue for the </a:t>
            </a:r>
            <a:r>
              <a:rPr lang="en-US" dirty="0" err="1"/>
              <a:t>Jeffersonians</a:t>
            </a:r>
            <a:endParaRPr lang="en-US" dirty="0"/>
          </a:p>
          <a:p>
            <a:pPr lvl="2"/>
            <a:r>
              <a:rPr lang="en-US" dirty="0"/>
              <a:t>Alien and Sedition Acts less justifiable and hated even </a:t>
            </a:r>
            <a:r>
              <a:rPr lang="en-US" dirty="0" smtClean="0"/>
              <a:t>more</a:t>
            </a:r>
            <a:endParaRPr lang="en-US" dirty="0"/>
          </a:p>
        </p:txBody>
      </p:sp>
    </p:spTree>
    <p:extLst>
      <p:ext uri="{BB962C8B-B14F-4D97-AF65-F5344CB8AC3E}">
        <p14:creationId xmlns:p14="http://schemas.microsoft.com/office/powerpoint/2010/main" val="67343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1800 continued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sz="3000" dirty="0"/>
              <a:t>Jefferson’s V.P. Aaron Burr obtained a copy of a privately distributed pamphlet written by Hamilton called “the Public Conduct and Character of John Adams”</a:t>
            </a:r>
          </a:p>
          <a:p>
            <a:pPr lvl="1"/>
            <a:r>
              <a:rPr lang="en-US" dirty="0"/>
              <a:t>“I should be deficient in candor were I to conceal the conviction, that Adams does not possess the talents adapted to Administration of Government, and that there are great and intrinsic defects in his character which unfit him for the office of Chief Magistrate.”</a:t>
            </a:r>
          </a:p>
          <a:p>
            <a:pPr lvl="1"/>
            <a:r>
              <a:rPr lang="en-US" dirty="0"/>
              <a:t>Hamilton supported Charles Pinckney</a:t>
            </a:r>
          </a:p>
          <a:p>
            <a:pPr lvl="1"/>
            <a:r>
              <a:rPr lang="en-US" dirty="0"/>
              <a:t>Adams always received a bad rep- reluctant Federalist= Moderate!</a:t>
            </a:r>
          </a:p>
          <a:p>
            <a:endParaRPr lang="en-US" dirty="0"/>
          </a:p>
        </p:txBody>
      </p:sp>
    </p:spTree>
    <p:extLst>
      <p:ext uri="{BB962C8B-B14F-4D97-AF65-F5344CB8AC3E}">
        <p14:creationId xmlns:p14="http://schemas.microsoft.com/office/powerpoint/2010/main" val="1814130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1800</a:t>
            </a:r>
            <a:endParaRPr lang="en-US" dirty="0"/>
          </a:p>
        </p:txBody>
      </p:sp>
      <p:sp>
        <p:nvSpPr>
          <p:cNvPr id="3" name="Content Placeholder 2"/>
          <p:cNvSpPr>
            <a:spLocks noGrp="1"/>
          </p:cNvSpPr>
          <p:nvPr>
            <p:ph sz="quarter" idx="1"/>
          </p:nvPr>
        </p:nvSpPr>
        <p:spPr/>
        <p:txBody>
          <a:bodyPr/>
          <a:lstStyle/>
          <a:p>
            <a:r>
              <a:rPr lang="en-US" sz="3100" dirty="0"/>
              <a:t>Jeffersonian Republicans</a:t>
            </a:r>
          </a:p>
          <a:p>
            <a:pPr lvl="1"/>
            <a:r>
              <a:rPr lang="en-US" sz="2700" dirty="0"/>
              <a:t>All time low 1798 mid term election- support for France backfires</a:t>
            </a:r>
          </a:p>
          <a:p>
            <a:pPr lvl="2"/>
            <a:r>
              <a:rPr lang="en-US" dirty="0"/>
              <a:t>Naval war and XYZ</a:t>
            </a:r>
          </a:p>
          <a:p>
            <a:pPr lvl="1"/>
            <a:r>
              <a:rPr lang="en-US" sz="2700" u="sng" dirty="0">
                <a:hlinkClick r:id="rId2"/>
              </a:rPr>
              <a:t>Campaign ad-</a:t>
            </a:r>
            <a:r>
              <a:rPr lang="en-US" sz="2700" dirty="0"/>
              <a:t> if they could have them back </a:t>
            </a:r>
            <a:r>
              <a:rPr lang="en-US" sz="2700" dirty="0" err="1"/>
              <a:t>then..brutal</a:t>
            </a:r>
            <a:r>
              <a:rPr lang="en-US" sz="2700" dirty="0"/>
              <a:t> but more behind the scenes in newspapers, pamphlets, etc.</a:t>
            </a:r>
          </a:p>
          <a:p>
            <a:pPr marL="0" indent="0">
              <a:buNone/>
            </a:pPr>
            <a:endParaRPr lang="en-US" dirty="0"/>
          </a:p>
        </p:txBody>
      </p:sp>
    </p:spTree>
    <p:extLst>
      <p:ext uri="{BB962C8B-B14F-4D97-AF65-F5344CB8AC3E}">
        <p14:creationId xmlns:p14="http://schemas.microsoft.com/office/powerpoint/2010/main" val="50576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36871" y="0"/>
            <a:ext cx="9085916" cy="6882581"/>
          </a:xfrm>
        </p:spPr>
      </p:pic>
    </p:spTree>
    <p:extLst>
      <p:ext uri="{BB962C8B-B14F-4D97-AF65-F5344CB8AC3E}">
        <p14:creationId xmlns:p14="http://schemas.microsoft.com/office/powerpoint/2010/main" val="19600760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295</TotalTime>
  <Words>1531</Words>
  <Application>Microsoft Office PowerPoint</Application>
  <PresentationFormat>On-screen Show (4:3)</PresentationFormat>
  <Paragraphs>148</Paragraphs>
  <Slides>20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Tw Cen MT</vt:lpstr>
      <vt:lpstr>Wingdings</vt:lpstr>
      <vt:lpstr>Wingdings 2</vt:lpstr>
      <vt:lpstr>Median</vt:lpstr>
      <vt:lpstr>Chapter 6 Section 2-3</vt:lpstr>
      <vt:lpstr>Review Questions: Homework check</vt:lpstr>
      <vt:lpstr>John Adams presidency!</vt:lpstr>
      <vt:lpstr>The Alien and Sedition Acts</vt:lpstr>
      <vt:lpstr>Virginia and Kentucky Resolutions</vt:lpstr>
      <vt:lpstr>Election of 1800</vt:lpstr>
      <vt:lpstr>Election 1800 continued</vt:lpstr>
      <vt:lpstr>Election of 1800</vt:lpstr>
      <vt:lpstr>PowerPoint Presentation</vt:lpstr>
      <vt:lpstr>Jefferson Administration</vt:lpstr>
      <vt:lpstr>Jefferson Administration</vt:lpstr>
      <vt:lpstr>PowerPoint Presentation</vt:lpstr>
      <vt:lpstr>Marbury v. Madison</vt:lpstr>
      <vt:lpstr>Marbury v. Madison</vt:lpstr>
      <vt:lpstr>Marbury v. Madison</vt:lpstr>
      <vt:lpstr>How did Jefferson’s program in the west actually mirror federalist policy?</vt:lpstr>
      <vt:lpstr>Election of 1804</vt:lpstr>
      <vt:lpstr>Election of 1804</vt:lpstr>
      <vt:lpstr>Election of 1804</vt:lpstr>
      <vt:lpstr>Increasing tensions in Europe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Section 2-3</dc:title>
  <dc:creator>Administrator</dc:creator>
  <cp:lastModifiedBy>Lelko, Garrett</cp:lastModifiedBy>
  <cp:revision>23</cp:revision>
  <dcterms:created xsi:type="dcterms:W3CDTF">2014-01-10T14:01:25Z</dcterms:created>
  <dcterms:modified xsi:type="dcterms:W3CDTF">2015-01-29T18:38:07Z</dcterms:modified>
</cp:coreProperties>
</file>