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9" r:id="rId3"/>
    <p:sldId id="257" r:id="rId4"/>
    <p:sldId id="271" r:id="rId5"/>
    <p:sldId id="258" r:id="rId6"/>
    <p:sldId id="260" r:id="rId7"/>
    <p:sldId id="269" r:id="rId8"/>
    <p:sldId id="261" r:id="rId9"/>
    <p:sldId id="262" r:id="rId10"/>
    <p:sldId id="263" r:id="rId11"/>
    <p:sldId id="264" r:id="rId12"/>
    <p:sldId id="265" r:id="rId13"/>
    <p:sldId id="270" r:id="rId14"/>
    <p:sldId id="266" r:id="rId15"/>
    <p:sldId id="268" r:id="rId16"/>
    <p:sldId id="267" r:id="rId17"/>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ADC1EC9E-FFA1-4FF6-B2BD-C2AC1663B418}" type="datetimeFigureOut">
              <a:rPr lang="en-US" smtClean="0"/>
              <a:t>10/30/2014</a:t>
            </a:fld>
            <a:endParaRPr lang="en-US"/>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76AC58C9-1B3E-455C-AB8E-915E03A3EA95}" type="slidenum">
              <a:rPr lang="en-US" smtClean="0"/>
              <a:t>‹#›</a:t>
            </a:fld>
            <a:endParaRPr lang="en-US"/>
          </a:p>
        </p:txBody>
      </p:sp>
    </p:spTree>
    <p:extLst>
      <p:ext uri="{BB962C8B-B14F-4D97-AF65-F5344CB8AC3E}">
        <p14:creationId xmlns:p14="http://schemas.microsoft.com/office/powerpoint/2010/main" val="26353565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A70D394-DD09-46C9-9088-C383DD11F177}"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0D394-DD09-46C9-9088-C383DD11F177}"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0D394-DD09-46C9-9088-C383DD11F177}"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A70D394-DD09-46C9-9088-C383DD11F177}"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0D394-DD09-46C9-9088-C383DD11F177}"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A70D394-DD09-46C9-9088-C383DD11F177}"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70D394-DD09-46C9-9088-C383DD11F177}"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70D394-DD09-46C9-9088-C383DD11F177}" type="datetimeFigureOut">
              <a:rPr lang="en-US" smtClean="0"/>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0D394-DD09-46C9-9088-C383DD11F177}" type="datetimeFigureOut">
              <a:rPr lang="en-US" smtClean="0"/>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0D394-DD09-46C9-9088-C383DD11F177}"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0D394-DD09-46C9-9088-C383DD11F177}"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A70D394-DD09-46C9-9088-C383DD11F177}" type="datetimeFigureOut">
              <a:rPr lang="en-US" smtClean="0"/>
              <a:t>10/30/2014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FAA401A-A367-46B3-A62E-1764CB81925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Fighting for Independence</a:t>
            </a:r>
            <a:endParaRPr lang="en-US" dirty="0"/>
          </a:p>
        </p:txBody>
      </p:sp>
    </p:spTree>
    <p:extLst>
      <p:ext uri="{BB962C8B-B14F-4D97-AF65-F5344CB8AC3E}">
        <p14:creationId xmlns:p14="http://schemas.microsoft.com/office/powerpoint/2010/main" val="90152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Americans endure </a:t>
            </a:r>
            <a:r>
              <a:rPr lang="en-US" dirty="0" err="1" smtClean="0"/>
              <a:t>harships</a:t>
            </a:r>
            <a:endParaRPr lang="en-US" dirty="0"/>
          </a:p>
        </p:txBody>
      </p:sp>
      <p:sp>
        <p:nvSpPr>
          <p:cNvPr id="3" name="Content Placeholder 2"/>
          <p:cNvSpPr>
            <a:spLocks noGrp="1"/>
          </p:cNvSpPr>
          <p:nvPr>
            <p:ph sz="quarter" idx="13"/>
          </p:nvPr>
        </p:nvSpPr>
        <p:spPr>
          <a:xfrm>
            <a:off x="228600" y="685800"/>
            <a:ext cx="8458200" cy="5867400"/>
          </a:xfrm>
        </p:spPr>
        <p:txBody>
          <a:bodyPr>
            <a:normAutofit/>
          </a:bodyPr>
          <a:lstStyle/>
          <a:p>
            <a:r>
              <a:rPr lang="en-US" sz="2000" b="1" dirty="0" smtClean="0"/>
              <a:t>British might capture territory, but they could never win war if Americans continued to fight (Make any sacrifice for victory).</a:t>
            </a:r>
          </a:p>
          <a:p>
            <a:pPr marL="0" indent="0">
              <a:buNone/>
            </a:pPr>
            <a:r>
              <a:rPr lang="en-US" sz="2000" b="1" u="sng" dirty="0" smtClean="0"/>
              <a:t>Financing the War</a:t>
            </a:r>
            <a:r>
              <a:rPr lang="en-US" sz="2000" b="1" dirty="0" smtClean="0"/>
              <a:t>:  Not a lot of support from Continental Congress (little real power).  Asked states for troops, money, and supplies, but without taxation (Could not force them)</a:t>
            </a:r>
          </a:p>
          <a:p>
            <a:r>
              <a:rPr lang="en-US" sz="2000" b="1" dirty="0" smtClean="0"/>
              <a:t>Paper money to purchase supplies (Worthless if Britain wins the war)</a:t>
            </a:r>
          </a:p>
          <a:p>
            <a:r>
              <a:rPr lang="en-US" sz="2000" b="1" dirty="0" smtClean="0"/>
              <a:t>Gold and silver worth more, so farmers would sell for gold and silver</a:t>
            </a:r>
          </a:p>
          <a:p>
            <a:pPr marL="0" indent="0">
              <a:buNone/>
            </a:pPr>
            <a:r>
              <a:rPr lang="en-US" sz="2000" b="1" u="sng" dirty="0" smtClean="0"/>
              <a:t>Disruptions of Trade:</a:t>
            </a:r>
            <a:r>
              <a:rPr lang="en-US" sz="2000" b="1" dirty="0" smtClean="0"/>
              <a:t>  British </a:t>
            </a:r>
            <a:r>
              <a:rPr lang="en-US" sz="2000" b="1" u="sng" dirty="0" smtClean="0"/>
              <a:t>blockades:</a:t>
            </a:r>
            <a:r>
              <a:rPr lang="en-US" sz="2000" b="1" dirty="0" smtClean="0"/>
              <a:t>  cut off from outside contact (Atlantic Coast) which disrupts trade (Shortages)</a:t>
            </a:r>
          </a:p>
          <a:p>
            <a:r>
              <a:rPr lang="en-US" sz="2000" b="1" u="sng" dirty="0" smtClean="0"/>
              <a:t>Profiteering:</a:t>
            </a:r>
            <a:r>
              <a:rPr lang="en-US" sz="2000" b="1" dirty="0" smtClean="0"/>
              <a:t>  selling scarce items at unreasonably high prices</a:t>
            </a:r>
          </a:p>
          <a:p>
            <a:r>
              <a:rPr lang="en-US" sz="2000" b="1" u="sng" dirty="0" smtClean="0"/>
              <a:t>Inflation:</a:t>
            </a:r>
            <a:r>
              <a:rPr lang="en-US" sz="2000" b="1" dirty="0" smtClean="0"/>
              <a:t>  steady increase in prices over time (reduced ability to buy goods)</a:t>
            </a:r>
            <a:endParaRPr lang="en-US" sz="2000" b="1" u="sng" dirty="0"/>
          </a:p>
        </p:txBody>
      </p:sp>
    </p:spTree>
    <p:extLst>
      <p:ext uri="{BB962C8B-B14F-4D97-AF65-F5344CB8AC3E}">
        <p14:creationId xmlns:p14="http://schemas.microsoft.com/office/powerpoint/2010/main" val="1408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487362"/>
          </a:xfrm>
        </p:spPr>
        <p:txBody>
          <a:bodyPr/>
          <a:lstStyle/>
          <a:p>
            <a:r>
              <a:rPr lang="en-US" dirty="0" smtClean="0"/>
              <a:t>Victories in west and south</a:t>
            </a:r>
            <a:endParaRPr lang="en-US" dirty="0"/>
          </a:p>
        </p:txBody>
      </p:sp>
      <p:sp>
        <p:nvSpPr>
          <p:cNvPr id="3" name="Content Placeholder 2"/>
          <p:cNvSpPr>
            <a:spLocks noGrp="1"/>
          </p:cNvSpPr>
          <p:nvPr>
            <p:ph sz="quarter" idx="13"/>
          </p:nvPr>
        </p:nvSpPr>
        <p:spPr>
          <a:xfrm>
            <a:off x="228600" y="685800"/>
            <a:ext cx="8305800" cy="5867400"/>
          </a:xfrm>
        </p:spPr>
        <p:txBody>
          <a:bodyPr>
            <a:normAutofit/>
          </a:bodyPr>
          <a:lstStyle/>
          <a:p>
            <a:pPr marL="0" indent="0">
              <a:buNone/>
            </a:pPr>
            <a:r>
              <a:rPr lang="en-US" sz="2000" b="1" u="sng" dirty="0" smtClean="0"/>
              <a:t>West:</a:t>
            </a:r>
            <a:r>
              <a:rPr lang="en-US" sz="2000" b="1" dirty="0" smtClean="0"/>
              <a:t>  Colonel George Rogers Clark with French settlers had captured all British posts (Indiana and Illinois)</a:t>
            </a:r>
          </a:p>
          <a:p>
            <a:r>
              <a:rPr lang="en-US" sz="2000" b="1" dirty="0" smtClean="0"/>
              <a:t>Recaptured Vincennes fort (Strengthened Patriots claim to Ohio River Valley).</a:t>
            </a:r>
          </a:p>
          <a:p>
            <a:pPr marL="0" indent="0">
              <a:buNone/>
            </a:pPr>
            <a:r>
              <a:rPr lang="en-US" sz="2000" b="1" u="sng" dirty="0" smtClean="0"/>
              <a:t>War in the South:</a:t>
            </a:r>
            <a:r>
              <a:rPr lang="en-US" sz="2000" b="1" dirty="0" smtClean="0"/>
              <a:t>  British forces seized Savannah, Georgia and Charleston, South Carolina</a:t>
            </a:r>
          </a:p>
          <a:p>
            <a:r>
              <a:rPr lang="en-US" sz="2000" b="1" dirty="0" smtClean="0"/>
              <a:t>2,400 British troops defeat Patriot troops at Camden, South Carolina</a:t>
            </a:r>
          </a:p>
          <a:p>
            <a:r>
              <a:rPr lang="en-US" sz="2000" b="1" u="sng" dirty="0" smtClean="0"/>
              <a:t>Battle of Kings Mountain:</a:t>
            </a:r>
            <a:r>
              <a:rPr lang="en-US" sz="2000" b="1" dirty="0" smtClean="0"/>
              <a:t>  Patriots defeat Tories army</a:t>
            </a:r>
          </a:p>
          <a:p>
            <a:r>
              <a:rPr lang="en-US" sz="2000" b="1" u="sng" dirty="0" smtClean="0"/>
              <a:t>Battle of Cowpens:</a:t>
            </a:r>
            <a:r>
              <a:rPr lang="en-US" sz="2000" b="1" dirty="0" smtClean="0"/>
              <a:t>  stopped Cornwallis (Cornwallis continues into NC)</a:t>
            </a:r>
          </a:p>
          <a:p>
            <a:r>
              <a:rPr lang="en-US" sz="2000" b="1" u="sng" dirty="0" smtClean="0"/>
              <a:t>Battle of Guilford Court House:</a:t>
            </a:r>
            <a:r>
              <a:rPr lang="en-US" sz="2000" b="1" dirty="0" smtClean="0"/>
              <a:t> defeated Patriots</a:t>
            </a:r>
          </a:p>
          <a:p>
            <a:r>
              <a:rPr lang="en-US" sz="2000" b="1" dirty="0" smtClean="0"/>
              <a:t>Stops in Wilmington, NC to be resupplied and advanced into Virginia</a:t>
            </a:r>
            <a:endParaRPr lang="en-US" sz="2000" b="1" dirty="0"/>
          </a:p>
          <a:p>
            <a:r>
              <a:rPr lang="en-US" sz="2000" b="1" dirty="0" smtClean="0"/>
              <a:t>Army much larger than Patriot forces (Marquis de Lafayette)</a:t>
            </a:r>
          </a:p>
        </p:txBody>
      </p:sp>
    </p:spTree>
    <p:extLst>
      <p:ext uri="{BB962C8B-B14F-4D97-AF65-F5344CB8AC3E}">
        <p14:creationId xmlns:p14="http://schemas.microsoft.com/office/powerpoint/2010/main" val="12036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Victory at </a:t>
            </a:r>
            <a:r>
              <a:rPr lang="en-US" dirty="0" err="1" smtClean="0"/>
              <a:t>yorktown</a:t>
            </a:r>
            <a:endParaRPr lang="en-US" dirty="0"/>
          </a:p>
        </p:txBody>
      </p:sp>
      <p:sp>
        <p:nvSpPr>
          <p:cNvPr id="3" name="Content Placeholder 2"/>
          <p:cNvSpPr>
            <a:spLocks noGrp="1"/>
          </p:cNvSpPr>
          <p:nvPr>
            <p:ph sz="quarter" idx="13"/>
          </p:nvPr>
        </p:nvSpPr>
        <p:spPr>
          <a:xfrm>
            <a:off x="228600" y="685800"/>
            <a:ext cx="8534400" cy="5867400"/>
          </a:xfrm>
        </p:spPr>
        <p:txBody>
          <a:bodyPr>
            <a:normAutofit/>
          </a:bodyPr>
          <a:lstStyle/>
          <a:p>
            <a:r>
              <a:rPr lang="en-US" sz="2000" b="1" dirty="0" smtClean="0"/>
              <a:t>French allies had just joined in New York</a:t>
            </a:r>
          </a:p>
          <a:p>
            <a:r>
              <a:rPr lang="en-US" sz="2000" b="1" dirty="0" smtClean="0"/>
              <a:t>Washington moved American-French force south, while French fleet set up a blockade off the Virginia coast (British navy were driven away)</a:t>
            </a:r>
          </a:p>
          <a:p>
            <a:r>
              <a:rPr lang="en-US" sz="2000" b="1" dirty="0" smtClean="0"/>
              <a:t>Cornwallis faced an army more than twice the size of his own blocking an escape from the peninsula (French fleet prevented reinforcements or removal).</a:t>
            </a:r>
          </a:p>
          <a:p>
            <a:r>
              <a:rPr lang="en-US" sz="2000" b="1" dirty="0" smtClean="0"/>
              <a:t>Cornwallis surrendered (</a:t>
            </a:r>
            <a:r>
              <a:rPr lang="en-US" sz="2000" b="1" u="sng" dirty="0" smtClean="0"/>
              <a:t>Articles of Capitulation:</a:t>
            </a:r>
            <a:r>
              <a:rPr lang="en-US" sz="2000" b="1" dirty="0" smtClean="0"/>
              <a:t>  October 19, 1781)</a:t>
            </a:r>
          </a:p>
          <a:p>
            <a:pPr marL="0" indent="0">
              <a:buNone/>
            </a:pPr>
            <a:endParaRPr lang="en-US" sz="2000" b="1" dirty="0" smtClean="0"/>
          </a:p>
        </p:txBody>
      </p:sp>
      <p:pic>
        <p:nvPicPr>
          <p:cNvPr id="5122" name="Picture 2" descr="http://www.socialstudiesforkids.com/graphics/yorkt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17946"/>
            <a:ext cx="4343400" cy="312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legacy.owensboro.kctcs.edu/mmaltby/his108/Yorktown%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772400" cy="613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Treaty of </a:t>
            </a:r>
            <a:r>
              <a:rPr lang="en-US" dirty="0" err="1" smtClean="0"/>
              <a:t>paris</a:t>
            </a:r>
            <a:r>
              <a:rPr lang="en-US" dirty="0" smtClean="0"/>
              <a:t> (1783)</a:t>
            </a:r>
            <a:endParaRPr lang="en-US" dirty="0"/>
          </a:p>
        </p:txBody>
      </p:sp>
      <p:sp>
        <p:nvSpPr>
          <p:cNvPr id="3" name="Content Placeholder 2"/>
          <p:cNvSpPr>
            <a:spLocks noGrp="1"/>
          </p:cNvSpPr>
          <p:nvPr>
            <p:ph sz="quarter" idx="13"/>
          </p:nvPr>
        </p:nvSpPr>
        <p:spPr>
          <a:xfrm>
            <a:off x="304800" y="762000"/>
            <a:ext cx="8229600" cy="5791200"/>
          </a:xfrm>
        </p:spPr>
        <p:txBody>
          <a:bodyPr>
            <a:normAutofit/>
          </a:bodyPr>
          <a:lstStyle/>
          <a:p>
            <a:r>
              <a:rPr lang="en-US" sz="2000" b="1" dirty="0" smtClean="0"/>
              <a:t>Four countries involved:  United States, Great Britain, France, and Spain</a:t>
            </a:r>
          </a:p>
          <a:p>
            <a:pPr marL="0" indent="0">
              <a:buNone/>
            </a:pPr>
            <a:r>
              <a:rPr lang="en-US" sz="2000" b="1" u="sng" dirty="0" smtClean="0"/>
              <a:t>Major provisions included:</a:t>
            </a:r>
          </a:p>
          <a:p>
            <a:pPr marL="457200" indent="-457200">
              <a:buFont typeface="+mj-lt"/>
              <a:buAutoNum type="arabicPeriod"/>
            </a:pPr>
            <a:r>
              <a:rPr lang="en-US" sz="2000" b="1" dirty="0" smtClean="0"/>
              <a:t>Independence of United States of America</a:t>
            </a:r>
          </a:p>
          <a:p>
            <a:pPr marL="457200" indent="-457200">
              <a:buFont typeface="+mj-lt"/>
              <a:buAutoNum type="arabicPeriod"/>
            </a:pPr>
            <a:r>
              <a:rPr lang="en-US" sz="2000" b="1" dirty="0" smtClean="0"/>
              <a:t>Northern border between US and British Canada was set from New England to Mississippi River primarily along Great Lakes.</a:t>
            </a:r>
          </a:p>
          <a:p>
            <a:pPr marL="457200" indent="-457200">
              <a:buFont typeface="+mj-lt"/>
              <a:buAutoNum type="arabicPeriod"/>
            </a:pPr>
            <a:r>
              <a:rPr lang="en-US" sz="2000" b="1" dirty="0" smtClean="0"/>
              <a:t>Mississippi River boundary between United States and Spain</a:t>
            </a:r>
          </a:p>
          <a:p>
            <a:pPr marL="457200" indent="-457200">
              <a:buFont typeface="+mj-lt"/>
              <a:buAutoNum type="arabicPeriod"/>
            </a:pPr>
            <a:r>
              <a:rPr lang="en-US" sz="2000" b="1" dirty="0" smtClean="0"/>
              <a:t>Florida was returned to Spain </a:t>
            </a:r>
          </a:p>
          <a:p>
            <a:pPr marL="457200" indent="-457200">
              <a:buFont typeface="+mj-lt"/>
              <a:buAutoNum type="arabicPeriod"/>
            </a:pPr>
            <a:r>
              <a:rPr lang="en-US" sz="2000" b="1" dirty="0" smtClean="0"/>
              <a:t>GB withdrew its troops from US territory</a:t>
            </a:r>
          </a:p>
          <a:p>
            <a:pPr marL="457200" indent="-457200">
              <a:buFont typeface="+mj-lt"/>
              <a:buAutoNum type="arabicPeriod"/>
            </a:pPr>
            <a:r>
              <a:rPr lang="en-US" sz="2000" b="1" dirty="0" smtClean="0"/>
              <a:t>Rights and property of American Loyalists</a:t>
            </a:r>
          </a:p>
          <a:p>
            <a:pPr marL="0" indent="0">
              <a:buNone/>
            </a:pPr>
            <a:r>
              <a:rPr lang="en-US" sz="2000" b="1" dirty="0" smtClean="0"/>
              <a:t>Be restored and that no future action be taken</a:t>
            </a:r>
          </a:p>
          <a:p>
            <a:pPr marL="0" indent="0">
              <a:buNone/>
            </a:pPr>
            <a:r>
              <a:rPr lang="en-US" sz="2000" b="1" dirty="0" smtClean="0"/>
              <a:t>Against them.  Persecution of Tories after war</a:t>
            </a:r>
          </a:p>
          <a:p>
            <a:pPr marL="457200" indent="-457200">
              <a:buFont typeface="+mj-lt"/>
              <a:buAutoNum type="arabicPeriod"/>
            </a:pPr>
            <a:endParaRPr lang="en-US" sz="2000" b="1" dirty="0"/>
          </a:p>
        </p:txBody>
      </p:sp>
    </p:spTree>
    <p:extLst>
      <p:ext uri="{BB962C8B-B14F-4D97-AF65-F5344CB8AC3E}">
        <p14:creationId xmlns:p14="http://schemas.microsoft.com/office/powerpoint/2010/main" val="17828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astern North America in 1775. The British Province of Quebec, the thirteen colonies on the Atlantic coast and the Indian reserve as defined by the Royal Proclamation of 1763. The 1763 Proclamation line is the border between the red and the pink areas, while the orange area represents the Spanish cla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534400" cy="695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00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Impact of the revolution</a:t>
            </a:r>
            <a:endParaRPr lang="en-US" dirty="0"/>
          </a:p>
        </p:txBody>
      </p:sp>
      <p:sp>
        <p:nvSpPr>
          <p:cNvPr id="3" name="Content Placeholder 2"/>
          <p:cNvSpPr>
            <a:spLocks noGrp="1"/>
          </p:cNvSpPr>
          <p:nvPr>
            <p:ph sz="quarter" idx="13"/>
          </p:nvPr>
        </p:nvSpPr>
        <p:spPr>
          <a:xfrm>
            <a:off x="228600" y="685800"/>
            <a:ext cx="8305800" cy="5867400"/>
          </a:xfrm>
        </p:spPr>
        <p:txBody>
          <a:bodyPr>
            <a:normAutofit/>
          </a:bodyPr>
          <a:lstStyle/>
          <a:p>
            <a:r>
              <a:rPr lang="en-US" sz="2000" b="1" u="sng" dirty="0" smtClean="0"/>
              <a:t>Women:</a:t>
            </a:r>
            <a:r>
              <a:rPr lang="en-US" sz="2000" b="1" dirty="0" smtClean="0"/>
              <a:t>  Took care of families, land, and businesses</a:t>
            </a:r>
          </a:p>
          <a:p>
            <a:pPr lvl="1"/>
            <a:r>
              <a:rPr lang="en-US" sz="2000" b="1" dirty="0" smtClean="0"/>
              <a:t>Cared for husbands and fathers in battle and cared for them</a:t>
            </a:r>
          </a:p>
          <a:p>
            <a:r>
              <a:rPr lang="en-US" sz="2000" b="1" u="sng" dirty="0" smtClean="0"/>
              <a:t>African-Americans:</a:t>
            </a:r>
            <a:r>
              <a:rPr lang="en-US" sz="2000" b="1" dirty="0" smtClean="0"/>
              <a:t> most Northern states abolished slavery in late 1700’s</a:t>
            </a:r>
          </a:p>
          <a:p>
            <a:pPr lvl="1"/>
            <a:r>
              <a:rPr lang="en-US" sz="2000" b="1" dirty="0" smtClean="0"/>
              <a:t>Passed laws limiting legal rights and political power</a:t>
            </a:r>
          </a:p>
          <a:p>
            <a:pPr lvl="1"/>
            <a:r>
              <a:rPr lang="en-US" sz="2000" b="1" dirty="0" smtClean="0"/>
              <a:t>South made slavery more restrictive</a:t>
            </a:r>
          </a:p>
          <a:p>
            <a:r>
              <a:rPr lang="en-US" sz="2000" b="1" u="sng" dirty="0" smtClean="0"/>
              <a:t>Native Americans:</a:t>
            </a:r>
            <a:r>
              <a:rPr lang="en-US" sz="2000" b="1" dirty="0" smtClean="0"/>
              <a:t>  allies with British so it was justifiable for Americans to go after land.  </a:t>
            </a:r>
          </a:p>
          <a:p>
            <a:r>
              <a:rPr lang="en-US" sz="2000" b="1" dirty="0" smtClean="0"/>
              <a:t>The Spreading of the idea of </a:t>
            </a:r>
          </a:p>
          <a:p>
            <a:pPr marL="0" indent="0">
              <a:buNone/>
            </a:pPr>
            <a:r>
              <a:rPr lang="en-US" sz="2000" b="1" dirty="0" smtClean="0"/>
              <a:t>LIBERTY (“ALL MEN ARE CREATED EQUAL”)</a:t>
            </a:r>
            <a:endParaRPr lang="en-US" sz="2000" b="1" dirty="0"/>
          </a:p>
        </p:txBody>
      </p:sp>
    </p:spTree>
    <p:extLst>
      <p:ext uri="{BB962C8B-B14F-4D97-AF65-F5344CB8AC3E}">
        <p14:creationId xmlns:p14="http://schemas.microsoft.com/office/powerpoint/2010/main" val="24306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487362"/>
          </a:xfrm>
        </p:spPr>
        <p:txBody>
          <a:bodyPr/>
          <a:lstStyle/>
          <a:p>
            <a:r>
              <a:rPr lang="en-US" dirty="0" smtClean="0"/>
              <a:t>Strengths and weaknesses</a:t>
            </a:r>
            <a:endParaRPr lang="en-US" dirty="0"/>
          </a:p>
        </p:txBody>
      </p:sp>
      <p:sp>
        <p:nvSpPr>
          <p:cNvPr id="3" name="Content Placeholder 2"/>
          <p:cNvSpPr>
            <a:spLocks noGrp="1"/>
          </p:cNvSpPr>
          <p:nvPr>
            <p:ph sz="quarter" idx="13"/>
          </p:nvPr>
        </p:nvSpPr>
        <p:spPr>
          <a:xfrm>
            <a:off x="228600" y="685800"/>
            <a:ext cx="8534400" cy="5867400"/>
          </a:xfrm>
        </p:spPr>
        <p:txBody>
          <a:bodyPr>
            <a:normAutofit lnSpcReduction="10000"/>
          </a:bodyPr>
          <a:lstStyle/>
          <a:p>
            <a:pPr marL="0" indent="0">
              <a:buNone/>
            </a:pPr>
            <a:r>
              <a:rPr lang="en-US" sz="2000" b="1" u="sng" dirty="0" smtClean="0"/>
              <a:t>British:</a:t>
            </a:r>
            <a:r>
              <a:rPr lang="en-US" sz="2000" b="1" dirty="0" smtClean="0"/>
              <a:t>  </a:t>
            </a:r>
            <a:r>
              <a:rPr lang="en-US" sz="2000" b="1" u="sng" dirty="0" smtClean="0"/>
              <a:t>S</a:t>
            </a:r>
            <a:r>
              <a:rPr lang="en-US" sz="2000" b="1" dirty="0" smtClean="0"/>
              <a:t>:  Disciplined and trained army</a:t>
            </a:r>
          </a:p>
          <a:p>
            <a:r>
              <a:rPr lang="en-US" sz="2000" b="1" dirty="0" smtClean="0"/>
              <a:t>Best navy in the world</a:t>
            </a:r>
          </a:p>
          <a:p>
            <a:r>
              <a:rPr lang="en-US" sz="2000" b="1" dirty="0" smtClean="0"/>
              <a:t>50,000 Loyalists (African-Americans/Freedom, </a:t>
            </a:r>
          </a:p>
          <a:p>
            <a:pPr marL="0" indent="0">
              <a:buNone/>
            </a:pPr>
            <a:r>
              <a:rPr lang="en-US" sz="2000" b="1" dirty="0" smtClean="0"/>
              <a:t>Native Americans/expansion)</a:t>
            </a:r>
          </a:p>
          <a:p>
            <a:r>
              <a:rPr lang="en-US" sz="2000" b="1" u="sng" dirty="0" smtClean="0"/>
              <a:t>Mercenaries:</a:t>
            </a:r>
            <a:r>
              <a:rPr lang="en-US" sz="2000" b="1" dirty="0" smtClean="0"/>
              <a:t>  foreign soldiers that fought for pay</a:t>
            </a:r>
          </a:p>
          <a:p>
            <a:pPr marL="0" indent="0">
              <a:buNone/>
            </a:pPr>
            <a:r>
              <a:rPr lang="en-US" sz="2000" b="1" u="sng" dirty="0" smtClean="0"/>
              <a:t>W:</a:t>
            </a:r>
            <a:r>
              <a:rPr lang="en-US" sz="2000" b="1" dirty="0" smtClean="0"/>
              <a:t>  Not popular in Great Britain </a:t>
            </a:r>
          </a:p>
          <a:p>
            <a:pPr marL="0" indent="0">
              <a:buNone/>
            </a:pPr>
            <a:r>
              <a:rPr lang="en-US" sz="2000" b="1" dirty="0" smtClean="0"/>
              <a:t>(Taxes, sympathy for Americans), </a:t>
            </a:r>
          </a:p>
          <a:p>
            <a:pPr marL="0" indent="0">
              <a:buNone/>
            </a:pPr>
            <a:r>
              <a:rPr lang="en-US" sz="2000" b="1" dirty="0" smtClean="0"/>
              <a:t>DO NOT ADAPT TACTICS to conditions </a:t>
            </a:r>
          </a:p>
          <a:p>
            <a:pPr marL="0" indent="0">
              <a:buNone/>
            </a:pPr>
            <a:r>
              <a:rPr lang="en-US" sz="2000" b="1" dirty="0" smtClean="0"/>
              <a:t>in America.</a:t>
            </a:r>
          </a:p>
          <a:p>
            <a:pPr marL="0" indent="0">
              <a:buNone/>
            </a:pPr>
            <a:r>
              <a:rPr lang="en-US" sz="2000" b="1" u="sng" dirty="0" smtClean="0"/>
              <a:t>Americans:</a:t>
            </a:r>
            <a:r>
              <a:rPr lang="en-US" sz="2000" b="1" dirty="0" smtClean="0"/>
              <a:t>  </a:t>
            </a:r>
            <a:r>
              <a:rPr lang="en-US" sz="2000" b="1" u="sng" dirty="0" smtClean="0"/>
              <a:t>S:</a:t>
            </a:r>
            <a:r>
              <a:rPr lang="en-US" sz="2000" b="1" dirty="0" smtClean="0"/>
              <a:t>  Fighting on own territory, </a:t>
            </a:r>
          </a:p>
          <a:p>
            <a:pPr marL="0" indent="0">
              <a:buNone/>
            </a:pPr>
            <a:r>
              <a:rPr lang="en-US" sz="2000" b="1" dirty="0" smtClean="0"/>
              <a:t>familiar with French and Indian War tactics </a:t>
            </a:r>
          </a:p>
          <a:p>
            <a:pPr marL="0" indent="0">
              <a:buNone/>
            </a:pPr>
            <a:r>
              <a:rPr lang="en-US" sz="2000" b="1" dirty="0" smtClean="0"/>
              <a:t>(George Washington)</a:t>
            </a:r>
          </a:p>
          <a:p>
            <a:pPr marL="0" indent="0">
              <a:buNone/>
            </a:pPr>
            <a:r>
              <a:rPr lang="en-US" sz="2000" b="1" u="sng" dirty="0" smtClean="0"/>
              <a:t>W:</a:t>
            </a:r>
            <a:r>
              <a:rPr lang="en-US" sz="2000" b="1" dirty="0" smtClean="0"/>
              <a:t>  Lacked well-supplied, stable, and effective fighting force</a:t>
            </a:r>
          </a:p>
          <a:p>
            <a:pPr marL="0" indent="0">
              <a:buNone/>
            </a:pPr>
            <a:r>
              <a:rPr lang="en-US" sz="2000" b="1" dirty="0" smtClean="0"/>
              <a:t>When service was up, new troops would come in</a:t>
            </a:r>
          </a:p>
          <a:p>
            <a:pPr marL="0" indent="0">
              <a:buNone/>
            </a:pPr>
            <a:endParaRPr lang="en-US" sz="2000" b="1" dirty="0"/>
          </a:p>
        </p:txBody>
      </p:sp>
      <p:pic>
        <p:nvPicPr>
          <p:cNvPr id="1026" name="Picture 2" descr="http://www.sonofthesouth.net/revolutionary-war/revolutionary-war-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86821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itishbattles.com/images/yorktown/american-continental-troops-capture-guns-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233" y="3034145"/>
            <a:ext cx="3337034"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Siege of Boston</a:t>
            </a:r>
            <a:endParaRPr lang="en-US" dirty="0"/>
          </a:p>
        </p:txBody>
      </p:sp>
      <p:sp>
        <p:nvSpPr>
          <p:cNvPr id="3" name="Content Placeholder 2"/>
          <p:cNvSpPr>
            <a:spLocks noGrp="1"/>
          </p:cNvSpPr>
          <p:nvPr>
            <p:ph sz="quarter" idx="13"/>
          </p:nvPr>
        </p:nvSpPr>
        <p:spPr>
          <a:xfrm>
            <a:off x="228600" y="685800"/>
            <a:ext cx="8305800" cy="5943600"/>
          </a:xfrm>
        </p:spPr>
        <p:txBody>
          <a:bodyPr>
            <a:normAutofit/>
          </a:bodyPr>
          <a:lstStyle/>
          <a:p>
            <a:r>
              <a:rPr lang="en-US" sz="2000" b="1" dirty="0" smtClean="0"/>
              <a:t>After Lexington and Concord, 20,000 Patriots surrounded Boston</a:t>
            </a:r>
          </a:p>
          <a:p>
            <a:r>
              <a:rPr lang="en-US" sz="2000" b="1" dirty="0" smtClean="0"/>
              <a:t>Presence prevented 6,000 British troops from crushing rebellion.</a:t>
            </a:r>
          </a:p>
          <a:p>
            <a:pPr marL="0" indent="0">
              <a:buNone/>
            </a:pPr>
            <a:r>
              <a:rPr lang="en-US" sz="2000" b="1" u="sng" dirty="0" smtClean="0"/>
              <a:t>Battle of Bunker Hill:</a:t>
            </a:r>
            <a:r>
              <a:rPr lang="en-US" sz="2000" dirty="0" smtClean="0"/>
              <a:t>  </a:t>
            </a:r>
            <a:r>
              <a:rPr lang="en-US" sz="2000" b="1" dirty="0" smtClean="0"/>
              <a:t>two hills north of Boston.</a:t>
            </a:r>
          </a:p>
          <a:p>
            <a:r>
              <a:rPr lang="en-US" sz="2000" b="1" dirty="0" smtClean="0"/>
              <a:t>General Gage (British):  rebels must be driven from these from these high grounds.</a:t>
            </a:r>
          </a:p>
          <a:p>
            <a:r>
              <a:rPr lang="en-US" sz="2000" b="1" dirty="0" smtClean="0"/>
              <a:t>British army attacks (Breed’s Hill) with battle flags and drums </a:t>
            </a:r>
          </a:p>
          <a:p>
            <a:r>
              <a:rPr lang="en-US" sz="2000" b="1" dirty="0" smtClean="0"/>
              <a:t>1,600 Patriots waiting (Slowed, stopped, and fell back)</a:t>
            </a:r>
          </a:p>
          <a:p>
            <a:r>
              <a:rPr lang="en-US" sz="2000" b="1" u="sng" dirty="0" smtClean="0"/>
              <a:t>Second Attack of BH:</a:t>
            </a:r>
            <a:r>
              <a:rPr lang="en-US" sz="2000" b="1" dirty="0" smtClean="0"/>
              <a:t>  Drove them back again</a:t>
            </a:r>
          </a:p>
          <a:p>
            <a:r>
              <a:rPr lang="en-US" sz="2000" b="1" u="sng" dirty="0" smtClean="0"/>
              <a:t>Third Attack of BH:</a:t>
            </a:r>
            <a:r>
              <a:rPr lang="en-US" sz="2000" b="1" dirty="0" smtClean="0"/>
              <a:t>  Patriots out of ammunition and retreated (British take Breed’s Hill and quickly over-ran second position.  </a:t>
            </a:r>
          </a:p>
          <a:p>
            <a:pPr marL="0" indent="0">
              <a:buNone/>
            </a:pPr>
            <a:r>
              <a:rPr lang="en-US" sz="2000" b="1" u="sng" dirty="0" smtClean="0"/>
              <a:t>With Victory comes High Costs:</a:t>
            </a:r>
            <a:endParaRPr lang="en-US" sz="2000" b="1" dirty="0" smtClean="0"/>
          </a:p>
          <a:p>
            <a:r>
              <a:rPr lang="en-US" sz="2000" b="1" dirty="0" smtClean="0"/>
              <a:t>1,100 of 2,400 British soldiers killed or wounded</a:t>
            </a:r>
          </a:p>
          <a:p>
            <a:r>
              <a:rPr lang="en-US" sz="2000" b="1" dirty="0" smtClean="0"/>
              <a:t>Fewer than 400 killed or wounded</a:t>
            </a:r>
            <a:endParaRPr lang="en-US" sz="2000" b="1" dirty="0"/>
          </a:p>
        </p:txBody>
      </p:sp>
    </p:spTree>
    <p:extLst>
      <p:ext uri="{BB962C8B-B14F-4D97-AF65-F5344CB8AC3E}">
        <p14:creationId xmlns:p14="http://schemas.microsoft.com/office/powerpoint/2010/main" val="26865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a/a2/Bunker_hill_final_att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82000" cy="626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7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411162"/>
          </a:xfrm>
        </p:spPr>
        <p:txBody>
          <a:bodyPr/>
          <a:lstStyle/>
          <a:p>
            <a:r>
              <a:rPr lang="en-US" dirty="0" smtClean="0"/>
              <a:t>British leave </a:t>
            </a:r>
            <a:r>
              <a:rPr lang="en-US" dirty="0" err="1" smtClean="0"/>
              <a:t>boston</a:t>
            </a:r>
            <a:endParaRPr lang="en-US" dirty="0"/>
          </a:p>
        </p:txBody>
      </p:sp>
      <p:sp>
        <p:nvSpPr>
          <p:cNvPr id="3" name="Content Placeholder 2"/>
          <p:cNvSpPr>
            <a:spLocks noGrp="1"/>
          </p:cNvSpPr>
          <p:nvPr>
            <p:ph sz="quarter" idx="13"/>
          </p:nvPr>
        </p:nvSpPr>
        <p:spPr>
          <a:xfrm>
            <a:off x="228600" y="609600"/>
            <a:ext cx="8458200" cy="5867400"/>
          </a:xfrm>
        </p:spPr>
        <p:txBody>
          <a:bodyPr>
            <a:normAutofit/>
          </a:bodyPr>
          <a:lstStyle/>
          <a:p>
            <a:r>
              <a:rPr lang="en-US" sz="2000" b="1" dirty="0" smtClean="0"/>
              <a:t>General Gage wants to march on Rhode Island and NY but is denied</a:t>
            </a:r>
          </a:p>
          <a:p>
            <a:r>
              <a:rPr lang="en-US" sz="2000" b="1" dirty="0" smtClean="0"/>
              <a:t>9 months, small army remained in Boston</a:t>
            </a:r>
          </a:p>
          <a:p>
            <a:r>
              <a:rPr lang="en-US" sz="2000" b="1" dirty="0" smtClean="0"/>
              <a:t>General George Washington:  transforming troops into </a:t>
            </a:r>
            <a:r>
              <a:rPr lang="en-US" sz="2000" b="1" u="sng" dirty="0" smtClean="0"/>
              <a:t>Continental Army</a:t>
            </a:r>
          </a:p>
          <a:p>
            <a:r>
              <a:rPr lang="en-US" sz="2000" b="1" dirty="0" smtClean="0"/>
              <a:t>Colonel Henry Knox:  brought cannons from Fort Ticonderoga in January which Washington placed in Dorchester Heights (South of Boston)</a:t>
            </a:r>
          </a:p>
          <a:p>
            <a:pPr lvl="1"/>
            <a:r>
              <a:rPr lang="en-US" sz="2000" b="1" dirty="0" smtClean="0"/>
              <a:t>Shell British forces in city</a:t>
            </a:r>
          </a:p>
          <a:p>
            <a:pPr lvl="1"/>
            <a:r>
              <a:rPr lang="en-US" sz="2000" b="1" dirty="0" smtClean="0"/>
              <a:t>British ships in Boston Harbor</a:t>
            </a:r>
          </a:p>
          <a:p>
            <a:r>
              <a:rPr lang="en-US" sz="2000" b="1" dirty="0" smtClean="0"/>
              <a:t>March 1776:  British abandoned </a:t>
            </a:r>
          </a:p>
          <a:p>
            <a:pPr marL="0" indent="0">
              <a:buNone/>
            </a:pPr>
            <a:r>
              <a:rPr lang="en-US" sz="2000" b="1" dirty="0" smtClean="0"/>
              <a:t>Boston (Canada of Halifax)</a:t>
            </a:r>
          </a:p>
          <a:p>
            <a:r>
              <a:rPr lang="en-US" sz="2000" b="1" u="sng" dirty="0" smtClean="0"/>
              <a:t>Loyalists:</a:t>
            </a:r>
            <a:r>
              <a:rPr lang="en-US" sz="2000" b="1" dirty="0" smtClean="0"/>
              <a:t>  people who remained </a:t>
            </a:r>
          </a:p>
          <a:p>
            <a:pPr marL="0" indent="0">
              <a:buNone/>
            </a:pPr>
            <a:r>
              <a:rPr lang="en-US" sz="2000" b="1" dirty="0" smtClean="0"/>
              <a:t>loyal to Great Britain</a:t>
            </a:r>
          </a:p>
          <a:p>
            <a:pPr lvl="1"/>
            <a:r>
              <a:rPr lang="en-US" sz="2000" b="1" dirty="0" smtClean="0"/>
              <a:t>Some fled to England or West </a:t>
            </a:r>
          </a:p>
          <a:p>
            <a:pPr marL="457200" lvl="1" indent="0">
              <a:buNone/>
            </a:pPr>
            <a:r>
              <a:rPr lang="en-US" sz="2000" b="1" dirty="0" smtClean="0"/>
              <a:t>Indies</a:t>
            </a:r>
          </a:p>
          <a:p>
            <a:endParaRPr lang="en-US" sz="2000" b="1" dirty="0"/>
          </a:p>
        </p:txBody>
      </p:sp>
      <p:pic>
        <p:nvPicPr>
          <p:cNvPr id="2050" name="Picture 2" descr="http://upload.wikimedia.org/wikipedia/commons/thumb/e/eb/SiegeBoston.jpg/300px-SiegeBo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9149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1000" cy="487362"/>
          </a:xfrm>
        </p:spPr>
        <p:txBody>
          <a:bodyPr/>
          <a:lstStyle/>
          <a:p>
            <a:r>
              <a:rPr lang="en-US" dirty="0" smtClean="0"/>
              <a:t>Retreats and victories</a:t>
            </a:r>
            <a:endParaRPr lang="en-US" dirty="0"/>
          </a:p>
        </p:txBody>
      </p:sp>
      <p:sp>
        <p:nvSpPr>
          <p:cNvPr id="3" name="Content Placeholder 2"/>
          <p:cNvSpPr>
            <a:spLocks noGrp="1"/>
          </p:cNvSpPr>
          <p:nvPr>
            <p:ph sz="quarter" idx="13"/>
          </p:nvPr>
        </p:nvSpPr>
        <p:spPr>
          <a:xfrm>
            <a:off x="228600" y="685800"/>
            <a:ext cx="8458200" cy="5791200"/>
          </a:xfrm>
        </p:spPr>
        <p:txBody>
          <a:bodyPr>
            <a:normAutofit/>
          </a:bodyPr>
          <a:lstStyle/>
          <a:p>
            <a:r>
              <a:rPr lang="en-US" sz="2000" b="1" dirty="0" smtClean="0"/>
              <a:t>British capture New York (Continental Army to PA) (Continental Congress to Philadelphia)</a:t>
            </a:r>
          </a:p>
          <a:p>
            <a:r>
              <a:rPr lang="en-US" sz="2000" b="1" dirty="0" smtClean="0"/>
              <a:t>Thomas Paine </a:t>
            </a:r>
            <a:r>
              <a:rPr lang="en-US" sz="2000" b="1" i="1" dirty="0" smtClean="0"/>
              <a:t>“The Crisis”</a:t>
            </a:r>
          </a:p>
          <a:p>
            <a:r>
              <a:rPr lang="en-US" sz="2000" b="1" dirty="0" smtClean="0"/>
              <a:t>Washington left PA and went across Delaware River Christmas night</a:t>
            </a:r>
          </a:p>
          <a:p>
            <a:pPr lvl="1"/>
            <a:r>
              <a:rPr lang="en-US" sz="2000" b="1" u="sng" dirty="0" smtClean="0"/>
              <a:t>Battle of Trenton</a:t>
            </a:r>
            <a:r>
              <a:rPr lang="en-US" sz="2000" b="1" dirty="0" smtClean="0"/>
              <a:t>:  Surprised 1,400 Mercenaries in Trenton where entire force was captured </a:t>
            </a:r>
          </a:p>
          <a:p>
            <a:r>
              <a:rPr lang="en-US" sz="2000" b="1" u="sng" dirty="0" smtClean="0"/>
              <a:t>Princeton Attack:</a:t>
            </a:r>
            <a:r>
              <a:rPr lang="en-US" sz="2000" b="1" dirty="0" smtClean="0"/>
              <a:t>  Leaving fires for </a:t>
            </a:r>
          </a:p>
          <a:p>
            <a:pPr marL="0" indent="0">
              <a:buNone/>
            </a:pPr>
            <a:r>
              <a:rPr lang="en-US" sz="2000" b="1" dirty="0" smtClean="0"/>
              <a:t>Tories would think army made camp and </a:t>
            </a:r>
          </a:p>
          <a:p>
            <a:pPr marL="0" indent="0">
              <a:buNone/>
            </a:pPr>
            <a:r>
              <a:rPr lang="en-US" sz="2000" b="1" dirty="0" smtClean="0"/>
              <a:t>he led troops on another night time march.  </a:t>
            </a:r>
            <a:endParaRPr lang="en-US" sz="2000" b="1" dirty="0"/>
          </a:p>
          <a:p>
            <a:pPr lvl="1"/>
            <a:r>
              <a:rPr lang="en-US" sz="2000" b="1" dirty="0" smtClean="0"/>
              <a:t>Americans drove back British </a:t>
            </a:r>
          </a:p>
          <a:p>
            <a:pPr marL="457200" lvl="1" indent="0">
              <a:buNone/>
            </a:pPr>
            <a:r>
              <a:rPr lang="en-US" sz="2000" b="1" dirty="0" smtClean="0"/>
              <a:t>troops and captured town</a:t>
            </a:r>
          </a:p>
          <a:p>
            <a:pPr lvl="1"/>
            <a:r>
              <a:rPr lang="en-US" sz="2000" b="1" dirty="0" smtClean="0"/>
              <a:t>Boosted morale and more </a:t>
            </a:r>
          </a:p>
          <a:p>
            <a:pPr marL="457200" lvl="1" indent="0">
              <a:buNone/>
            </a:pPr>
            <a:r>
              <a:rPr lang="en-US" sz="2000" b="1" dirty="0" smtClean="0"/>
              <a:t>supported Patriot cause</a:t>
            </a:r>
            <a:endParaRPr lang="en-US" sz="2000" b="1" dirty="0"/>
          </a:p>
        </p:txBody>
      </p:sp>
      <p:pic>
        <p:nvPicPr>
          <p:cNvPr id="3074" name="Picture 2" descr="http://upload.wikimedia.org/wikipedia/commons/1/11/Emanuel_Leutze_-_Washington_Crossing_the_Delaware_-_WGA12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018" y="2819400"/>
            <a:ext cx="4267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bs.org/ktca/liberty/images/map.tren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 y="228600"/>
            <a:ext cx="8153394"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458200" cy="6477000"/>
          </a:xfrm>
        </p:spPr>
        <p:txBody>
          <a:bodyPr>
            <a:normAutofit/>
          </a:bodyPr>
          <a:lstStyle/>
          <a:p>
            <a:pPr marL="0" indent="0">
              <a:buNone/>
            </a:pPr>
            <a:r>
              <a:rPr lang="en-US" sz="2000" b="1" u="sng" dirty="0" smtClean="0"/>
              <a:t>Victory at Saratoga:</a:t>
            </a:r>
            <a:r>
              <a:rPr lang="en-US" sz="2000" b="1" dirty="0" smtClean="0"/>
              <a:t>  Army on move in Northern NY and wanted to cut New England off rom rest of colonies.  </a:t>
            </a:r>
          </a:p>
          <a:p>
            <a:r>
              <a:rPr lang="en-US" sz="2000" b="1" dirty="0" smtClean="0"/>
              <a:t>8,000 British and Mercenary troops</a:t>
            </a:r>
          </a:p>
          <a:p>
            <a:r>
              <a:rPr lang="en-US" sz="2000" b="1" dirty="0" smtClean="0"/>
              <a:t>Patriots retreat but cut down bridges and trees (Army ran low on supplies)</a:t>
            </a:r>
          </a:p>
          <a:p>
            <a:r>
              <a:rPr lang="en-US" sz="2000" b="1" dirty="0" smtClean="0"/>
              <a:t>Continental Army and Patriots assembled to confront invaders. </a:t>
            </a:r>
          </a:p>
          <a:p>
            <a:r>
              <a:rPr lang="en-US" sz="2000" b="1" dirty="0" smtClean="0"/>
              <a:t>Series of Victories were around Saratoga, NY</a:t>
            </a:r>
          </a:p>
          <a:p>
            <a:r>
              <a:rPr lang="en-US" sz="2000" b="1" dirty="0" smtClean="0"/>
              <a:t>General Burgoyne surrendered army (Biggest victory and turning point)</a:t>
            </a:r>
          </a:p>
          <a:p>
            <a:r>
              <a:rPr lang="en-US" sz="2000" b="1" dirty="0" smtClean="0"/>
              <a:t>Brought major foreign power to aid American cause (French Fleet)</a:t>
            </a:r>
          </a:p>
          <a:p>
            <a:endParaRPr lang="en-US" sz="2000" b="1" dirty="0"/>
          </a:p>
        </p:txBody>
      </p:sp>
      <p:pic>
        <p:nvPicPr>
          <p:cNvPr id="4100" name="Picture 4" descr="http://upload.wikimedia.org/wikipedia/commons/7/71/Surrender_of_General_Burgoy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57600"/>
            <a:ext cx="6477000" cy="29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5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Winning independence</a:t>
            </a:r>
            <a:endParaRPr lang="en-US" dirty="0"/>
          </a:p>
        </p:txBody>
      </p:sp>
    </p:spTree>
    <p:extLst>
      <p:ext uri="{BB962C8B-B14F-4D97-AF65-F5344CB8AC3E}">
        <p14:creationId xmlns:p14="http://schemas.microsoft.com/office/powerpoint/2010/main" val="230301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505</TotalTime>
  <Words>980</Words>
  <Application>Microsoft Office PowerPoint</Application>
  <PresentationFormat>On-screen Show (4:3)</PresentationFormat>
  <Paragraphs>104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Narrow</vt:lpstr>
      <vt:lpstr>Calibri</vt:lpstr>
      <vt:lpstr>Horizon</vt:lpstr>
      <vt:lpstr>Fighting for Independence</vt:lpstr>
      <vt:lpstr>Strengths and weaknesses</vt:lpstr>
      <vt:lpstr>Siege of Boston</vt:lpstr>
      <vt:lpstr>PowerPoint Presentation</vt:lpstr>
      <vt:lpstr>British leave boston</vt:lpstr>
      <vt:lpstr>Retreats and victories</vt:lpstr>
      <vt:lpstr>PowerPoint Presentation</vt:lpstr>
      <vt:lpstr>PowerPoint Presentation</vt:lpstr>
      <vt:lpstr>Winning independence</vt:lpstr>
      <vt:lpstr>Americans endure harships</vt:lpstr>
      <vt:lpstr>Victories in west and south</vt:lpstr>
      <vt:lpstr>Victory at yorktown</vt:lpstr>
      <vt:lpstr>PowerPoint Presentation</vt:lpstr>
      <vt:lpstr>Treaty of paris (1783)</vt:lpstr>
      <vt:lpstr>PowerPoint Presentation</vt:lpstr>
      <vt:lpstr>Impact of the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for Independence</dc:title>
  <dc:creator>Administrator</dc:creator>
  <cp:lastModifiedBy>Lelko, Garrett</cp:lastModifiedBy>
  <cp:revision>22</cp:revision>
  <cp:lastPrinted>2013-10-21T16:05:29Z</cp:lastPrinted>
  <dcterms:created xsi:type="dcterms:W3CDTF">2013-10-18T17:59:31Z</dcterms:created>
  <dcterms:modified xsi:type="dcterms:W3CDTF">2014-10-30T12:24:37Z</dcterms:modified>
</cp:coreProperties>
</file>