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9" r:id="rId3"/>
    <p:sldId id="273" r:id="rId4"/>
    <p:sldId id="276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09E88-3D22-4EE2-A16F-A27D85769A8E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7E4B-D87C-4808-BDFE-E2E862785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7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D23D448-D081-429C-8923-B62480A2A281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50B707-60EB-4D80-AF75-076233D721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53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Quartering Act of 1765:</a:t>
            </a:r>
          </a:p>
          <a:p>
            <a:r>
              <a:rPr lang="en-US" sz="2000" b="1" dirty="0" smtClean="0"/>
              <a:t>Law required the colonies to provide housing and supplies for British troops in America.  (Violated rights as British subjects)</a:t>
            </a:r>
          </a:p>
          <a:p>
            <a:pPr marL="0" indent="0">
              <a:buNone/>
            </a:pPr>
            <a:r>
              <a:rPr lang="en-US" sz="2000" b="1" u="sng" dirty="0" smtClean="0"/>
              <a:t>Stamp Act of 1765: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Tax on newspapers, pamphlets, legal documents, and most printed materials.</a:t>
            </a:r>
          </a:p>
          <a:p>
            <a:r>
              <a:rPr lang="en-US" sz="2000" b="1" dirty="0" smtClean="0"/>
              <a:t>Stamp printed on material to show that tax had been paid.</a:t>
            </a:r>
          </a:p>
          <a:p>
            <a:r>
              <a:rPr lang="en-US" sz="2000" b="1" dirty="0" smtClean="0"/>
              <a:t>Pay for cost of British troops in America.</a:t>
            </a:r>
          </a:p>
          <a:p>
            <a:r>
              <a:rPr lang="en-US" sz="2000" b="1" dirty="0" smtClean="0"/>
              <a:t>First real indication of taxing to raise money</a:t>
            </a:r>
          </a:p>
          <a:p>
            <a:r>
              <a:rPr lang="en-US" sz="2000" b="1" dirty="0" smtClean="0"/>
              <a:t>This act effects everyone including:</a:t>
            </a:r>
          </a:p>
          <a:p>
            <a:pPr lvl="1"/>
            <a:r>
              <a:rPr lang="en-US" sz="2000" b="1" dirty="0" smtClean="0"/>
              <a:t>Printers, Merchants, and Lawyers</a:t>
            </a:r>
          </a:p>
          <a:p>
            <a:endParaRPr lang="en-US" sz="2000" b="1" dirty="0"/>
          </a:p>
        </p:txBody>
      </p:sp>
      <p:pic>
        <p:nvPicPr>
          <p:cNvPr id="3074" name="Picture 2" descr="http://caffeinatedthoughts.com/wp-content/uploads/2013/04/stamp-a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3701055" cy="228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ndofthebrave.info/images/protesting-stamp-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672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53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Stamp Act Congress:</a:t>
            </a:r>
            <a:r>
              <a:rPr lang="en-US" sz="2000" b="1" dirty="0" smtClean="0"/>
              <a:t>  Nine colonies met in NY to hold meeting about Stamp Act.</a:t>
            </a:r>
          </a:p>
          <a:p>
            <a:pPr marL="0" indent="0">
              <a:buNone/>
            </a:pPr>
            <a:r>
              <a:rPr lang="en-US" sz="2000" b="1" u="sng" dirty="0" smtClean="0"/>
              <a:t>James Otis:</a:t>
            </a:r>
            <a:r>
              <a:rPr lang="en-US" sz="2000" b="1" dirty="0" smtClean="0"/>
              <a:t>  lawyer from Massachusetts and main organizer.  Challenges: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Britain’s authority for general warrants used to enter any home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Britain had no right to force laws on colonies (NO reps from British Parl.)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“NO TAXATION WITHOUT REPRESENTATION”\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Delegates now sent petitions to king and Parliament</a:t>
            </a:r>
            <a:endParaRPr lang="en-US" sz="2000" b="1" dirty="0"/>
          </a:p>
        </p:txBody>
      </p:sp>
      <p:pic>
        <p:nvPicPr>
          <p:cNvPr id="4098" name="Picture 2" descr="http://upload.wikimedia.org/wikipedia/en/b/b8/James-otis-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904908"/>
            <a:ext cx="3048000" cy="38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wsanalysis.files.wordpress.com/2012/04/no_taxation_without_representation_mousepad-p144410742047262307envq7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42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4582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Sons/Daughters of Liberty:</a:t>
            </a:r>
            <a:r>
              <a:rPr lang="en-US" sz="2000" b="1" dirty="0" smtClean="0"/>
              <a:t>  Organized boycotts of British goods</a:t>
            </a:r>
          </a:p>
          <a:p>
            <a:r>
              <a:rPr lang="en-US" sz="2000" b="1" dirty="0" smtClean="0"/>
              <a:t>Refusal to buy certain products or use certain services as an act of protest</a:t>
            </a:r>
          </a:p>
          <a:p>
            <a:pPr marL="0" indent="0">
              <a:buNone/>
            </a:pPr>
            <a:r>
              <a:rPr lang="en-US" sz="2000" b="1" u="sng" dirty="0" smtClean="0"/>
              <a:t>Boston Sons of Liberty:</a:t>
            </a:r>
            <a:r>
              <a:rPr lang="en-US" sz="2000" b="1" dirty="0" smtClean="0"/>
              <a:t>  Led by Samuel Adams</a:t>
            </a:r>
          </a:p>
          <a:p>
            <a:r>
              <a:rPr lang="en-US" sz="2000" b="1" dirty="0" smtClean="0"/>
              <a:t>Visited person who distributed stamps in Boston</a:t>
            </a:r>
          </a:p>
          <a:p>
            <a:r>
              <a:rPr lang="en-US" sz="2000" b="1" dirty="0" smtClean="0"/>
              <a:t>Resign or we will destroy your house and life</a:t>
            </a:r>
          </a:p>
          <a:p>
            <a:r>
              <a:rPr lang="en-US" sz="2000" b="1" dirty="0" smtClean="0"/>
              <a:t>Brother-in-law attacked (Thomas Hutchinson) </a:t>
            </a:r>
          </a:p>
          <a:p>
            <a:pPr marL="0" indent="0">
              <a:buNone/>
            </a:pPr>
            <a:r>
              <a:rPr lang="en-US" sz="2000" b="1" dirty="0" smtClean="0"/>
              <a:t>lieutenant governor of colony</a:t>
            </a:r>
          </a:p>
          <a:p>
            <a:r>
              <a:rPr lang="en-US" sz="2000" b="1" dirty="0" smtClean="0"/>
              <a:t>His home destroyed after told to leave house</a:t>
            </a:r>
          </a:p>
          <a:p>
            <a:r>
              <a:rPr lang="en-US" sz="2000" b="1" dirty="0" smtClean="0"/>
              <a:t>When Stamp Act was to take effect, most</a:t>
            </a:r>
          </a:p>
          <a:p>
            <a:pPr marL="0" indent="0">
              <a:buNone/>
            </a:pPr>
            <a:r>
              <a:rPr lang="en-US" sz="2000" b="1" dirty="0" smtClean="0"/>
              <a:t>Distributors resigned to fled (No one to sell)</a:t>
            </a:r>
          </a:p>
          <a:p>
            <a:r>
              <a:rPr lang="en-US" sz="2000" b="1" dirty="0" smtClean="0"/>
              <a:t>Protest in Britain by merchants</a:t>
            </a:r>
          </a:p>
          <a:p>
            <a:r>
              <a:rPr lang="en-US" sz="2000" b="1" dirty="0" smtClean="0"/>
              <a:t>Greenville resigns in 1765</a:t>
            </a:r>
          </a:p>
          <a:p>
            <a:r>
              <a:rPr lang="en-US" sz="2000" b="1" dirty="0" smtClean="0"/>
              <a:t>Parliament repeals Stamp Act 1766</a:t>
            </a:r>
          </a:p>
          <a:p>
            <a:pPr marL="0" indent="0">
              <a:buNone/>
            </a:pPr>
            <a:r>
              <a:rPr lang="en-US" sz="2000" b="1" u="sng" dirty="0" smtClean="0"/>
              <a:t>Declaratory Act:</a:t>
            </a:r>
            <a:r>
              <a:rPr lang="en-US" sz="2000" b="1" dirty="0" smtClean="0"/>
              <a:t>  Parliament could make laws for colonists “in all cases”</a:t>
            </a:r>
            <a:endParaRPr lang="en-US" sz="2000" b="1" u="sng" dirty="0"/>
          </a:p>
        </p:txBody>
      </p:sp>
      <p:pic>
        <p:nvPicPr>
          <p:cNvPr id="5122" name="Picture 2" descr="http://e08595.medialib.glogster.com/media/8a/8ac2bc5cb8fbcd7ac3bd9a9c6320b6765ca82c2fcce8309dec83184dc6b352ec/boston-tea-party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Townshend Acts:</a:t>
            </a:r>
            <a:r>
              <a:rPr lang="en-US" sz="2000" b="1" dirty="0"/>
              <a:t> </a:t>
            </a:r>
            <a:r>
              <a:rPr lang="en-US" sz="2000" b="1" dirty="0" smtClean="0"/>
              <a:t> Placing duties on certain imported goods like glass and tea.</a:t>
            </a:r>
          </a:p>
          <a:p>
            <a:r>
              <a:rPr lang="en-US" sz="2000" b="1" dirty="0" smtClean="0"/>
              <a:t>Hoped to satisfy the colonists by raising money through duties rather than direct taxes.  Money would be used for “support of civil government” </a:t>
            </a:r>
          </a:p>
          <a:p>
            <a:r>
              <a:rPr lang="en-US" sz="2000" b="1" dirty="0" smtClean="0"/>
              <a:t>Violence starts again:  “Taxed without consent”</a:t>
            </a:r>
          </a:p>
          <a:p>
            <a:r>
              <a:rPr lang="en-US" sz="2000" b="1" dirty="0" smtClean="0"/>
              <a:t>Pay goes to salaries of royal governors in America, who would not have to pay legislatures.</a:t>
            </a:r>
          </a:p>
          <a:p>
            <a:r>
              <a:rPr lang="en-US" sz="2000" b="1" dirty="0" smtClean="0"/>
              <a:t>Congress agreed to stop importing British goods.</a:t>
            </a:r>
            <a:r>
              <a:rPr lang="en-US" sz="2000" dirty="0" smtClean="0"/>
              <a:t>   </a:t>
            </a:r>
            <a:endParaRPr lang="en-US" sz="2000" u="sng" dirty="0"/>
          </a:p>
        </p:txBody>
      </p:sp>
      <p:pic>
        <p:nvPicPr>
          <p:cNvPr id="6146" name="Picture 2" descr="http://www.cr-cath.pvt.k12.ia.us/lasalle/Resources/8th%20Websites%202013/Ty%20Bryce%20Erik%20rev%20war/Bryce%20Schult%20rev%20war/images/Townshend%2520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1659"/>
            <a:ext cx="4928620" cy="30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startzman.pbworks.com/f/1283901208/TOWNSH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2597348" cy="37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Boston Massacre: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Britain sends troops to Boston (Townshend Act)</a:t>
            </a:r>
          </a:p>
          <a:p>
            <a:r>
              <a:rPr lang="en-US" sz="2000" b="1" dirty="0" smtClean="0"/>
              <a:t>March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1770:  small crowd threatened squad of British soldiers</a:t>
            </a:r>
          </a:p>
          <a:p>
            <a:r>
              <a:rPr lang="en-US" sz="2000" b="1" dirty="0" smtClean="0"/>
              <a:t>Soldiers open fire on crowd leaving 5 dead</a:t>
            </a:r>
          </a:p>
          <a:p>
            <a:r>
              <a:rPr lang="en-US" sz="2000" b="1" dirty="0" smtClean="0"/>
              <a:t>Nine soldiers put on trial (John Adams</a:t>
            </a:r>
          </a:p>
          <a:p>
            <a:pPr marL="0" indent="0">
              <a:buNone/>
            </a:pPr>
            <a:r>
              <a:rPr lang="en-US" sz="2000" b="1" dirty="0" smtClean="0"/>
              <a:t> lawyer)</a:t>
            </a:r>
          </a:p>
          <a:p>
            <a:r>
              <a:rPr lang="en-US" sz="2000" b="1" dirty="0" smtClean="0"/>
              <a:t>7 found not guilty</a:t>
            </a:r>
          </a:p>
          <a:p>
            <a:r>
              <a:rPr lang="en-US" sz="2000" b="1" dirty="0" smtClean="0"/>
              <a:t>2 were branded as punishment and </a:t>
            </a:r>
          </a:p>
          <a:p>
            <a:pPr marL="0" indent="0">
              <a:buNone/>
            </a:pPr>
            <a:r>
              <a:rPr lang="en-US" sz="2000" b="1" dirty="0" smtClean="0"/>
              <a:t>were released</a:t>
            </a:r>
          </a:p>
          <a:p>
            <a:r>
              <a:rPr lang="en-US" sz="2000" b="1" dirty="0" smtClean="0"/>
              <a:t>Parliament cancels Townshend </a:t>
            </a:r>
          </a:p>
          <a:p>
            <a:pPr marL="0" indent="0">
              <a:buNone/>
            </a:pPr>
            <a:r>
              <a:rPr lang="en-US" sz="2000" b="1" dirty="0" smtClean="0"/>
              <a:t>taxes except for tea</a:t>
            </a:r>
          </a:p>
          <a:p>
            <a:pPr marL="0" indent="0">
              <a:buNone/>
            </a:pPr>
            <a:r>
              <a:rPr lang="en-US" sz="2000" b="1" u="sng" dirty="0" smtClean="0"/>
              <a:t>Committee of Correspondence:</a:t>
            </a:r>
            <a:r>
              <a:rPr lang="en-US" sz="2000" b="1" dirty="0" smtClean="0"/>
              <a:t>  Bostonians </a:t>
            </a:r>
          </a:p>
          <a:p>
            <a:pPr marL="0" indent="0">
              <a:buNone/>
            </a:pPr>
            <a:r>
              <a:rPr lang="en-US" sz="2000" b="1" dirty="0" smtClean="0"/>
              <a:t>form and Coordinate resistance throughout </a:t>
            </a:r>
          </a:p>
          <a:p>
            <a:pPr marL="0" indent="0">
              <a:buNone/>
            </a:pPr>
            <a:r>
              <a:rPr lang="en-US" sz="2000" b="1" dirty="0" smtClean="0"/>
              <a:t>colonies and Nearly all colonies had committees.</a:t>
            </a:r>
          </a:p>
          <a:p>
            <a:endParaRPr lang="en-US" sz="2000" b="1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u="sng" dirty="0"/>
          </a:p>
        </p:txBody>
      </p:sp>
      <p:pic>
        <p:nvPicPr>
          <p:cNvPr id="7170" name="Picture 2" descr="http://www.pbs.org/wgbh/aia/part2/images/2cris237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3058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/>
              <a:t>Boston Tea Party</a:t>
            </a:r>
            <a:r>
              <a:rPr lang="en-US" sz="2000" b="1" dirty="0" smtClean="0"/>
              <a:t> (May 1773)</a:t>
            </a:r>
          </a:p>
          <a:p>
            <a:r>
              <a:rPr lang="en-US" sz="2000" b="1" dirty="0" smtClean="0"/>
              <a:t>Parliament passed Tea Act:  sell tea in America without paying taxes.</a:t>
            </a:r>
          </a:p>
          <a:p>
            <a:r>
              <a:rPr lang="en-US" sz="2000" b="1" dirty="0" smtClean="0"/>
              <a:t>Would make East India Company’s tea less expensive than smuggled</a:t>
            </a:r>
          </a:p>
          <a:p>
            <a:r>
              <a:rPr lang="en-US" sz="2000" b="1" dirty="0" smtClean="0"/>
              <a:t>Sale agents threatened to resign</a:t>
            </a:r>
          </a:p>
          <a:p>
            <a:r>
              <a:rPr lang="en-US" sz="2000" b="1" dirty="0" smtClean="0"/>
              <a:t>Ports would not let ships dock</a:t>
            </a:r>
          </a:p>
          <a:p>
            <a:r>
              <a:rPr lang="en-US" sz="2000" b="1" dirty="0" smtClean="0"/>
              <a:t>Dec. 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1773:  disguised as Indians </a:t>
            </a:r>
          </a:p>
          <a:p>
            <a:pPr marL="0" indent="0">
              <a:buNone/>
            </a:pPr>
            <a:r>
              <a:rPr lang="en-US" sz="2000" b="1" dirty="0" smtClean="0"/>
              <a:t>Boarded three ships in Boston and broke</a:t>
            </a:r>
          </a:p>
          <a:p>
            <a:pPr marL="0" indent="0">
              <a:buNone/>
            </a:pPr>
            <a:r>
              <a:rPr lang="en-US" sz="2000" b="1" dirty="0" smtClean="0"/>
              <a:t>Every crate on board and </a:t>
            </a:r>
          </a:p>
          <a:p>
            <a:pPr marL="0" indent="0">
              <a:buNone/>
            </a:pPr>
            <a:r>
              <a:rPr lang="en-US" sz="2000" b="1" dirty="0" smtClean="0"/>
              <a:t>dumped tea in</a:t>
            </a:r>
          </a:p>
          <a:p>
            <a:pPr marL="0" indent="0">
              <a:buNone/>
            </a:pPr>
            <a:r>
              <a:rPr lang="en-US" sz="2000" b="1" dirty="0" smtClean="0"/>
              <a:t>harbor</a:t>
            </a:r>
            <a:endParaRPr lang="en-US" sz="2000" b="1" dirty="0"/>
          </a:p>
        </p:txBody>
      </p:sp>
      <p:pic>
        <p:nvPicPr>
          <p:cNvPr id="8194" name="Picture 2" descr="http://upload.wikimedia.org/wikipedia/commons/5/52/Boston_Tea_Party_Currier_col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1794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3058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Intolerable Acts or Coercive Acts: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Limited town meeting to once a year</a:t>
            </a:r>
          </a:p>
          <a:p>
            <a:r>
              <a:rPr lang="en-US" sz="2000" b="1" dirty="0" smtClean="0"/>
              <a:t>Suspended Massachusetts general court</a:t>
            </a:r>
          </a:p>
          <a:p>
            <a:r>
              <a:rPr lang="en-US" sz="2000" b="1" dirty="0" smtClean="0"/>
              <a:t>Extended Canada’s boundary south to Ohio River</a:t>
            </a:r>
          </a:p>
          <a:p>
            <a:pPr lvl="1"/>
            <a:r>
              <a:rPr lang="en-US" sz="2000" b="1" dirty="0" smtClean="0"/>
              <a:t>Stripped claims to Western land</a:t>
            </a:r>
          </a:p>
          <a:p>
            <a:r>
              <a:rPr lang="en-US" sz="2000" b="1" dirty="0" smtClean="0"/>
              <a:t>Committee of Correspondence called for meeting </a:t>
            </a:r>
          </a:p>
          <a:p>
            <a:pPr marL="0" indent="0">
              <a:buNone/>
            </a:pPr>
            <a:r>
              <a:rPr lang="en-US" sz="2000" b="1" dirty="0" smtClean="0"/>
              <a:t>To plan a united response to these development</a:t>
            </a:r>
          </a:p>
          <a:p>
            <a:pPr marL="0" indent="0">
              <a:buNone/>
            </a:pPr>
            <a:r>
              <a:rPr lang="en-US" sz="2000" b="1" u="sng" dirty="0" smtClean="0"/>
              <a:t>First Continental Congress</a:t>
            </a:r>
          </a:p>
          <a:p>
            <a:pPr marL="0" indent="0">
              <a:buNone/>
            </a:pPr>
            <a:endParaRPr lang="en-US" sz="2000" b="1" dirty="0" smtClean="0"/>
          </a:p>
          <a:p>
            <a:endParaRPr lang="en-US" b="1" dirty="0"/>
          </a:p>
        </p:txBody>
      </p:sp>
      <p:pic>
        <p:nvPicPr>
          <p:cNvPr id="9218" name="Picture 2" descr="http://www.cr-cath.pvt.k12.ia.us/lasalle/Resources/8th%20Websites%202013/Jon%20Addy%20Jacob%20F.%20Rev%20War/Jon%20Jacobi%20Rev%20War/images/intolerable%20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54400"/>
            <a:ext cx="3581400" cy="29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38200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First Continental Congress:</a:t>
            </a:r>
            <a:r>
              <a:rPr lang="en-US" sz="2000" b="1" dirty="0" smtClean="0"/>
              <a:t>  Sept.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1774</a:t>
            </a:r>
          </a:p>
          <a:p>
            <a:r>
              <a:rPr lang="en-US" sz="2000" b="1" dirty="0" smtClean="0"/>
              <a:t>56 delegates met at Carpenter’s Hall in Philadelphia</a:t>
            </a:r>
          </a:p>
          <a:p>
            <a:r>
              <a:rPr lang="en-US" sz="2000" b="1" dirty="0" smtClean="0"/>
              <a:t>George Washington, Patrick Henry, Richard Henry Lee (Leading Figures)</a:t>
            </a:r>
          </a:p>
          <a:p>
            <a:r>
              <a:rPr lang="en-US" sz="2000" b="1" dirty="0" smtClean="0"/>
              <a:t>Sam Adams (Most rebellious of delegates)</a:t>
            </a:r>
          </a:p>
          <a:p>
            <a:r>
              <a:rPr lang="en-US" sz="2000" b="1" dirty="0" smtClean="0"/>
              <a:t>John Dickinson and John Jay (moderate points)</a:t>
            </a:r>
          </a:p>
          <a:p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Boycott of British goods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Arm themselves and form militias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Direct appeal to king outlining </a:t>
            </a:r>
          </a:p>
          <a:p>
            <a:pPr marL="0" indent="0">
              <a:buNone/>
            </a:pPr>
            <a:r>
              <a:rPr lang="en-US" sz="2000" b="1" dirty="0" smtClean="0"/>
              <a:t>grievances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asking for understanding.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Oct 26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, Congress ended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Vowed to meet again if </a:t>
            </a:r>
          </a:p>
          <a:p>
            <a:pPr marL="400050" lvl="1" indent="0">
              <a:buNone/>
            </a:pPr>
            <a:r>
              <a:rPr lang="en-US" sz="2000" b="1" dirty="0" smtClean="0"/>
              <a:t>problems</a:t>
            </a:r>
          </a:p>
          <a:p>
            <a:pPr marL="400050" lvl="1" indent="0">
              <a:buNone/>
            </a:pPr>
            <a:r>
              <a:rPr lang="en-US" sz="2000" b="1" dirty="0" smtClean="0"/>
              <a:t>b)    Nov 18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King writes </a:t>
            </a:r>
          </a:p>
          <a:p>
            <a:pPr marL="400050" lvl="1" indent="0">
              <a:buNone/>
            </a:pPr>
            <a:r>
              <a:rPr lang="en-US" sz="2000" b="1" dirty="0" smtClean="0"/>
              <a:t>“NE governments are in state of rebellion, blows must decide.”</a:t>
            </a:r>
          </a:p>
        </p:txBody>
      </p:sp>
      <p:pic>
        <p:nvPicPr>
          <p:cNvPr id="10242" name="Picture 2" descr="http://www.usfca.edu/fac_staff/conwell/revolution/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7053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4582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Fighting at Lexington and Concord:</a:t>
            </a:r>
          </a:p>
          <a:p>
            <a:r>
              <a:rPr lang="en-US" sz="2000" b="1" u="sng" dirty="0" smtClean="0"/>
              <a:t>Patriots:</a:t>
            </a:r>
            <a:r>
              <a:rPr lang="en-US" sz="2000" b="1" dirty="0" smtClean="0"/>
              <a:t>  followed call of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Continental Congress</a:t>
            </a:r>
          </a:p>
          <a:p>
            <a:r>
              <a:rPr lang="en-US" sz="2000" b="1" dirty="0" smtClean="0"/>
              <a:t>Mass. Pats formed militias and began to gather guns (Concord, Mass)</a:t>
            </a:r>
          </a:p>
          <a:p>
            <a:r>
              <a:rPr lang="en-US" sz="2000" b="1" dirty="0" smtClean="0"/>
              <a:t>April 18, 1775:  800 British troops moved out of Boston and marched to Concord (Seize supplies)</a:t>
            </a:r>
          </a:p>
          <a:p>
            <a:r>
              <a:rPr lang="en-US" sz="2000" b="1" dirty="0" smtClean="0"/>
              <a:t>Paul Revere, William Dawes, and Dr. Samuel Prescott:  on horseback  through countryside to warn that “The British were coming”</a:t>
            </a:r>
          </a:p>
          <a:p>
            <a:r>
              <a:rPr lang="en-US" sz="2000" b="1" dirty="0" smtClean="0"/>
              <a:t>Destroyed some militia’s supplies</a:t>
            </a:r>
          </a:p>
          <a:p>
            <a:r>
              <a:rPr lang="en-US" sz="2000" b="1" dirty="0" smtClean="0"/>
              <a:t>As troops returned to Boston, </a:t>
            </a:r>
          </a:p>
          <a:p>
            <a:pPr marL="0" indent="0">
              <a:buNone/>
            </a:pPr>
            <a:r>
              <a:rPr lang="en-US" sz="2000" b="1" dirty="0" smtClean="0"/>
              <a:t>4,000 Patriots gathered along road shoot</a:t>
            </a:r>
          </a:p>
          <a:p>
            <a:pPr marL="0" indent="0">
              <a:buNone/>
            </a:pPr>
            <a:r>
              <a:rPr lang="en-US" sz="2000" b="1" dirty="0" smtClean="0"/>
              <a:t>At them from behind trees and stone walls.</a:t>
            </a:r>
          </a:p>
          <a:p>
            <a:r>
              <a:rPr lang="en-US" sz="2000" b="1" dirty="0" smtClean="0"/>
              <a:t>British:  70 killed, 170 wounded</a:t>
            </a:r>
          </a:p>
          <a:p>
            <a:r>
              <a:rPr lang="en-US" sz="2000" b="1" dirty="0" smtClean="0"/>
              <a:t>Patriots:  90 killed, wounded, or </a:t>
            </a:r>
          </a:p>
          <a:p>
            <a:pPr marL="0" indent="0">
              <a:buNone/>
            </a:pPr>
            <a:r>
              <a:rPr lang="en-US" sz="2000" b="1" dirty="0" smtClean="0"/>
              <a:t>missing</a:t>
            </a:r>
          </a:p>
          <a:p>
            <a:r>
              <a:rPr lang="en-US" sz="2000" b="1" dirty="0" smtClean="0"/>
              <a:t>REVOLUTIONARY WAR HAS BEGUN</a:t>
            </a:r>
            <a:endParaRPr lang="en-US" sz="2000" b="1" dirty="0"/>
          </a:p>
        </p:txBody>
      </p:sp>
      <p:pic>
        <p:nvPicPr>
          <p:cNvPr id="11268" name="Picture 4" descr="http://reinsteinrevolution2010.wikispaces.com/file/view/Battle_of_Lexington_Concord.jpg/197399810/Battle_of_Lexington_Con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2" y="2971800"/>
            <a:ext cx="4162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web.britannica.com/eb-media/48/101048-004-9D28517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916"/>
            <a:ext cx="8343898" cy="60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1162"/>
          </a:xfrm>
        </p:spPr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685800"/>
            <a:ext cx="8458200" cy="5867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1763:  Reps from Great Britain, France, and Spain signed treaty in Paris</a:t>
            </a:r>
          </a:p>
          <a:p>
            <a:r>
              <a:rPr lang="en-US" sz="2000" b="1" dirty="0" smtClean="0"/>
              <a:t>Ended:</a:t>
            </a:r>
          </a:p>
          <a:p>
            <a:pPr lvl="1"/>
            <a:r>
              <a:rPr lang="en-US" sz="2000" b="1" dirty="0" smtClean="0"/>
              <a:t>French and Indian War (Colonies)</a:t>
            </a:r>
          </a:p>
          <a:p>
            <a:pPr lvl="1"/>
            <a:r>
              <a:rPr lang="en-US" sz="2000" b="1" dirty="0" smtClean="0"/>
              <a:t>Seven Years War (Europe)</a:t>
            </a:r>
          </a:p>
          <a:p>
            <a:pPr lvl="1"/>
            <a:r>
              <a:rPr lang="en-US" sz="2000" b="1" dirty="0" smtClean="0"/>
              <a:t>France turns over present-day Canada over to Britain</a:t>
            </a:r>
          </a:p>
          <a:p>
            <a:pPr lvl="1"/>
            <a:r>
              <a:rPr lang="en-US" sz="2000" b="1" dirty="0" smtClean="0"/>
              <a:t>France surrenders all land east of Mississippi River</a:t>
            </a:r>
          </a:p>
          <a:p>
            <a:pPr lvl="1"/>
            <a:r>
              <a:rPr lang="en-US" sz="2000" b="1" dirty="0" smtClean="0"/>
              <a:t>New Orleans:  Given to Spain through secret treaty a year earlier</a:t>
            </a:r>
          </a:p>
          <a:p>
            <a:pPr lvl="1"/>
            <a:r>
              <a:rPr lang="en-US" sz="2000" b="1" dirty="0" smtClean="0"/>
              <a:t>British trade Cuba to Spain for Florida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95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BUUExMUFRQUGBcXFxcYFxgYFxYXGhgXFhgYGB0aHSYgGBojGRUXHy8iIycqLCwsGB8xNTAqNSYrLSkBCQoKDgwOGg8PGiwkHyQtLywvLCwqLCwsLy0sLCwsLSksLSwsLS8sLCksNCwsLCwsNCwsLCksLCwsLCwsLCwsLP/AABEIAP8AxgMBIgACEQEDEQH/xAAbAAACAwEBAQAAAAAAAAAAAAAAAwIEBQEGB//EAEMQAAECAwQGBgYJBAIDAQEAAAECEQADIRIxQVEEBSJhcYEGEzKRsfAzQnOhstEWI1JTksHS4fEUFWJyQ4KTosJjJP/EABsBAAEFAQEAAAAAAAAAAAAAAAUAAQMEBgIH/8QAPBEAAQQABAMFBAYJBQAAAAAAAQACAxEEEiExBUFRE2GBkaEiccHRBiNCkpPwFDJSYmOCsdLhFXKiwvH/2gAMAwEAAhEDEQA/ALmqdWhWjT5llLIlGjJ7TOFOziy1qmIGcUhLTkO4QuXpRsiXWybKiBiQkpHJlF+Uc2sKAE7N5IctV6U8KwMkNtFHZbnDR5XucRYdVabUAE4Sk5DuEdMlOQ7hAlbjhTh+8EQ2UQDGHUAIEpI9Udwji9GQbwKZCJPADCBK5cxlWQEWEfZT3CAy04BPcI0dA1eJiil7LJd7NouSEihOavc0VpuhsWLBaSQWuJBY0uLl98GP9KlLdHe10/yskfpNhhLl7M5P2tP6dPXuVfqk/ZT3CDqk5J7hEVLqQLTh7wP1CAvv/CP1RQOHkaaJF/7h80dZjYHtDmtcQf4bvkuSZabNyXFDQPElITew7h8oWCyqhTEYBOZvdXCGTACGZb/9c747GGJ3e0fzKA49rRTYJD/J86RLlJxCX4Du5CkQ/pkAmgDvg4u4QwTEkdlT4gEUPMwKUl2sr/8AX5x0MNR1kZ97/Cifjw5tNgkB65Aa9VBEpHZdLivYNR+zt3Hj3qkZpp/+ZiJUCGsrGXZcHvglzAUuUrc8G8Yt9nH/AA/vOQ7tJ9vr/wAOP5KZlIzH/jMP0eUh/VLC6w2O8RVtD7K+8fOLmiSSapFVMGUoOVF2A305YtR7eEiYZARk06OcT66IZxWeRmHIcZddBnYwA89wL2vZPEpH2U/hHyjvVI+yn8Ir7oQhT/KlOPu44QKqCGSXDVBpvTUMrjB3KFisx6qUqUhuyi9QuH2jW6FKkJFlKEptKIA2QokuzMYalW4DhxhWjTyJ9sM8oOAey4FoPxVZG+m4w5aNTSQJsC1va0XKlS/6dCEFSQ0xdhNpzVgwvLu+AOZcZFhP2U/hHyhImM9auVE0xcucnLmATLQcEEZioiGOFjRXNTvkc7VK1nLTYDBI2hgBRjlBENZF0D/YeBjsVMQBnVvDE5EjRbhvZ/D3RYlylKNlIKlG4B38D4Q3QdGTZeyHp4A+MW5MoILodBrVBINeB8IEN4S+7LhS2L/pVEIyxsZuq5bpWuNGEpSQzFwgsoFMyyFAzRUlIdNljluimRFjSNFdRVeVVJUS5uxF90QVLZ9nkCX31e+O5uFPe6wR6qLBfSaOCIMe1xPh8SkiGyU14R0oScC4wLv5rE5ZAyDUvxwvjrD8JcyRr3uFA2nx30njmw74o2EFwqzXPdOkTloU6FlJapGNQQDmHApdm8c64l1qoSamoDjZoTf2Wvh+h6EZoUxSkJAKiqiQHqLQuNlzXdvj1WrNSy5SaAKJqVECruaC4Ctwg3JMyM2N1imQuk9y8UbJLGySLrid++EaQopPYSU/arTiAD59/v8AWWrRMlKSlKQb04AKF1woGpwMeRVoMyry5myHOyQ2N92BxyiPM2YHkfD4qw3Ph3C/aHTUD0IKyEL2ibKMrjg+7OJCYB6qGO4/KsXSrffuiuvrKNZLYtf3n84ryYeRuuc+DW/JEoMdh3nL2QHvkePiq4mC12UVG+8GmG8wwzNyBhd4UgV1hUnJy9BkQ/a4DnF0Atv8YaPDySC85HvYAu5sZBCaMTT7pXn1BpUUpJc2B3HG6IWVV2E3vRJN4DtzeLkrFOIYfI9wENalXiz+iH9s+Tf7UPHE2XfYt+9J/eqklBJqlLcIeU0IwvarOzO111P4ETbzzgUrfjFmOMMFb9+nwAQ+eczPzVQ6Akj1JKgqVkzh8KeX81iKFl63YZgPiODd53Q23+8K0lWI5ncaU4UPLfEoKrUmKfD5fxArRhLlpT66vrFvUpH/ABpOTpJWXc0TkIr6OkgHJ+PHjcL6HEGOafSUtqbKq4uRU8ak8ojeaFnYaqaFuZwbzOioy0BYtFPb2iDW+ofNgB3RY0YMqgFcsf3/AHiK0cojLVQgu/c4ehEYmLEvbMJSedn3c17HiuHxPwjsM0DUUNOYGisaxOwOI8DBCNInFSC6bLKFCQcDWlwv7o7Gmmc15zNOlLzGOF8VseKIOoWpoiGAa4pT32a+EON0LkDYT/qnwEMBz8+Xi40aBDHHUpK1jMViJVE9JUANo0MKlmhwD0B4V98TAaLjNyQoA3i6vA57o3dWdGbQtTaBXqAB2alom7gP4ztXz5SNtQKljspZkg/aJN+5na+9m1dF6S0KphD+qhCVFR4k0YcReXagitKX7MCsQ5Ptla51NKZAKBZlm0Bg7M6vtc4NG1qJkwplpKkB7Ux2SDgB9p93GPM6w1/MnCyWSg4JJNrco4jc1TCtD1rMlNZXsgk2WTZOb0fm73REMO8t13UxxLA6mjRe5hB0NFlYYtMe1U1cMWrTk0ZK+liLJaWu01AbLPvINwzaMXSOkE9YIMwJBfsgJbKrk+8REzDyHuUz8TGO9J02QETVoBcJUQHval/fzhL/AMwzTtOMyYFrspIlhJqVPZcg1ZnPiC9IlL0Qqrakhr/rUCyclA1BfdhBEOoDMhbtSciXHLMNmaMyrNuUTdReOTkAPhUsS9b4lp2rpstNpSCkO1p00e64nH3tnD9o3qmyupVFy2YjgRmBlvESE4EP+0cRLue8BnASMr2G1cL38YkUi9ubVjpRrgW9BwPdApTefOUKm6PimhbcxyennlCF6OTUi/Mjfex+V3e6dWDpKXYEO7N54RGfOIsgXuMHpn5yhfUIS7Ak4AFjjk3kwjSZ5loDIJLksVWbISyjUu52QO4b44e5rBbtlLFE6V2Vgsq+DQX+d/PzjT0/Sh6MdpTUAdkuHtZU8aRCbpMxRpZQN20o99B3GEyJYFpiTtEkkuVEir+cIB4zikeQsi1J58ls+FfRubtWyYkZQNa5kj4KajtcR+dfEd0Di2P9TyqK8/yiM8bL/ZY9xr7nj0PR/o0J4K1ghNyVAsq82ik4VSkczkGAQxGV1BbXH4tuFjzu6jxtYc3VapiLYSLL2bRudibIMEe66R6OEaKhCQyUrQBwCVjnHIKtgEYy2sTPjnzyGSgL7gvNaMrZSP8AFPhDFGES3spb7Kb+EcUXLY5Ro2bLGybrk47YrgW4482b3xyOMDn5pCZmlWHBDnDB/llEqiTzA0RlzAoOLuHz4RKHSRl53COwtA21DNj+Tb7veYagcL8SwyqcBCJpPRV/V+plzk2kqSkA2Q4O0b6bgH7jczx6STqeXKAKUgm5SlKNEs5UHcYXUF+UU+jktxbBIlpFiWk0e4rWRmpWdQHFKxU6Q61X1hloLJSAFZKJSXuwAWOJ3CBzi+RxaCiLAyKPOQqWj61KZhUhEsIKibIQwKbgQTUUY3CuEbmrtMk6QopVIQFAOHCFOLiQWehI748wkU88o0dQKI0hDetaB3psk/EE84nkiblJG6rQSuzAHZbv0dkOCEM1yQSEE4OLsMPfDNA1iJxWhSLMxFFoO1Q3F2Yg+cIvmPE63mW9IWq4pNhJBYgIJS7jMueYyirG0ymir0zhDRA35JeudFTKnFCDShCRUoBAISXwyIehYtjXI3090Mnz1LLqUVKYByzsH3bz3xPRNAXMcISS15uSOKvJ3QQBytGYoWRmd7ISYVOnAA1BIDsSBw4P+W4tv/RJZFZqQcrJKe8kE9wir0q0KRLly0OEzE1SAFElCjZWVX0uLqypFaXFho9nU9+g81ew2CdI+n2B3DMfJealaKgO8xClFyVFjaJ8BgN0LXLDqSkig7Sd5MPJRmo/9T3DZ8+CWLA4ju3iM3i3NAsAWeYeXL0XhUcjzRc4taKp0QYDemh3Uk4YZQSDsjh+UclrcO1fPyglqoGOA8IFrTCrC2ejeq0T5xTMSFICSVA3H1WPMvyEe+lSglISkMAAAMgKAR5DoMfrJmyeymuVTTn/APMeyg9gWgRA9V5/xyQuxbgeQA9LWN0r9APaJ+FcEHSv0A9on4VwRM/dCmbLyckbCf8AVN/COqqKi6u8cGiMo7Kf9U+AgmGDLOSzz9ylTCeL43Ecf2yujnVhmYefPGJtA0TqIaKmvRykuklvePmL+cWJExxW/wA1Z7omrOKkpFlXBwwF9Bhe7WYdI1urKBUnlwAz8eBESJtKAq1/ddyr5aINaNx7rzz83RYB/aG3SHRey1HKs6OiruLX4iVNyduUeY1kp58x/tq4MNke5KY9dqwDqJbXWE/CI8zr/RQieSPXFvgSSD7w/OKEDvrDaJYlv1Te5Z8WdH0wS5arFrrVlrWCUUJb/IkEXPjgIqwRdc0OGqGtJbqF6PovpJ25ZUSzKS5JNaKFcHb8RjD08gzZhBBFtbEXdonn+x3QpK1JqkqHqKUnJQJYnB2Hzi3q7VC5z2bKUpo5dtwAArT8s4iDRG4vJ0VkuMjQytQqR+WWN7VvjS07peEWZcmWUCyWJALNRgAphe7k1rTGLKej6ZQK58xHVpFXtJArjWuAbxeMHWuuhNYJloRKSXCLio1FpQSKFiQBvve6lisVENL15XdeQRTh3D5pXaNJHOiAa7idE1fSKaX+tmhw1AgdzBgd4DxnKmJcllkm8kkk8SVOecLl6S57KMc38IWolTUSwyxOfCBU2L9myWHuyH4rU4XhVPAY2VoO57Vv/WyuqqpwGGAJv3mpxoP3oGOjhHHgM95e4uPpoFsYYRCwRgk1zJs+JKjJu5qA7yIJFx3Eg4Yv+cGi3kYlRpxqO941ZOo7KwJ0xEozKpQduYVUFEoucZ4x2yJz7DQq0+MigoyGvU+W6RqrS5iJo6kq6w+oCohbNem5XiHwj3eq9JnLKjMl9WlQBSlSnW/rUaibqX350NVajlyEsACou6yNogs4GKU0FHi5J0RCAkJQlIQLKWAFkUcDIUHdBvDwujbqfBYXiOMZiZC5rQO/mdeeqzOlfoB7RPwrgg6V+gHtE/CuCJH7qizZeOkrISl6ghIfKgFcx54OIeFS0goAv2RR63DuiUpTp8fz98GRss879YqE4MxF2I8D3sI6YJyXHnj4iIJmZ0OXyzuiYbKM6FSeFLFklQAYs+dMf23Q6ITJrUxNwaHTKYuob/POJAQmSGA5nm90TTODXvwc++EkvadHJj6OmtU2gRkbRLdxEY/SWeFTwB/xpAPEm03dZ74z9X6xmykkJIFqpoCysxvwq4oKUhWL4m8vU1JfiXfnFVkOWQuVuScOiDEQKOcdiBQ7vdkMRvPy/m0qS2NW9HjMQFGZsr2lJBe40DhVl7LYEgvubT1hrBGiSglCAVeqgFuKlGpZzUsSSY8r2VOHSbnBKT3pIippJqGUEgXi1ZLveWqf3ihiGOylxJPcAi2BLXSNbQHUkmvTXXuTtN1npE5QMxRa8JCNgcBm2JcxSK1lXrML9kX3jB7vGOTA18wVIA+sUeXviDAqcLFAx+sIcvS/K/nAsdpWnaebVqHDD8xB5PKbNWu4qUHBwDtixZxeIWkMGFwgCwLVXZq2ip3FphyMKnKUElTOweyzmmAY1MCMS9z35XE6dT8lq+HRRQw52taC7U5BQrlvql/3JAmiWXCjdcQccHI5tFsh4xtREKWpSQQDUlgm0SakhCilVQRasjxjYJiu9oaaV7DyOkZnPPb3LS1HqSdMWVyVoSzAm0LaTtMwAJQWat+Rj1+pejcvR9pgqYSSVkBw+Rv4k1MZPQftTa0sppvdVfGPWwdwsbezDqWD4tPJ+kSR3pfu76PWkQQQRcQdY3Sv0A9on4VwQdK/QD2ifhXBED91KzZePlJ+rTwS24t58vBLcE1F/C8A574JCthPAeAgUavyLVph3P5appuyzztDa6vz55eMcMt6HyY4pWV1PO/CJBUd8lzzSSqyz1GeIxr8/wCY5LDrfABuJe7k3v4xW0bWJmTVI2AErUmpVaITi1lvfFXVeubdhLJ2rZICiVIAtEFQKQGJoK3kCtWXaBOY3LWnKLUvNHrTM8r/ACIYB3DyIytW616xS3ZwFKQQXtJCik/6socwoGDQ+kAWEFSSklC1rF5TZSlbf5ApUCDiN9IWdvVN2bui2FKYVpjuAvr3RAKKrnA4MTwfyYpjSZikgqQkJICqKcg0ISqgd8wcOcGqNZmcAdgApCmBUSHY1dIGOfjD5wkWGrV5MpquXze/G66JAFq94gEKn6SEitSSwAvJy5NCc8NFuOiUUbpHhrBZKXNn2SUhTEpcUez3X5jgYqJkhu2lv9T8+PfFPWEkzapSGIVUruUSNoMLwEkCoZyd0VpUqYQUpXVIvEwllE3EAYANcO0aEh4zuLxEcztcpA21d8Fu+G4KfCNpolaXVdBnxvQLUXL/AM079hR7tqOokAEm2C7eqaUbPdGbN0Wa5ZYBUftqpeUgA4Akg5hnyNzRpVlJcOoqKqrUaOAA7PRNOOUVPqejP+aKVi+s3lEuzVhm7VWF4fLzuijrPSHKUEkFwshKk2izsRbooPVj9m6LssGhLOH78T7oxVLE3SbKk+t2VbQISFgEoUn7INUlh1gvig0AuJ6IzKXNja0nU0Ndz760v0Wxo2hbCleslJmEtZJGyC4uFCH4EtGhqbV5nLKRMAUUulKgWUoC4fZJDHvirqrSiFWAi11yZktIVcLaSEAlw1WFDsxL+mXLWUTAQtICmLA1Ja647PueJclNDiL6qr22d72MfWgLTvsNTXPnfqbpfR9QaAZMhKVBlHaUMlHDkGHKNGIoNA8Sg81oaAAsFI90ji9251RBBBHS4WN0r9APaJ+FcEHSv0A9on4VwRA/dSs2XjpKtlND2Rc2X7xIrDVBGdI7o52E/wCo8I4TBposIAd1WmBRFljxuo99T5eEr0RTFjnzJqcaeed8xyJgVHkVPRCEuATVRUXcgk38OHLiL1cgISGU0sKssTaAVQh8Ru3CLKpIJeoPny++OGQMz+It54QqCXtBVtH0OUyAlNkoTZuYgKTZZWfPEbolI1ajrEqCay5YlAu+yR2VZsAL8zHQbKiALLkAFqMxNN7v+8WpbJScg5N3EvDZW9E2Z3VUBq8IWlrRCGABUTZBYEB/+t7lg10XdE0ESwAlUyyAAElZIADM3BhWKiJ4tkli5cZliwuyJ72xi4rSnBsg91x38q+RCygck2dx5qc2YzUcmjfz5pGQucqwpfZIKiCUKJFbiHv3cBhW9ZJBsl1CjigFakDNn/gxm6aslSpaqpJQTUCrW/sswCAS5ili5HD2W5vAA+GqMcNijNvfkPKnOcPH2fJVNEEsWKg0IoG22SmoFxAlgi+rk3RMaMhbItgqZISAARZYHZD3KSgEtfXAkRCQqWoJQEzR6qQDil3SC9fSKNabVYs6FoaFAql2mol7QrsWQ3/RZAODwJuU/t/datDkww1PZfiSJegolylPaStRBYqTlQkf+NjvSYvTJ/WStkAJmOAbKsXDpuhY1QABfQghlVBBJBpvJ7znEurssnaNhgA7gUIHNvHfHE0kkcZJzD3hqsYPDQTzta0RHmafITXcLrzSdZLsSiAoSyWSkkEsTRw1SWdhmBdHdA0vrEPss9Cm0yt7KAIv38Yoaw1gTMKAgrTZFtADmpJ2hvZIB/yfKNLQ0tLSMkgdwGfdygKRTdd1sI355jR0AUzMKFBSVFJTcRgc3F3yzuj3UuT103RJhTUSlTFKIqSyAEml1pRU3OPCaRKCmfxI8Lxxj1fRTX6itMlQBQAQlTqUpOIBUTUPQBqUvaL2Ckb+o5AuN4aQfXsGgBs+/T8+a9jBBBBpYtEEEEJJY3Sv0A9on4VwQdK/QD2ifhXBED91KzZeOlnYT/qnwjsQ0c7IF1Aw/wCo/nzRgEHGbLPndcjogAgMdplzz584wQCCEkuKSCGPdgRCpc0BNiqiHH+TYGm7yYd5ML0Zyq1RmIFbw9926HXLkaCRXO4PkkkDfjjWooIYrRgTWo/OlN4p4xCck2kmlS1caH8nHdlDErIvD5EVfccvDwh/cuAL3VbS5aXDqSlgWBzJFfcYpqlSiPUIOaQ2RvvoMMAItaVLBVtOCoNQvsgl6NftZ5QKsf5937QAxbWGU5g2+95B8ltOGSSNwzQwyVr+rE1w3OxI1VLqZWUu+mwB43HyI6iVKQKqljKl24RYKkEslS+IAIA3Uv8AO49SlI+3xavfFQxx8wz8QokJZjsZfwWfJJsoZwUnIBBdXfnEgyQaNfQM5iRdywNneQ5OJ4fKCWeIw8+6BmIc0upoAroSb81o+HseGZnuJJ/aa1pHgAsPQJYmTgohJBSZjOlYSSUktR0F2Dn7BYBo2P6Yb+SiK3vQxMIAe6pckYxJohe+zorkUAY2jrraQElJo6k44kfmbzfuixq7SAhlqk9aoVFslIcPZNlN5di5NwuBqOGNnohKlLmhMxCioMUEigZybRBFqtwII4RYwwLnUKtDuKubHFbwS3oDX5/932XttBnFUtJUCCQCQbw4djFiIpGd8SjQrzxEEEEJJY3Sv0A9on4VwQdK/QD2ifhXBED91KzZeORKdCQckkNTDGscmJbhnT3++OyibCdkk2RiMuLxKyTUnkLu/GDTdgs87c0uEfnHYUqSnI95jolC8BuFKRIEtVOOiFhRF/B958++Jgw6QNqM0sN5pxeg8YnIQyW8veT7zCTUtkx54D3HuiyrKHCjcdVBSap3F+AYivMtDW8+eMKIyNRSOm0MAd13cTfTNodONEnS6WSwPq13tuzT74pnSEqoEpYdraoWwuz8N8XdKKihQSkgsciDu3m8ea1RpShR0hqdk0yxpzgNjWlr8wO/7mb1Wn4S/PEWZbo85THvyrbrqpHSUk1Sng787vPdCzMCxRKQDWl94NC1ImZ8w3ZfYV3iuEJQlg6TiSzM7l6ZXwHxEhY2gd/3A1ajh+GZLJbmaDXSUv19ybaPkQq5RF71HuBHhDErBrhh5whc4UJxAJHFoFjelqDtYTKtHQqOAxrag1J/ULJJISntHGtwG/fDsjMjg1q4nnZBGZHmgFLo7qQT1up7Ke0xZ8h7vdHudG0NEtNlCQkZCIaDq9ElNmWGDveTXnBrHSjLlkpFpVyUsS6jdQVbEtgDGhw0AhZXNed8Sxxxkpf9kbD881ZgjHGv61SAmwlZLl6y0rZm2dqYgPXHKOJ6QEoUoSiGl2xaVQmzKVZLJoPrgHr2VUiyhlhbMEUdD1jbVZYAsVXts21oTZDbXYqaNaGcXoSdY3Sv0A9on4VwQdK/QD2ifhXBED91MzZeOlTNlNfVHgIkZ4P5b+GZiSEOhNxASn4RHUEHHDf3eNIMNqln3HVJBiYS9fOMcmynN5B3fwx8Y5JvUKsC2+5J53+WiZq5caXZktw2f7GK8ybZf1rrqGt27u7ouGM/TlMQXrfjh86COwOSjs7q1LRZKXvLud7V4DZ7hDmpEF9pI4nuDfme6Jv58+aQyRXP2/OJQtQqO48D+/5w1oSZQmpdhmfcL/lziiJawCxUcKWACxYABuEXiWVxDA8Hpx+W6KWnSA9oqAcgsd17F60Y8oo4trnN9m/A5UY4ZKxkpEmWiPtMzjyGqJUma57T0JLoyuuuH574rpSwDYUY7qEe6Gq0ZAral3ilHwEcLBRSCm4FwQb3wwqOcZ3GskyZnB2nVwK3nB54BKY2OZZH2Y3MOnedClEYpvxGfyLQxKn5d43GBckFs+f5RCWk2wHd25it28E92ECh7S0jnZNTsmaNoSlrSlFSogNhWj7mvMfSdT6rEiXZBckuTmbvARDVGpUSEhg62qos/DcOGQjRg/hcN2Qt26wXFOJ/pZyMFMGvvPVEEEEXUGVNGt0FTOoPVJY7dSklLOTUHAUrdWJ/3OXfbHasPVrV4D7waG4vEZeq5aSCEsQXBtKp2qCtE7atm7aNIWNRyQEgSwAl2AKgzs9xr2Rfc1IZNqrWjaUmYm0hVpOddxx3EciIbC5MhKAyQwd+ZhkOksbpX6Ae0T8K4IOlfoB7RPwrgiB+6mZslaIB1SKCqEYf4iE6VqOVMqUgEkkkUrvZnuh+gF5Utq7CcMkgGHN587oy7ZHsdbSQe5V3Na7QrzmmanWgukuBhjdTL8+MUE7KmPrd9oC48h7jHsCOfkRia21eKkBgK8AMsmJfgd0aDh3FH5xHKbvmqM+GAFtWdQxU0y8B2vx5ef4ewF2aKNMFYY0Vk3v4xUa1MwI4vSmB3NdQ0MagFDyrGjAkWiGcUGQowbfQ/wAQ4R3y0EOmUV3HgYCDsgXs3Bmdt/7ZRKzEJUsqIxvSAHJJdiacG74Ymha6oqSZQfF95dju8KRdPR9UxBtugCoHrOBlhQnvujY1Zq2wm0rteH7xcKMPPHzlGTx3Fs9xxbbX8kUw0JjIk2I1Cwx0alCW5UsizmLgOGUH0VQ3bU4Ae6/HCNLR1g2UN2HtDIpoB7n7ouHh5rAAkjRG2cUxYNiQrzSuiihdMBvvBiWq9RKRpEq3ZItOKk1SFLxG6PRJH5fv4waMNtKjg4vONLuIET4U/XNvqp38ZxT43MeQQRWw+C04III1aEoggghJIggghJIggghJLG6V+gHtE/CuCDpX6Ae0T8K4IgfupWbLz83Q520UBbTJICSVWUy1mSEpsNMuMxu0gEF1WrouK0KelaClTolm0UhZZYWtloZRJIRLYi0byWupd0MLKZYJFnq0MG7WwDeRlvwN8W9HLpGYABGILY90Zdz3KHNqvNnQNJsoIKwQGUDMd3nFSi9o7Ql2SC9wKcWjY0mXaW3+Ku5Wz4A+6HJmCl4cAh8Xe4O+Ec/pphUVBBZmDsN57RdnYXZ5xMI5XnRuy5c615YRFSK2heA3ERanaEtJZSFA0qUmvMUPIwT9FWkOQSAQCQ5slnAVQNxuoa0jeNeOqDlt8kgVZsWbe9zR1MsksAScgCS+TXv74JKClQKSpJSXDMQCNxccou6l0w/1X1k1Nq+0tnUkUspJdqlQYNdyjp7y3ULlrQSAVJGo5xY9Wa5lIpvrSLug9HZiJgNGG05IvKRaFMlEtuasemEdgfJK6Rpa7Yom3CsbqqSdBUxtKDuWIGD0iE2UpLEsR6xGG9jg++NCOKS4INxpAx2AhcKqlYpZGjL2WvUVKdOLkkgcqVyDxZmJKe0KPeC4yrQN3c4tytHSnshvOJvMTIemcVxwxmU5jr/RMAQFQKfPnlHFILUvPjf7mENnSLNX2aPmBcS+MeXOmdROK5yiVkJGySUlAQylKtMlDlPWJlpdZNtnBgU/DSRPo78u9dVa9hJm2g/eMjDIy5uk9UoEkWLlvgACQrlUcxujTBjQ4WcTRh3PmkDyXYI5HYtJ0QQQQkkQQQQkljdK/QD2ifhXBB0r9APaJ+FcEQP3UrNl3R1J6lAUQPq0YsQwBcb98MkSyuyQxItJJ4Fv/kFt8c1PopVLQpfZ6tIAIvBSmt1LsXvwjVAYMKCBkHDvtPPgoKJNqEuQEtiRjjnE2geCDAaAutkCAwRW0jTghQSzktiEgAqCQ5JFSosAKmsPSSR/YpLvYBDNZNUjeBn4YNEp+pZS5XVqQCliASAVC8uCRQuSYgdeyypKUhSyqyzA+sEqDvdsqtcAYYrWyLQQLSlFYQwBxtglzSyOrW5GKWjvO7qo8jOgT9E0US0JQl2SGDlzDoypXSSUSRtBgskkXWZglgUqSpwoNgRdDk66lEsFE5slX+DC6pPWIYCu2nMRyV0CAKCvwRX0fTkrJCSXTe4IxUnEVZSVCmIMWISdEEEEJOk6WQEKe5qxia3tmQShSkqRtAAhLkVIWSHSLySllAVD0B9ApIIY1BvEZsxkbKlAEktcHcvQPvAgTxKM02QclzdFZ+rpqVS0yypUxJSCJq/+apKigLNpSUuCDUMU1LPG9o8y0mt9xGR815xgDU3/APT1oUlLBnYqmFy5SCotLQwSAEi60zOTGtLUUqBwLA8zQ8vzingsQI5MvJ39U56q9BBFcaW8woCFUAJUQyHNyXPaNMAWxvjRJ1YghM9ZSlShVgSxIDsHZzQcTDUlwMISS7BBBCSWN0r9APaJ+FcEHSv0A9on4VwRA/dSs2WloB+pl+zR8Ah8V9X+hl+zR8IjJ1p0lEibMChaQhKKJshVsonzlVUoBhKkPm6olBACjq1vQR56Z01lpBKpc0JQ9s/VmwylocgLJNZajR2AL3GJz+lIDjq5iCnqrRWEAJ6yaqUlwVpJewpT4Cu6FmCVFb0Jm6KhSgpSQSm44ioPiAeIEYsnpUFla0JPVypM6apNLZKF2U2SCQx6uaOIHN87XnVKAWpKypCV2ZYDoFpCCXKtpJM2WALzXkswSpaEjVspDWJaUtcw3FPgojgYmjQ0AuEJBcqdquXBP/sr8RzMYQ6bS7zLmBISpZU8stLCFLtAJUXeyA1+2k4w3SOliUEpMmaFgAhKurTaBmiSGdT9tSLxctJuMLMEsq1P7XKZuqQxbAYWW+BP4RB/bZVfq07XapfUKrzSC+4ZRl6x6TCRpCkLSTLCEVSASJiuuUx2nIKZaQGFCoOawlfSxpqgqWtKZaHKSlNskC0u9YZkqlEBiVW8MFmCbKt+VoyUvZSBaLlsTU15knmc4bGPofSRMyYEJlzHJNWSQE25ksTCyiySqUu+rB2ujYhwbSqkQQQQ6SIVPkWhexwUwcVBx3gQ2CGIBFFMs9CS1aEX5uIJytk7gWxqKiLk+VaBzwORij1K9jZJqm1dSoJ/O6AEuAcyRuTUE+SY7LSMEEQmzQlJUoslIJJyAqT3QfXShpWipmIKFi0lV4rXHDeIYVVatd1P2jzPRbpAqYOqmqUVqtFCzZBIwBAAAUwe445R6iOI5GyDM1TzwPgf2cg1/OqIIXOmWQ7EjFsAxq2PAViaVOHGMSKBY/Sv0A9on4VwQdK/QD2ifhXBED91KzZaOr/Qy/Zo+ERga818mWtY6pCurmDrCerJWkaMvSJgFpmIQEhzm0aGg6+kCVLBmBwhAOyu+yP8Ymdc6MSSVJJN5sKrhXZyjuwRuuK1VTQ9JkKVPnJllISgpK1JTYaWqcFhIoRtWya1tDlSVpi0plEJ0dTy5FuWJQAEyayJYKypkjrFkgNRKFVdQfYGutGrtp2qnYVU79mvOOq13oxBBWkg3goWx4izWG06peCoao1nbmShLCLEyWtRaWhJTYsbJsKNk2phLdljQk1itL1umU6piZS0hc8Dq5aE2RIS82bVVwsLDBz2A+ewnXejAkhaQTeQhYJ47NY4NdaN9tOPqKxv9XGH06peCy5/SSQkhH9MLZoEkSh2ly5IfIETU8jlF1OsZPVzFGQAmUsyyCiX2+sEsJDFqkS1PcykEtg0a00QUeW1B6NVwuHYuEErW+jJRZ6xxV7SVqKnvKiU1JxeFfel4LPma8C/6iYEICJMgldpKFFanniwS9UfVJUMCFbxC5mv06Psz5SLYSqamwJYUEoklTkWtklUqalJe4I3trf3rRvtprfsKq13qwK1zopLlSSWZyhRLZdm6sLxS8FV0LXEtWk9V1IStJWhOyjYsoQtaQpJNSVGgbsqvYmN6Mwa70YFwtIOdhT99mJfSCR96Pwr/TDgjqmIWjBGd9IJH3g/Cv8ATB9IJH3g/Cv9MPmCVFaMEZ30gkfeD8K/0wfSCR94Pwr/AEwswSorRjjRn/SCR94Pwr/TB9IJH3g/Cv8ATCzBKitGOERn/SCR94Pwr/TB9IJH3g/Cv9MLMEqKz+kGpFACdoqQmalQJCQ1sUFwIdhVrji7CN+WSwehYPxih9IJH3g/Cv8ATB9IJH3g/Cv9McjKDYUjnuc0Ajbnz93gtGIJmVIq4Y8Qcu4+SIo/SCR94Pwr/TB9IJH3o/Cv9MdZgo6Kr9K/QD2ifhXBFLpLrmSqSAlYJtpPZVdZXmnfHIheRalbsv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f/f1/NorthAmerica1762-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80260"/>
            <a:ext cx="8385649" cy="61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6/AppalachianLocator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0045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/>
          <a:lstStyle/>
          <a:p>
            <a:r>
              <a:rPr lang="en-US" dirty="0" smtClean="0"/>
              <a:t>Weakened loyalty to </a:t>
            </a:r>
            <a:r>
              <a:rPr lang="en-US" dirty="0" err="1" smtClean="0"/>
              <a:t>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8458200" cy="5638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Lost of respect for British military power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Americans shocked by weakness of British military tactics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British did not treat them with proper respect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Did not hold same values as the colonists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French do not control Canada or region west of </a:t>
            </a:r>
            <a:r>
              <a:rPr lang="en-US" sz="2000" b="1" dirty="0" err="1" smtClean="0"/>
              <a:t>Appal</a:t>
            </a:r>
            <a:r>
              <a:rPr lang="en-US" sz="2000" b="1" dirty="0" smtClean="0"/>
              <a:t>. Mts.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Colonists see no reason why they should not expand without British help.</a:t>
            </a:r>
          </a:p>
          <a:p>
            <a:r>
              <a:rPr lang="en-US" sz="2000" b="1" dirty="0" smtClean="0"/>
              <a:t>Feelings would lead to the rift between Britain and colonies.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70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924800" cy="1143000"/>
          </a:xfrm>
        </p:spPr>
        <p:txBody>
          <a:bodyPr/>
          <a:lstStyle/>
          <a:p>
            <a:r>
              <a:rPr lang="en-US" b="1" dirty="0" smtClean="0"/>
              <a:t>What were the Key Events that led up to the revolutionary war?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20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411162"/>
          </a:xfrm>
        </p:spPr>
        <p:txBody>
          <a:bodyPr/>
          <a:lstStyle/>
          <a:p>
            <a:r>
              <a:rPr lang="en-US" sz="2600" dirty="0" smtClean="0"/>
              <a:t>Reasons that lead to </a:t>
            </a:r>
            <a:r>
              <a:rPr lang="en-US" sz="2600" dirty="0" err="1" smtClean="0"/>
              <a:t>indpendence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382000" cy="5943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George II becomes king at age 22 (1760)</a:t>
            </a:r>
          </a:p>
          <a:p>
            <a:r>
              <a:rPr lang="en-US" sz="2000" b="1" dirty="0" smtClean="0"/>
              <a:t>Britain is now going to try to control the colonies through laws and taxes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Geographic Consideration:</a:t>
            </a:r>
            <a:r>
              <a:rPr lang="en-US" sz="2000" b="1" dirty="0" smtClean="0"/>
              <a:t> 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Independent streak desiring more opportunities and more freedom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Colonial Legislatures:</a:t>
            </a:r>
            <a:endParaRPr lang="en-US" sz="2000" b="1" dirty="0" smtClean="0"/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Many ways independent of the crown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Levy taxes, muster troops, pass laws (Rights to colonists)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Salutary Neglect: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British believed in mercantilism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Colonists </a:t>
            </a:r>
            <a:r>
              <a:rPr lang="en-US" sz="2000" b="1" dirty="0" err="1" smtClean="0"/>
              <a:t>folow</a:t>
            </a:r>
            <a:r>
              <a:rPr lang="en-US" sz="2000" b="1" dirty="0" smtClean="0"/>
              <a:t> SN:  external trade was </a:t>
            </a:r>
            <a:r>
              <a:rPr lang="en-US" sz="2000" b="1" dirty="0" err="1" smtClean="0"/>
              <a:t>laxed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u="sng" dirty="0" smtClean="0"/>
              <a:t>The Enlightenment:</a:t>
            </a:r>
            <a:endParaRPr lang="en-US" sz="2000" b="1" dirty="0" smtClean="0"/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Writings by Thomas Hobbes, John Locke,  Jean-Jacques Rousseau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b="1" dirty="0" smtClean="0"/>
              <a:t>Social Contract:  limited government (Separation of Powers)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73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34962"/>
          </a:xfrm>
        </p:spPr>
        <p:txBody>
          <a:bodyPr/>
          <a:lstStyle/>
          <a:p>
            <a:r>
              <a:rPr lang="en-US" dirty="0" smtClean="0"/>
              <a:t>Changing British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8305800" cy="6019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British show interest in the Great Lakes Region and Ohio River Valley</a:t>
            </a:r>
          </a:p>
          <a:p>
            <a:r>
              <a:rPr lang="en-US" sz="2000" b="1" dirty="0" smtClean="0"/>
              <a:t>Native Americans concerned (British different from French)</a:t>
            </a:r>
          </a:p>
          <a:p>
            <a:r>
              <a:rPr lang="en-US" sz="2000" b="1" dirty="0" smtClean="0"/>
              <a:t>Stopped trade with Indian protestors </a:t>
            </a:r>
          </a:p>
          <a:p>
            <a:r>
              <a:rPr lang="en-US" sz="2000" b="1" u="sng" dirty="0" smtClean="0"/>
              <a:t>Pontiac’s </a:t>
            </a:r>
            <a:r>
              <a:rPr lang="en-US" sz="2000" b="1" u="sng" dirty="0" err="1" smtClean="0"/>
              <a:t>Rebllion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 Indian rebellion against British along the Great Lakes</a:t>
            </a:r>
          </a:p>
          <a:p>
            <a:pPr lvl="1"/>
            <a:r>
              <a:rPr lang="en-US" sz="2000" b="1" dirty="0" smtClean="0"/>
              <a:t>NA destroy every British fort in area west of Appalachians</a:t>
            </a:r>
          </a:p>
          <a:p>
            <a:pPr lvl="1"/>
            <a:r>
              <a:rPr lang="en-US" sz="2000" b="1" dirty="0" smtClean="0"/>
              <a:t>American army reeled for setbacks, while British </a:t>
            </a:r>
            <a:r>
              <a:rPr lang="en-US" sz="2000" b="1" dirty="0" err="1" smtClean="0"/>
              <a:t>govt</a:t>
            </a:r>
            <a:r>
              <a:rPr lang="en-US" sz="2000" b="1" dirty="0" smtClean="0"/>
              <a:t> tries to restore peace.</a:t>
            </a:r>
          </a:p>
          <a:p>
            <a:r>
              <a:rPr lang="en-US" sz="2000" b="1" u="sng" dirty="0" smtClean="0"/>
              <a:t>Proclamation of 1763:</a:t>
            </a:r>
            <a:r>
              <a:rPr lang="en-US" sz="2000" b="1" dirty="0" smtClean="0"/>
              <a:t>  closed region west of the Appalachian Mts. to all settlement by colonists. (French to British military)</a:t>
            </a:r>
          </a:p>
          <a:p>
            <a:pPr lvl="1"/>
            <a:r>
              <a:rPr lang="en-US" sz="2000" b="1" dirty="0" smtClean="0"/>
              <a:t>Colonists continue to move west in forbidden territory</a:t>
            </a:r>
          </a:p>
          <a:p>
            <a:pPr lvl="1"/>
            <a:r>
              <a:rPr lang="en-US" sz="2000" b="1" dirty="0" smtClean="0"/>
              <a:t>Britain did not stop them (Undermining British government)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92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411162"/>
          </a:xfrm>
        </p:spPr>
        <p:txBody>
          <a:bodyPr/>
          <a:lstStyle/>
          <a:p>
            <a:r>
              <a:rPr lang="en-US" dirty="0" smtClean="0"/>
              <a:t>Financial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8610600" cy="6096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British:  Most heavily taxed people in the world (Skyrocket during F+I War)</a:t>
            </a:r>
          </a:p>
          <a:p>
            <a:r>
              <a:rPr lang="en-US" sz="2000" b="1" dirty="0" smtClean="0"/>
              <a:t>Struggled with heavy debts and taxes, America was prospering</a:t>
            </a:r>
          </a:p>
          <a:p>
            <a:r>
              <a:rPr lang="en-US" sz="2000" b="1" dirty="0" smtClean="0"/>
              <a:t>Finance Minister George Greenville:  “Why shouldn’t these colonists begin to pay some of the costs of their own government and defense?”</a:t>
            </a:r>
          </a:p>
          <a:p>
            <a:pPr marL="0" indent="0">
              <a:buNone/>
            </a:pPr>
            <a:r>
              <a:rPr lang="en-US" sz="2000" b="1" u="sng" dirty="0" smtClean="0"/>
              <a:t>Sugar Act of 1764:</a:t>
            </a:r>
          </a:p>
          <a:p>
            <a:r>
              <a:rPr lang="en-US" sz="2000" b="1" dirty="0" smtClean="0"/>
              <a:t>Lower tax would make Americans buy </a:t>
            </a:r>
          </a:p>
          <a:p>
            <a:pPr marL="0" indent="0">
              <a:buNone/>
            </a:pPr>
            <a:r>
              <a:rPr lang="en-US" sz="2000" b="1" dirty="0" smtClean="0"/>
              <a:t>imported molasses and pay tax rather than </a:t>
            </a:r>
          </a:p>
          <a:p>
            <a:pPr marL="0" indent="0">
              <a:buNone/>
            </a:pPr>
            <a:r>
              <a:rPr lang="en-US" sz="2000" b="1" dirty="0" smtClean="0"/>
              <a:t>risk smuggling (Increased tax collections)</a:t>
            </a:r>
          </a:p>
          <a:p>
            <a:r>
              <a:rPr lang="en-US" sz="2000" b="1" dirty="0" smtClean="0"/>
              <a:t>Ships would be seized if they forgot </a:t>
            </a:r>
          </a:p>
          <a:p>
            <a:pPr marL="0" indent="0">
              <a:buNone/>
            </a:pPr>
            <a:r>
              <a:rPr lang="en-US" sz="2000" b="1" dirty="0" smtClean="0"/>
              <a:t>to pay debts.</a:t>
            </a:r>
          </a:p>
          <a:p>
            <a:r>
              <a:rPr lang="en-US" sz="2000" b="1" dirty="0" smtClean="0"/>
              <a:t>Smuggling cases tried in British courts </a:t>
            </a:r>
          </a:p>
          <a:p>
            <a:pPr marL="0" indent="0">
              <a:buNone/>
            </a:pPr>
            <a:r>
              <a:rPr lang="en-US" sz="2000" b="1" dirty="0" smtClean="0"/>
              <a:t>(Judge alone not jury)</a:t>
            </a:r>
          </a:p>
          <a:p>
            <a:pPr lvl="1"/>
            <a:r>
              <a:rPr lang="en-US" sz="2000" b="1" dirty="0" smtClean="0"/>
              <a:t>Judge receives 5 percent commission </a:t>
            </a:r>
          </a:p>
          <a:p>
            <a:pPr marL="457200" lvl="1" indent="0">
              <a:buNone/>
            </a:pPr>
            <a:r>
              <a:rPr lang="en-US" sz="2000" b="1" dirty="0" smtClean="0"/>
              <a:t>on illegal cargoes and fines</a:t>
            </a:r>
          </a:p>
          <a:p>
            <a:endParaRPr lang="en-US" sz="2000" b="1" dirty="0"/>
          </a:p>
        </p:txBody>
      </p:sp>
      <p:pic>
        <p:nvPicPr>
          <p:cNvPr id="2050" name="Picture 2" descr="http://www.uvm.edu/~inquiryb/webquest/fa08/bkrobins/Site/2._Sugar_Act_files/shapeimage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79" y="2514600"/>
            <a:ext cx="398760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546</TotalTime>
  <Words>1222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Horizon</vt:lpstr>
      <vt:lpstr>Road to independence</vt:lpstr>
      <vt:lpstr>Treaty of Paris</vt:lpstr>
      <vt:lpstr>PowerPoint Presentation</vt:lpstr>
      <vt:lpstr>PowerPoint Presentation</vt:lpstr>
      <vt:lpstr>Weakened loyalty to britain</vt:lpstr>
      <vt:lpstr>What were the Key Events that led up to the revolutionary war?</vt:lpstr>
      <vt:lpstr>Reasons that lead to indpendence</vt:lpstr>
      <vt:lpstr>Changing British Policy</vt:lpstr>
      <vt:lpstr>Financial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Administrator</dc:creator>
  <cp:lastModifiedBy>Lelko, Garrett</cp:lastModifiedBy>
  <cp:revision>29</cp:revision>
  <cp:lastPrinted>2013-10-07T11:28:59Z</cp:lastPrinted>
  <dcterms:created xsi:type="dcterms:W3CDTF">2013-09-23T17:26:40Z</dcterms:created>
  <dcterms:modified xsi:type="dcterms:W3CDTF">2014-10-09T16:11:07Z</dcterms:modified>
</cp:coreProperties>
</file>