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BF0E-A8B7-4240-A61E-8078703F4C3C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AFDC9B-3692-4020-9E20-19EC41284F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BF0E-A8B7-4240-A61E-8078703F4C3C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DC9B-3692-4020-9E20-19EC41284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BF0E-A8B7-4240-A61E-8078703F4C3C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DC9B-3692-4020-9E20-19EC41284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BF0E-A8B7-4240-A61E-8078703F4C3C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DC9B-3692-4020-9E20-19EC41284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BF0E-A8B7-4240-A61E-8078703F4C3C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DC9B-3692-4020-9E20-19EC41284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BF0E-A8B7-4240-A61E-8078703F4C3C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DC9B-3692-4020-9E20-19EC41284F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BF0E-A8B7-4240-A61E-8078703F4C3C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DC9B-3692-4020-9E20-19EC41284F0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BF0E-A8B7-4240-A61E-8078703F4C3C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DC9B-3692-4020-9E20-19EC41284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BF0E-A8B7-4240-A61E-8078703F4C3C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DC9B-3692-4020-9E20-19EC41284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BF0E-A8B7-4240-A61E-8078703F4C3C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DC9B-3692-4020-9E20-19EC41284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BF0E-A8B7-4240-A61E-8078703F4C3C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DC9B-3692-4020-9E20-19EC41284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6732BF0E-A8B7-4240-A61E-8078703F4C3C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AFDC9B-3692-4020-9E20-19EC41284F0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African Americans in the Colonies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do you remember about triangular trade?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55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1"/>
            <a:ext cx="73152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Laws and Revolts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305800" cy="5562599"/>
          </a:xfrm>
        </p:spPr>
        <p:txBody>
          <a:bodyPr/>
          <a:lstStyle/>
          <a:p>
            <a:r>
              <a:rPr lang="en-US" dirty="0" smtClean="0"/>
              <a:t>Every colony had own slave laws.</a:t>
            </a:r>
          </a:p>
          <a:p>
            <a:pPr marL="45720" indent="0">
              <a:buNone/>
            </a:pPr>
            <a:r>
              <a:rPr lang="en-US" u="sng" dirty="0" smtClean="0"/>
              <a:t>General Slave Laws or Consequences:</a:t>
            </a:r>
            <a:endParaRPr lang="en-US" dirty="0" smtClean="0"/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Could not go aboard ships or ferries or leave town without a pass.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Could be accused of crimes (Carrying canes, disturbing peace, striking white person).  Punishment:  Whipping, banished to West Indies, even death.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Made slave rebellions difficult (Did not know slaves from territories)</a:t>
            </a:r>
          </a:p>
          <a:p>
            <a:pPr marL="777240" lvl="1" indent="-457200">
              <a:buFont typeface="+mj-lt"/>
              <a:buAutoNum type="alphaLcParenR"/>
            </a:pPr>
            <a:r>
              <a:rPr lang="en-US" sz="2000" u="sng" dirty="0" err="1" smtClean="0"/>
              <a:t>Stono</a:t>
            </a:r>
            <a:r>
              <a:rPr lang="en-US" sz="2000" u="sng" dirty="0" smtClean="0"/>
              <a:t> Rebellion:</a:t>
            </a:r>
            <a:r>
              <a:rPr lang="en-US" sz="2000" dirty="0" smtClean="0"/>
              <a:t>  Charleston, SC killed more than 20 whites and marched toward Spanish Florida (Runaway Slaves colony).  Caught and killed</a:t>
            </a:r>
          </a:p>
          <a:p>
            <a:pPr marL="777240" lvl="1" indent="-457200">
              <a:buFont typeface="+mj-lt"/>
              <a:buAutoNum type="alphaLcParenR"/>
            </a:pPr>
            <a:r>
              <a:rPr lang="en-US" sz="2000" dirty="0" smtClean="0"/>
              <a:t>Led to over 50 attempted revolts (1741:  burned alive as punishment)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Indirect resistance (Pretending to misunderstand) or fake illness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26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itemaker.umich.edu/jessicahalsey/files/middle_passag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641023" cy="6400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374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315200" cy="5126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Middle Passage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1"/>
            <a:ext cx="8077200" cy="55473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One leg of the triangular trade between Americas, Europe, and Africa.  </a:t>
            </a:r>
          </a:p>
          <a:p>
            <a:r>
              <a:rPr lang="en-US" sz="2400" dirty="0" smtClean="0"/>
              <a:t>Transport slaves from Africa to the Americas.</a:t>
            </a:r>
          </a:p>
          <a:p>
            <a:r>
              <a:rPr lang="en-US" sz="2400" dirty="0" smtClean="0"/>
              <a:t>40 percent died </a:t>
            </a:r>
          </a:p>
          <a:p>
            <a:r>
              <a:rPr lang="en-US" sz="2400" dirty="0" smtClean="0"/>
              <a:t>What laid ahead</a:t>
            </a:r>
          </a:p>
          <a:p>
            <a:r>
              <a:rPr lang="en-US" sz="2400" dirty="0" smtClean="0"/>
              <a:t>Chains</a:t>
            </a:r>
          </a:p>
          <a:p>
            <a:r>
              <a:rPr lang="en-US" sz="2400" dirty="0" smtClean="0"/>
              <a:t>Heat</a:t>
            </a:r>
          </a:p>
          <a:p>
            <a:r>
              <a:rPr lang="en-US" sz="2400" dirty="0" smtClean="0"/>
              <a:t>Disease</a:t>
            </a:r>
          </a:p>
          <a:p>
            <a:r>
              <a:rPr lang="en-US" sz="2400" dirty="0" smtClean="0"/>
              <a:t>Overpowering odor</a:t>
            </a:r>
          </a:p>
          <a:p>
            <a:r>
              <a:rPr lang="en-US" sz="2400" dirty="0" smtClean="0"/>
              <a:t>Lack of sanitation</a:t>
            </a:r>
          </a:p>
          <a:p>
            <a:r>
              <a:rPr lang="en-US" sz="2400" dirty="0" smtClean="0"/>
              <a:t>Cramped</a:t>
            </a:r>
          </a:p>
          <a:p>
            <a:r>
              <a:rPr lang="en-US" sz="2400" dirty="0" smtClean="0"/>
              <a:t>Stuffed Quarters</a:t>
            </a:r>
            <a:endParaRPr lang="en-US" sz="2400" dirty="0"/>
          </a:p>
        </p:txBody>
      </p:sp>
      <p:pic>
        <p:nvPicPr>
          <p:cNvPr id="1026" name="Picture 2" descr="http://www.jungnewyork.com/images/iaap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981200"/>
            <a:ext cx="4953000" cy="2161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ecure.www.upenn.edu/themeyear/water/images/stories/middle_passag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287236"/>
            <a:ext cx="4953000" cy="2570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003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1"/>
            <a:ext cx="8305800" cy="59435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Suffocation “No fresh air”</a:t>
            </a:r>
          </a:p>
          <a:p>
            <a:r>
              <a:rPr lang="en-US" sz="2400" dirty="0" smtClean="0"/>
              <a:t>Suicides</a:t>
            </a:r>
          </a:p>
          <a:p>
            <a:r>
              <a:rPr lang="en-US" sz="2400" u="sng" dirty="0" smtClean="0"/>
              <a:t>Mutiny:</a:t>
            </a:r>
            <a:r>
              <a:rPr lang="en-US" sz="2400" dirty="0" smtClean="0"/>
              <a:t>  revolt (Every two years)</a:t>
            </a:r>
          </a:p>
          <a:p>
            <a:r>
              <a:rPr lang="en-US" sz="2400" dirty="0" smtClean="0"/>
              <a:t>Heavily armed</a:t>
            </a:r>
          </a:p>
          <a:p>
            <a:r>
              <a:rPr lang="en-US" sz="2400" dirty="0" smtClean="0"/>
              <a:t>Sold at public auction</a:t>
            </a:r>
          </a:p>
          <a:p>
            <a:r>
              <a:rPr lang="en-US" sz="2400" dirty="0" smtClean="0"/>
              <a:t>No human rights, but property</a:t>
            </a:r>
          </a:p>
          <a:p>
            <a:r>
              <a:rPr lang="en-US" sz="2400" dirty="0" smtClean="0"/>
              <a:t>Separation of families</a:t>
            </a:r>
          </a:p>
          <a:p>
            <a:r>
              <a:rPr lang="en-US" sz="2400" dirty="0" smtClean="0"/>
              <a:t>Most died on sugar plantations</a:t>
            </a:r>
          </a:p>
          <a:p>
            <a:r>
              <a:rPr lang="en-US" sz="2400" dirty="0" smtClean="0"/>
              <a:t>Most died within the first year</a:t>
            </a:r>
          </a:p>
        </p:txBody>
      </p:sp>
      <p:sp>
        <p:nvSpPr>
          <p:cNvPr id="4" name="AutoShape 2" descr="http://school.discoveryeducation.com/schooladventures/slavery/images/auction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 descr="http://school.discoveryeducation.com/schooladventures/slavery/images/auctio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685800"/>
            <a:ext cx="3622520" cy="420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622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315200" cy="5126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Slavery in the Colonies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382000" cy="5638799"/>
          </a:xfrm>
        </p:spPr>
        <p:txBody>
          <a:bodyPr>
            <a:normAutofit/>
          </a:bodyPr>
          <a:lstStyle/>
          <a:p>
            <a:r>
              <a:rPr lang="en-US" dirty="0" smtClean="0"/>
              <a:t>Number of slaves and kind of labor differed from region to region</a:t>
            </a:r>
          </a:p>
          <a:p>
            <a:pPr marL="45720" indent="0">
              <a:buNone/>
            </a:pPr>
            <a:r>
              <a:rPr lang="en-US" u="sng" dirty="0" smtClean="0"/>
              <a:t>South Carolina and Georgia:</a:t>
            </a:r>
          </a:p>
          <a:p>
            <a:r>
              <a:rPr lang="en-US" dirty="0" smtClean="0"/>
              <a:t>Growing rice and Indigo</a:t>
            </a:r>
          </a:p>
          <a:p>
            <a:r>
              <a:rPr lang="en-US" dirty="0" smtClean="0"/>
              <a:t>High temperatures and diseases</a:t>
            </a:r>
          </a:p>
          <a:p>
            <a:r>
              <a:rPr lang="en-US" dirty="0" smtClean="0"/>
              <a:t>Made up majority of population</a:t>
            </a:r>
          </a:p>
          <a:p>
            <a:r>
              <a:rPr lang="en-US" dirty="0" smtClean="0"/>
              <a:t>100 slaves in one plantation</a:t>
            </a:r>
          </a:p>
          <a:p>
            <a:r>
              <a:rPr lang="en-US" dirty="0" smtClean="0"/>
              <a:t>Slaves had regular contact with</a:t>
            </a:r>
          </a:p>
          <a:p>
            <a:pPr marL="45720" indent="0">
              <a:buNone/>
            </a:pPr>
            <a:r>
              <a:rPr lang="en-US" dirty="0" smtClean="0"/>
              <a:t>Handful of white colonists</a:t>
            </a:r>
            <a:r>
              <a:rPr lang="en-US" dirty="0"/>
              <a:t> </a:t>
            </a:r>
            <a:r>
              <a:rPr lang="en-US" dirty="0" smtClean="0"/>
              <a:t>(Cultural </a:t>
            </a:r>
          </a:p>
          <a:p>
            <a:pPr marL="45720" indent="0">
              <a:buNone/>
            </a:pPr>
            <a:r>
              <a:rPr lang="en-US" dirty="0" smtClean="0"/>
              <a:t>Traditions)</a:t>
            </a:r>
          </a:p>
          <a:p>
            <a:r>
              <a:rPr lang="en-US" dirty="0" smtClean="0"/>
              <a:t>Made baskets and pottery</a:t>
            </a:r>
          </a:p>
          <a:p>
            <a:r>
              <a:rPr lang="en-US" dirty="0" smtClean="0"/>
              <a:t>Music and stories they loved</a:t>
            </a:r>
          </a:p>
          <a:p>
            <a:r>
              <a:rPr lang="en-US" u="sng" dirty="0" smtClean="0"/>
              <a:t>Gullah:</a:t>
            </a:r>
            <a:r>
              <a:rPr lang="en-US" dirty="0" smtClean="0"/>
              <a:t> English and AA language mixed</a:t>
            </a:r>
          </a:p>
          <a:p>
            <a:r>
              <a:rPr lang="en-US" dirty="0" smtClean="0"/>
              <a:t>Great knowledge of cattle herding and fishing</a:t>
            </a:r>
          </a:p>
          <a:p>
            <a:r>
              <a:rPr lang="en-US" u="sng" dirty="0" smtClean="0"/>
              <a:t>Substitute Kin:</a:t>
            </a:r>
            <a:r>
              <a:rPr lang="en-US" dirty="0" smtClean="0"/>
              <a:t>  substitute family</a:t>
            </a:r>
          </a:p>
          <a:p>
            <a:r>
              <a:rPr lang="en-US" dirty="0" smtClean="0"/>
              <a:t>Found strength in each other’s company</a:t>
            </a:r>
          </a:p>
          <a:p>
            <a:endParaRPr lang="en-US" dirty="0" smtClean="0"/>
          </a:p>
        </p:txBody>
      </p:sp>
      <p:pic>
        <p:nvPicPr>
          <p:cNvPr id="7170" name="Picture 2" descr="http://agronigeria.com.ng/wp-content/uploads/2013/01/China-Round-Grain-Rice-RR201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408386"/>
            <a:ext cx="3507474" cy="256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s://encrypted-tbn0.gstatic.com/images?q=tbn:ANd9GcQvfRz3AOQ-u3E0nC2brUVAlFeUlyQujEPh7d-xdIf-MoOet6RyRQ3LKs_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899" y="4191000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501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534400" cy="6476999"/>
          </a:xfrm>
        </p:spPr>
        <p:txBody>
          <a:bodyPr/>
          <a:lstStyle/>
          <a:p>
            <a:pPr marL="45720" indent="0">
              <a:buNone/>
            </a:pPr>
            <a:r>
              <a:rPr lang="en-US" u="sng" dirty="0" smtClean="0"/>
              <a:t>Virginia and Maryland</a:t>
            </a:r>
          </a:p>
          <a:p>
            <a:r>
              <a:rPr lang="en-US" dirty="0" smtClean="0"/>
              <a:t>Longer history of European and African settlements was one of several reasons why the lives of slaves differed from SC and Georgia.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Minority rather than majority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Slaves in Virginia more likely born in American colonies.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Different Work:  Did not take long to grow tobacco did not take as long as rice.  AA had variety of different tasks.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More contact with European Americans.  Greater integration with European Americans.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Encouraged slaves to raise families. (Family Lives)  Why? </a:t>
            </a:r>
          </a:p>
          <a:p>
            <a:pPr marL="777240" lvl="1" indent="-457200">
              <a:buFont typeface="+mj-lt"/>
              <a:buAutoNum type="alphaLcParenR"/>
            </a:pPr>
            <a:r>
              <a:rPr lang="en-US" dirty="0" smtClean="0"/>
              <a:t>Still lived in constant fear of being sold and separated.  </a:t>
            </a:r>
          </a:p>
          <a:p>
            <a:pPr marL="4572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136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6095999"/>
          </a:xfrm>
        </p:spPr>
        <p:txBody>
          <a:bodyPr/>
          <a:lstStyle/>
          <a:p>
            <a:pPr marL="45720" indent="0">
              <a:buNone/>
            </a:pPr>
            <a:r>
              <a:rPr lang="en-US" u="sng" dirty="0"/>
              <a:t>New England and Middle Colonies</a:t>
            </a:r>
            <a:endParaRPr lang="en-US" dirty="0"/>
          </a:p>
          <a:p>
            <a:r>
              <a:rPr lang="en-US" dirty="0"/>
              <a:t>400,000 lived in SC by late 1700’s and only 50,000 in NE and Middle Colonies combined.</a:t>
            </a:r>
          </a:p>
          <a:p>
            <a:r>
              <a:rPr lang="en-US" dirty="0"/>
              <a:t>Had more freedom to choose occupation</a:t>
            </a:r>
          </a:p>
          <a:p>
            <a:r>
              <a:rPr lang="en-US" dirty="0"/>
              <a:t>Smaller farms, fewer slaves</a:t>
            </a:r>
          </a:p>
          <a:p>
            <a:r>
              <a:rPr lang="en-US" dirty="0"/>
              <a:t>Cooks, housekeepers, personal servants</a:t>
            </a:r>
          </a:p>
          <a:p>
            <a:r>
              <a:rPr lang="en-US" dirty="0" smtClean="0"/>
              <a:t>Male slaves:  Manufacturing, trading, </a:t>
            </a:r>
          </a:p>
          <a:p>
            <a:pPr marL="45720" indent="0">
              <a:buNone/>
            </a:pPr>
            <a:r>
              <a:rPr lang="en-US" dirty="0" smtClean="0"/>
              <a:t>skilled artisans, dockworkers, merchant </a:t>
            </a:r>
          </a:p>
          <a:p>
            <a:pPr marL="45720" indent="0">
              <a:buNone/>
            </a:pPr>
            <a:r>
              <a:rPr lang="en-US" dirty="0" smtClean="0"/>
              <a:t>sailors, fishermen, whalers, and privateers</a:t>
            </a:r>
          </a:p>
          <a:p>
            <a:r>
              <a:rPr lang="en-US" dirty="0" smtClean="0"/>
              <a:t>Contributed to growth of Atlantic economy.</a:t>
            </a:r>
            <a:endParaRPr lang="en-US" dirty="0"/>
          </a:p>
        </p:txBody>
      </p:sp>
      <p:pic>
        <p:nvPicPr>
          <p:cNvPr id="9218" name="Picture 2" descr="http://americanhistoryrules.wikispaces.com/file/view/slavery2tradeimage.jpg/47242161/slavery2trade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524000"/>
            <a:ext cx="3057049" cy="3733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076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033"/>
            <a:ext cx="7315200" cy="826168"/>
          </a:xfrm>
        </p:spPr>
        <p:txBody>
          <a:bodyPr/>
          <a:lstStyle/>
          <a:p>
            <a:pPr algn="ctr"/>
            <a:r>
              <a:rPr lang="en-US" dirty="0" smtClean="0"/>
              <a:t>African-American Population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949157"/>
            <a:ext cx="6477000" cy="5908843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81728" y="914400"/>
            <a:ext cx="4081272" cy="5424487"/>
          </a:xfrm>
        </p:spPr>
        <p:txBody>
          <a:bodyPr/>
          <a:lstStyle/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96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1"/>
            <a:ext cx="73152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Free Blacks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534400" cy="5714999"/>
          </a:xfrm>
        </p:spPr>
        <p:txBody>
          <a:bodyPr/>
          <a:lstStyle/>
          <a:p>
            <a:r>
              <a:rPr lang="en-US" dirty="0" smtClean="0"/>
              <a:t>After American Revolution, free black population grew significantly</a:t>
            </a:r>
          </a:p>
          <a:p>
            <a:r>
              <a:rPr lang="en-US" dirty="0" smtClean="0"/>
              <a:t>Owners had to get permission from legislature before freeing slaves.</a:t>
            </a:r>
            <a:endParaRPr lang="en-US" dirty="0"/>
          </a:p>
          <a:p>
            <a:r>
              <a:rPr lang="en-US" dirty="0" smtClean="0"/>
              <a:t>Some who got paid for their work saved enough for freedom</a:t>
            </a:r>
          </a:p>
          <a:p>
            <a:r>
              <a:rPr lang="en-US" dirty="0" smtClean="0"/>
              <a:t>Worse living conditions and more discrimination</a:t>
            </a:r>
          </a:p>
          <a:p>
            <a:r>
              <a:rPr lang="en-US" dirty="0" smtClean="0"/>
              <a:t>Could not vote, testify in court, or marry whites</a:t>
            </a:r>
          </a:p>
          <a:p>
            <a:pPr marL="45720" indent="0">
              <a:buNone/>
            </a:pPr>
            <a:r>
              <a:rPr lang="en-US" u="sng" dirty="0" smtClean="0"/>
              <a:t>Virginia and Maryland:</a:t>
            </a:r>
            <a:endParaRPr lang="en-US" dirty="0" smtClean="0"/>
          </a:p>
          <a:p>
            <a:r>
              <a:rPr lang="en-US" dirty="0" smtClean="0"/>
              <a:t>Winter seasons:  worked in cities in </a:t>
            </a:r>
          </a:p>
          <a:p>
            <a:pPr marL="45720" indent="0">
              <a:buNone/>
            </a:pPr>
            <a:r>
              <a:rPr lang="en-US" dirty="0" smtClean="0"/>
              <a:t>Richmond or Baltimore </a:t>
            </a:r>
          </a:p>
          <a:p>
            <a:r>
              <a:rPr lang="en-US" dirty="0" smtClean="0"/>
              <a:t>Send portion of money to owners and </a:t>
            </a:r>
          </a:p>
          <a:p>
            <a:pPr marL="45720" indent="0">
              <a:buNone/>
            </a:pPr>
            <a:r>
              <a:rPr lang="en-US" dirty="0" smtClean="0"/>
              <a:t>living conditions were poor</a:t>
            </a:r>
          </a:p>
          <a:p>
            <a:r>
              <a:rPr lang="en-US" dirty="0" smtClean="0"/>
              <a:t>Not free, so children born enslaved</a:t>
            </a:r>
          </a:p>
          <a:p>
            <a:pPr marL="45720" indent="0">
              <a:buNone/>
            </a:pPr>
            <a:endParaRPr lang="en-US" dirty="0" smtClean="0"/>
          </a:p>
        </p:txBody>
      </p:sp>
      <p:pic>
        <p:nvPicPr>
          <p:cNvPr id="8194" name="Picture 2" descr="http://emergingcivilwardotcom.files.wordpress.com/2011/11/runaw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819400"/>
            <a:ext cx="2971800" cy="3566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437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1211</TotalTime>
  <Words>550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Wingdings</vt:lpstr>
      <vt:lpstr>Perspective</vt:lpstr>
      <vt:lpstr>African Americans in the Colonies</vt:lpstr>
      <vt:lpstr>PowerPoint Presentation</vt:lpstr>
      <vt:lpstr>Middle Passage</vt:lpstr>
      <vt:lpstr>PowerPoint Presentation</vt:lpstr>
      <vt:lpstr>Slavery in the Colonies</vt:lpstr>
      <vt:lpstr>PowerPoint Presentation</vt:lpstr>
      <vt:lpstr>PowerPoint Presentation</vt:lpstr>
      <vt:lpstr>African-American Population</vt:lpstr>
      <vt:lpstr>Free Blacks</vt:lpstr>
      <vt:lpstr>Laws and Revolts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Lelko, Garrett</cp:lastModifiedBy>
  <cp:revision>19</cp:revision>
  <dcterms:created xsi:type="dcterms:W3CDTF">2013-09-19T16:03:18Z</dcterms:created>
  <dcterms:modified xsi:type="dcterms:W3CDTF">2014-09-19T12:38:38Z</dcterms:modified>
</cp:coreProperties>
</file>