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57" r:id="rId3"/>
    <p:sldId id="258" r:id="rId4"/>
    <p:sldId id="259" r:id="rId5"/>
    <p:sldId id="260" r:id="rId6"/>
    <p:sldId id="267"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54C39F-E033-41DB-9041-CD10D62C426E}" type="datetimeFigureOut">
              <a:rPr lang="en-US" smtClean="0"/>
              <a:t>9/18/2014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BEFD6E-6326-4E3E-B1FE-1920E70010CF}" type="slidenum">
              <a:rPr lang="en-US" smtClean="0"/>
              <a:t>‹#›</a:t>
            </a:fld>
            <a:endParaRPr lang="en-US"/>
          </a:p>
        </p:txBody>
      </p:sp>
    </p:spTree>
    <p:extLst>
      <p:ext uri="{BB962C8B-B14F-4D97-AF65-F5344CB8AC3E}">
        <p14:creationId xmlns:p14="http://schemas.microsoft.com/office/powerpoint/2010/main" val="218040353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B8CD85B-F0AE-4470-A372-8E7B806845F2}" type="datetimeFigureOut">
              <a:rPr lang="en-US" smtClean="0"/>
              <a:t>9/18/2014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708782A7-C69C-455A-84C3-1FEFF6CEB6A5}"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8CD85B-F0AE-4470-A372-8E7B806845F2}" type="datetimeFigureOut">
              <a:rPr lang="en-US" smtClean="0"/>
              <a:t>9/18/2014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08782A7-C69C-455A-84C3-1FEFF6CEB6A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8CD85B-F0AE-4470-A372-8E7B806845F2}" type="datetimeFigureOut">
              <a:rPr lang="en-US" smtClean="0"/>
              <a:t>9/18/2014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08782A7-C69C-455A-84C3-1FEFF6CEB6A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8CD85B-F0AE-4470-A372-8E7B806845F2}" type="datetimeFigureOut">
              <a:rPr lang="en-US" smtClean="0"/>
              <a:t>9/18/2014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08782A7-C69C-455A-84C3-1FEFF6CEB6A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B8CD85B-F0AE-4470-A372-8E7B806845F2}" type="datetimeFigureOut">
              <a:rPr lang="en-US" smtClean="0"/>
              <a:t>9/18/2014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08782A7-C69C-455A-84C3-1FEFF6CEB6A5}"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B8CD85B-F0AE-4470-A372-8E7B806845F2}" type="datetimeFigureOut">
              <a:rPr lang="en-US" smtClean="0"/>
              <a:t>9/18/2014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08782A7-C69C-455A-84C3-1FEFF6CEB6A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B8CD85B-F0AE-4470-A372-8E7B806845F2}" type="datetimeFigureOut">
              <a:rPr lang="en-US" smtClean="0"/>
              <a:t>9/18/2014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08782A7-C69C-455A-84C3-1FEFF6CEB6A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B8CD85B-F0AE-4470-A372-8E7B806845F2}" type="datetimeFigureOut">
              <a:rPr lang="en-US" smtClean="0"/>
              <a:t>9/18/2014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08782A7-C69C-455A-84C3-1FEFF6CEB6A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B8CD85B-F0AE-4470-A372-8E7B806845F2}" type="datetimeFigureOut">
              <a:rPr lang="en-US" smtClean="0"/>
              <a:t>9/18/2014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08782A7-C69C-455A-84C3-1FEFF6CEB6A5}"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B8CD85B-F0AE-4470-A372-8E7B806845F2}" type="datetimeFigureOut">
              <a:rPr lang="en-US" smtClean="0"/>
              <a:t>9/18/2014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08782A7-C69C-455A-84C3-1FEFF6CEB6A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B8CD85B-F0AE-4470-A372-8E7B806845F2}" type="datetimeFigureOut">
              <a:rPr lang="en-US" smtClean="0"/>
              <a:t>9/18/2014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08782A7-C69C-455A-84C3-1FEFF6CEB6A5}"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B8CD85B-F0AE-4470-A372-8E7B806845F2}" type="datetimeFigureOut">
              <a:rPr lang="en-US" smtClean="0"/>
              <a:t>9/18/2014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08782A7-C69C-455A-84C3-1FEFF6CEB6A5}"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914400"/>
            <a:ext cx="7406640" cy="1472184"/>
          </a:xfrm>
        </p:spPr>
        <p:txBody>
          <a:bodyPr>
            <a:normAutofit fontScale="90000"/>
          </a:bodyPr>
          <a:lstStyle/>
          <a:p>
            <a:r>
              <a:rPr lang="en-US" dirty="0" smtClean="0"/>
              <a:t>Chapter 3 Section 1</a:t>
            </a:r>
            <a:br>
              <a:rPr lang="en-US" dirty="0" smtClean="0"/>
            </a:br>
            <a:r>
              <a:rPr lang="en-US" dirty="0" smtClean="0"/>
              <a:t>An </a:t>
            </a:r>
            <a:r>
              <a:rPr lang="en-US" dirty="0"/>
              <a:t>Empire and its colonies</a:t>
            </a:r>
            <a:br>
              <a:rPr lang="en-US" dirty="0"/>
            </a:br>
            <a:endParaRPr lang="en-US" dirty="0"/>
          </a:p>
        </p:txBody>
      </p:sp>
      <p:sp>
        <p:nvSpPr>
          <p:cNvPr id="4" name="Subtitle 3"/>
          <p:cNvSpPr>
            <a:spLocks noGrp="1"/>
          </p:cNvSpPr>
          <p:nvPr>
            <p:ph type="subTitle" idx="1"/>
          </p:nvPr>
        </p:nvSpPr>
        <p:spPr>
          <a:xfrm>
            <a:off x="1524000" y="2819400"/>
            <a:ext cx="7406640" cy="3255336"/>
          </a:xfrm>
        </p:spPr>
        <p:txBody>
          <a:bodyPr>
            <a:normAutofit/>
          </a:bodyPr>
          <a:lstStyle/>
          <a:p>
            <a:r>
              <a:rPr lang="en-US" u="sng" dirty="0" smtClean="0"/>
              <a:t>Warm Up Question:</a:t>
            </a:r>
          </a:p>
          <a:p>
            <a:r>
              <a:rPr lang="en-US" dirty="0"/>
              <a:t>The English Civil War was fought between 1640 and 1660. What were the sides and what did they fight over?</a:t>
            </a:r>
          </a:p>
          <a:p>
            <a:endParaRPr lang="en-US" dirty="0"/>
          </a:p>
        </p:txBody>
      </p:sp>
    </p:spTree>
    <p:extLst>
      <p:ext uri="{BB962C8B-B14F-4D97-AF65-F5344CB8AC3E}">
        <p14:creationId xmlns:p14="http://schemas.microsoft.com/office/powerpoint/2010/main" val="10592332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2163762"/>
          </a:xfrm>
        </p:spPr>
        <p:txBody>
          <a:bodyPr>
            <a:normAutofit/>
          </a:bodyPr>
          <a:lstStyle/>
          <a:p>
            <a:pPr lvl="0"/>
            <a:r>
              <a:rPr lang="en-US" sz="2800" dirty="0">
                <a:effectLst/>
              </a:rPr>
              <a:t>Why did the British government allow its colonies freedom in governing themselves—far more than was allowed in Spanish or French colonies?</a:t>
            </a:r>
            <a:br>
              <a:rPr lang="en-US" sz="2800" dirty="0">
                <a:effectLst/>
              </a:rPr>
            </a:br>
            <a:endParaRPr lang="en-US" sz="2800" dirty="0"/>
          </a:p>
        </p:txBody>
      </p:sp>
      <p:sp>
        <p:nvSpPr>
          <p:cNvPr id="3" name="Content Placeholder 2"/>
          <p:cNvSpPr>
            <a:spLocks noGrp="1"/>
          </p:cNvSpPr>
          <p:nvPr>
            <p:ph idx="1"/>
          </p:nvPr>
        </p:nvSpPr>
        <p:spPr>
          <a:xfrm>
            <a:off x="1371600" y="2133600"/>
            <a:ext cx="7498080" cy="3657600"/>
          </a:xfrm>
        </p:spPr>
        <p:txBody>
          <a:bodyPr>
            <a:normAutofit fontScale="92500" lnSpcReduction="10000"/>
          </a:bodyPr>
          <a:lstStyle/>
          <a:p>
            <a:pPr lvl="1"/>
            <a:r>
              <a:rPr lang="en-US" dirty="0"/>
              <a:t>long tradition of strong local government and weak central power</a:t>
            </a:r>
          </a:p>
          <a:p>
            <a:pPr lvl="1"/>
            <a:r>
              <a:rPr lang="en-US" dirty="0"/>
              <a:t> lacked the resources and the bureaucracy to enforce its wishes</a:t>
            </a:r>
          </a:p>
          <a:p>
            <a:pPr lvl="1"/>
            <a:r>
              <a:rPr lang="en-US" dirty="0"/>
              <a:t>Most colonists were proud to be British and followed laws anyway</a:t>
            </a:r>
          </a:p>
          <a:p>
            <a:pPr lvl="1"/>
            <a:r>
              <a:rPr lang="en-US" dirty="0"/>
              <a:t> British realized that the most salutary (beneficial) policy was to neglect their colonies- Salutary Neglect</a:t>
            </a:r>
          </a:p>
          <a:p>
            <a:endParaRPr lang="en-US" dirty="0"/>
          </a:p>
        </p:txBody>
      </p:sp>
    </p:spTree>
    <p:extLst>
      <p:ext uri="{BB962C8B-B14F-4D97-AF65-F5344CB8AC3E}">
        <p14:creationId xmlns:p14="http://schemas.microsoft.com/office/powerpoint/2010/main" val="1173029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effectLst/>
              </a:rPr>
              <a:t>Colonial Economies Prospered- Diversity based upon geography</a:t>
            </a:r>
            <a:br>
              <a:rPr lang="en-US" dirty="0">
                <a:effectLst/>
              </a:rPr>
            </a:br>
            <a:endParaRPr lang="en-US" dirty="0"/>
          </a:p>
        </p:txBody>
      </p:sp>
      <p:sp>
        <p:nvSpPr>
          <p:cNvPr id="3" name="Content Placeholder 2"/>
          <p:cNvSpPr>
            <a:spLocks noGrp="1"/>
          </p:cNvSpPr>
          <p:nvPr>
            <p:ph sz="half" idx="1"/>
          </p:nvPr>
        </p:nvSpPr>
        <p:spPr>
          <a:xfrm>
            <a:off x="685800" y="1524000"/>
            <a:ext cx="3657600" cy="4663440"/>
          </a:xfrm>
        </p:spPr>
        <p:txBody>
          <a:bodyPr>
            <a:normAutofit fontScale="92500" lnSpcReduction="10000"/>
          </a:bodyPr>
          <a:lstStyle/>
          <a:p>
            <a:pPr lvl="1"/>
            <a:r>
              <a:rPr lang="en-US" dirty="0"/>
              <a:t>Spanish Colonies- mining silver/gold, sugar</a:t>
            </a:r>
          </a:p>
          <a:p>
            <a:pPr lvl="1"/>
            <a:r>
              <a:rPr lang="en-US" dirty="0"/>
              <a:t>French Colonies- Fur trade</a:t>
            </a:r>
          </a:p>
          <a:p>
            <a:pPr lvl="1"/>
            <a:r>
              <a:rPr lang="en-US" dirty="0"/>
              <a:t>British regions of eastern North America developed diverse economies- geography affected its economy</a:t>
            </a:r>
          </a:p>
          <a:p>
            <a:pPr lvl="2"/>
            <a:r>
              <a:rPr lang="en-US" dirty="0"/>
              <a:t>Shipments of goods/people still relied heavily on water travel- people still lived primarily on the coast and up river</a:t>
            </a:r>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495800" y="1447800"/>
            <a:ext cx="4654368" cy="5135438"/>
          </a:xfrm>
        </p:spPr>
      </p:pic>
    </p:spTree>
    <p:extLst>
      <p:ext uri="{BB962C8B-B14F-4D97-AF65-F5344CB8AC3E}">
        <p14:creationId xmlns:p14="http://schemas.microsoft.com/office/powerpoint/2010/main" val="13585978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0"/>
            <a:ext cx="7866888" cy="6705600"/>
          </a:xfrm>
        </p:spPr>
        <p:txBody>
          <a:bodyPr>
            <a:normAutofit fontScale="92500" lnSpcReduction="20000"/>
          </a:bodyPr>
          <a:lstStyle/>
          <a:p>
            <a:pPr lvl="2"/>
            <a:r>
              <a:rPr lang="en-US" dirty="0"/>
              <a:t>Southern Colonies</a:t>
            </a:r>
          </a:p>
          <a:p>
            <a:pPr lvl="3"/>
            <a:r>
              <a:rPr lang="en-US" dirty="0"/>
              <a:t> Virginia, Maryland, South Carolina, North Carolina, and Georgia</a:t>
            </a:r>
          </a:p>
          <a:p>
            <a:pPr lvl="3"/>
            <a:r>
              <a:rPr lang="en-US" dirty="0"/>
              <a:t>Staple Crop- crop in constant demand- cotton, wheat, rice</a:t>
            </a:r>
          </a:p>
          <a:p>
            <a:pPr lvl="3"/>
            <a:r>
              <a:rPr lang="en-US" dirty="0"/>
              <a:t>Growing and harvesting these crops was extremely difficult work that most free laborers were unwilling to do</a:t>
            </a:r>
          </a:p>
          <a:p>
            <a:pPr lvl="4"/>
            <a:r>
              <a:rPr lang="en-US" dirty="0"/>
              <a:t>Slave trade explodes</a:t>
            </a:r>
          </a:p>
          <a:p>
            <a:pPr lvl="2"/>
            <a:r>
              <a:rPr lang="en-US" dirty="0"/>
              <a:t>Middle Colonies</a:t>
            </a:r>
          </a:p>
          <a:p>
            <a:pPr lvl="3"/>
            <a:r>
              <a:rPr lang="en-US" dirty="0"/>
              <a:t>Maryland north to New York- mixture of farming and commerce.</a:t>
            </a:r>
          </a:p>
          <a:p>
            <a:pPr lvl="3"/>
            <a:r>
              <a:rPr lang="en-US" dirty="0"/>
              <a:t>specialized in growing grains, including wheat, barley, and rye along fertile rivers</a:t>
            </a:r>
          </a:p>
          <a:p>
            <a:pPr lvl="3"/>
            <a:r>
              <a:rPr lang="en-US" dirty="0"/>
              <a:t>NYC and Philadelphia- merchants, traders, and craftspeople- many people in the business of buying and selling goods</a:t>
            </a:r>
          </a:p>
          <a:p>
            <a:pPr lvl="3"/>
            <a:r>
              <a:rPr lang="en-US" dirty="0"/>
              <a:t> Populations of both New York and Pennsylvania were ethnically diverse. </a:t>
            </a:r>
          </a:p>
          <a:p>
            <a:pPr lvl="4"/>
            <a:r>
              <a:rPr lang="en-US" dirty="0"/>
              <a:t>English, Dutch, French, Scots, Irish, Scotch-Irish, Germans, Swedes, Portuguese Jews, Welsh, Africans, and Native Americans</a:t>
            </a:r>
          </a:p>
          <a:p>
            <a:pPr lvl="2"/>
            <a:r>
              <a:rPr lang="en-US" dirty="0"/>
              <a:t>New England Colonies</a:t>
            </a:r>
          </a:p>
          <a:p>
            <a:pPr lvl="3"/>
            <a:r>
              <a:rPr lang="en-US" dirty="0"/>
              <a:t>composed of small farms and towns dependent on long-distance trade</a:t>
            </a:r>
          </a:p>
          <a:p>
            <a:pPr lvl="4"/>
            <a:r>
              <a:rPr lang="en-US" dirty="0"/>
              <a:t>did not rely heavily on local crops for their commerce</a:t>
            </a:r>
          </a:p>
          <a:p>
            <a:pPr lvl="4"/>
            <a:r>
              <a:rPr lang="en-US" dirty="0"/>
              <a:t>carried crops and goods from one place to another—a “carrying trade.”</a:t>
            </a:r>
          </a:p>
          <a:p>
            <a:pPr lvl="4"/>
            <a:r>
              <a:rPr lang="en-US" dirty="0"/>
              <a:t>Major stopping point of Triangular Trade</a:t>
            </a:r>
          </a:p>
          <a:p>
            <a:endParaRPr lang="en-US" dirty="0"/>
          </a:p>
        </p:txBody>
      </p:sp>
    </p:spTree>
    <p:extLst>
      <p:ext uri="{BB962C8B-B14F-4D97-AF65-F5344CB8AC3E}">
        <p14:creationId xmlns:p14="http://schemas.microsoft.com/office/powerpoint/2010/main" val="2697393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additive="base">
                                        <p:cTn id="3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additive="base">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 calcmode="lin" valueType="num">
                                      <p:cBhvr additive="base">
                                        <p:cTn id="46"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 calcmode="lin" valueType="num">
                                      <p:cBhvr additive="base">
                                        <p:cTn id="50"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2" presetID="2" presetClass="entr" presetSubtype="4" fill="hold" nodeType="with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 calcmode="lin" valueType="num">
                                      <p:cBhvr additive="base">
                                        <p:cTn id="54"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3">
                                            <p:txEl>
                                              <p:pRg st="11" end="11"/>
                                            </p:txEl>
                                          </p:spTgt>
                                        </p:tgtEl>
                                        <p:attrNameLst>
                                          <p:attrName>style.visibility</p:attrName>
                                        </p:attrNameLst>
                                      </p:cBhvr>
                                      <p:to>
                                        <p:strVal val="visible"/>
                                      </p:to>
                                    </p:set>
                                    <p:animEffect transition="in" filter="fade">
                                      <p:cBhvr>
                                        <p:cTn id="60" dur="500"/>
                                        <p:tgtEl>
                                          <p:spTgt spid="3">
                                            <p:txEl>
                                              <p:pRg st="11" end="11"/>
                                            </p:txEl>
                                          </p:spTgt>
                                        </p:tgtEl>
                                      </p:cBhvr>
                                    </p:animEffect>
                                  </p:childTnLst>
                                </p:cTn>
                              </p:par>
                              <p:par>
                                <p:cTn id="61" presetID="10" presetClass="entr" presetSubtype="0" fill="hold" nodeType="with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Effect transition="in" filter="fade">
                                      <p:cBhvr>
                                        <p:cTn id="63" dur="500"/>
                                        <p:tgtEl>
                                          <p:spTgt spid="3">
                                            <p:txEl>
                                              <p:pRg st="12" end="12"/>
                                            </p:txEl>
                                          </p:spTgt>
                                        </p:tgtEl>
                                      </p:cBhvr>
                                    </p:animEffect>
                                  </p:childTnLst>
                                </p:cTn>
                              </p:par>
                              <p:par>
                                <p:cTn id="64" presetID="10" presetClass="entr" presetSubtype="0" fill="hold" nodeType="withEffect">
                                  <p:stCondLst>
                                    <p:cond delay="0"/>
                                  </p:stCondLst>
                                  <p:childTnLst>
                                    <p:set>
                                      <p:cBhvr>
                                        <p:cTn id="65" dur="1" fill="hold">
                                          <p:stCondLst>
                                            <p:cond delay="0"/>
                                          </p:stCondLst>
                                        </p:cTn>
                                        <p:tgtEl>
                                          <p:spTgt spid="3">
                                            <p:txEl>
                                              <p:pRg st="13" end="13"/>
                                            </p:txEl>
                                          </p:spTgt>
                                        </p:tgtEl>
                                        <p:attrNameLst>
                                          <p:attrName>style.visibility</p:attrName>
                                        </p:attrNameLst>
                                      </p:cBhvr>
                                      <p:to>
                                        <p:strVal val="visible"/>
                                      </p:to>
                                    </p:set>
                                    <p:animEffect transition="in" filter="fade">
                                      <p:cBhvr>
                                        <p:cTn id="66" dur="500"/>
                                        <p:tgtEl>
                                          <p:spTgt spid="3">
                                            <p:txEl>
                                              <p:pRg st="13" end="13"/>
                                            </p:txEl>
                                          </p:spTgt>
                                        </p:tgtEl>
                                      </p:cBhvr>
                                    </p:animEffect>
                                  </p:childTnLst>
                                </p:cTn>
                              </p:par>
                              <p:par>
                                <p:cTn id="67" presetID="10" presetClass="entr" presetSubtype="0" fill="hold" nodeType="withEffect">
                                  <p:stCondLst>
                                    <p:cond delay="0"/>
                                  </p:stCondLst>
                                  <p:childTnLst>
                                    <p:set>
                                      <p:cBhvr>
                                        <p:cTn id="68" dur="1" fill="hold">
                                          <p:stCondLst>
                                            <p:cond delay="0"/>
                                          </p:stCondLst>
                                        </p:cTn>
                                        <p:tgtEl>
                                          <p:spTgt spid="3">
                                            <p:txEl>
                                              <p:pRg st="14" end="14"/>
                                            </p:txEl>
                                          </p:spTgt>
                                        </p:tgtEl>
                                        <p:attrNameLst>
                                          <p:attrName>style.visibility</p:attrName>
                                        </p:attrNameLst>
                                      </p:cBhvr>
                                      <p:to>
                                        <p:strVal val="visible"/>
                                      </p:to>
                                    </p:set>
                                    <p:animEffect transition="in" filter="fade">
                                      <p:cBhvr>
                                        <p:cTn id="69" dur="500"/>
                                        <p:tgtEl>
                                          <p:spTgt spid="3">
                                            <p:txEl>
                                              <p:pRg st="14" end="14"/>
                                            </p:txEl>
                                          </p:spTgt>
                                        </p:tgtEl>
                                      </p:cBhvr>
                                    </p:animEffect>
                                  </p:childTnLst>
                                </p:cTn>
                              </p:par>
                              <p:par>
                                <p:cTn id="70" presetID="10" presetClass="entr" presetSubtype="0" fill="hold" nodeType="withEffect">
                                  <p:stCondLst>
                                    <p:cond delay="0"/>
                                  </p:stCondLst>
                                  <p:childTnLst>
                                    <p:set>
                                      <p:cBhvr>
                                        <p:cTn id="71" dur="1" fill="hold">
                                          <p:stCondLst>
                                            <p:cond delay="0"/>
                                          </p:stCondLst>
                                        </p:cTn>
                                        <p:tgtEl>
                                          <p:spTgt spid="3">
                                            <p:txEl>
                                              <p:pRg st="15" end="15"/>
                                            </p:txEl>
                                          </p:spTgt>
                                        </p:tgtEl>
                                        <p:attrNameLst>
                                          <p:attrName>style.visibility</p:attrName>
                                        </p:attrNameLst>
                                      </p:cBhvr>
                                      <p:to>
                                        <p:strVal val="visible"/>
                                      </p:to>
                                    </p:set>
                                    <p:animEffect transition="in" filter="fade">
                                      <p:cBhvr>
                                        <p:cTn id="72"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Idea</a:t>
            </a:r>
            <a:endParaRPr lang="en-US" dirty="0"/>
          </a:p>
        </p:txBody>
      </p:sp>
      <p:sp>
        <p:nvSpPr>
          <p:cNvPr id="3" name="Content Placeholder 2"/>
          <p:cNvSpPr>
            <a:spLocks noGrp="1"/>
          </p:cNvSpPr>
          <p:nvPr>
            <p:ph sz="half" idx="1"/>
          </p:nvPr>
        </p:nvSpPr>
        <p:spPr>
          <a:xfrm>
            <a:off x="1435608" y="1524000"/>
            <a:ext cx="3657600" cy="5334000"/>
          </a:xfrm>
        </p:spPr>
        <p:txBody>
          <a:bodyPr>
            <a:normAutofit fontScale="85000" lnSpcReduction="10000"/>
          </a:bodyPr>
          <a:lstStyle/>
          <a:p>
            <a:pPr lvl="0"/>
            <a:r>
              <a:rPr lang="en-US" dirty="0"/>
              <a:t>Between the years 1600 and early 1700s, the relationship between England and the colonies were relatively good.</a:t>
            </a:r>
          </a:p>
          <a:p>
            <a:pPr lvl="1"/>
            <a:r>
              <a:rPr lang="en-US" dirty="0"/>
              <a:t>Colonies </a:t>
            </a:r>
          </a:p>
          <a:p>
            <a:pPr lvl="2"/>
            <a:r>
              <a:rPr lang="en-US" dirty="0"/>
              <a:t>supplied food and raw materials to England in exchange for manufactured goods</a:t>
            </a:r>
          </a:p>
          <a:p>
            <a:pPr lvl="2"/>
            <a:r>
              <a:rPr lang="en-US" dirty="0"/>
              <a:t>governed themselves with little involvement from England-also the colonies remained loyal to England and were proud to be subjects of great empire</a:t>
            </a:r>
          </a:p>
          <a:p>
            <a:pPr lvl="2"/>
            <a:r>
              <a:rPr lang="en-US" dirty="0"/>
              <a:t>developed diverse economies depending on their overall </a:t>
            </a:r>
            <a:r>
              <a:rPr lang="en-US" dirty="0" smtClean="0"/>
              <a:t>geography</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401292" y="1524000"/>
            <a:ext cx="3971307" cy="5433860"/>
          </a:xfrm>
        </p:spPr>
      </p:pic>
    </p:spTree>
    <p:extLst>
      <p:ext uri="{BB962C8B-B14F-4D97-AF65-F5344CB8AC3E}">
        <p14:creationId xmlns:p14="http://schemas.microsoft.com/office/powerpoint/2010/main" val="836553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English Civil War- 1640-1660</a:t>
            </a:r>
            <a:endParaRPr lang="en-US" dirty="0"/>
          </a:p>
        </p:txBody>
      </p:sp>
      <p:sp>
        <p:nvSpPr>
          <p:cNvPr id="3" name="Content Placeholder 2"/>
          <p:cNvSpPr>
            <a:spLocks noGrp="1"/>
          </p:cNvSpPr>
          <p:nvPr>
            <p:ph sz="half" idx="1"/>
          </p:nvPr>
        </p:nvSpPr>
        <p:spPr>
          <a:xfrm>
            <a:off x="1066800" y="1524000"/>
            <a:ext cx="4026408" cy="4663440"/>
          </a:xfrm>
        </p:spPr>
        <p:txBody>
          <a:bodyPr>
            <a:normAutofit fontScale="62500" lnSpcReduction="20000"/>
          </a:bodyPr>
          <a:lstStyle/>
          <a:p>
            <a:pPr lvl="0"/>
            <a:r>
              <a:rPr lang="en-US" dirty="0"/>
              <a:t>King Charles I</a:t>
            </a:r>
          </a:p>
          <a:p>
            <a:pPr lvl="1"/>
            <a:r>
              <a:rPr lang="en-US" dirty="0"/>
              <a:t>Anglican</a:t>
            </a:r>
          </a:p>
          <a:p>
            <a:pPr lvl="1"/>
            <a:r>
              <a:rPr lang="en-US" dirty="0"/>
              <a:t> Divine Right</a:t>
            </a:r>
          </a:p>
          <a:p>
            <a:pPr lvl="1"/>
            <a:r>
              <a:rPr lang="en-US" dirty="0"/>
              <a:t>wanted to tax his citizens without Parliament’s permission</a:t>
            </a:r>
          </a:p>
          <a:p>
            <a:pPr lvl="1"/>
            <a:r>
              <a:rPr lang="en-US" dirty="0"/>
              <a:t>Cavaliers</a:t>
            </a:r>
          </a:p>
          <a:p>
            <a:pPr marL="82296" indent="0">
              <a:buNone/>
            </a:pPr>
            <a:endParaRPr lang="en-US" dirty="0"/>
          </a:p>
        </p:txBody>
      </p:sp>
      <p:sp>
        <p:nvSpPr>
          <p:cNvPr id="4" name="Content Placeholder 3"/>
          <p:cNvSpPr>
            <a:spLocks noGrp="1"/>
          </p:cNvSpPr>
          <p:nvPr>
            <p:ph sz="half" idx="2"/>
          </p:nvPr>
        </p:nvSpPr>
        <p:spPr>
          <a:xfrm>
            <a:off x="4800600" y="1524000"/>
            <a:ext cx="4343400" cy="5334000"/>
          </a:xfrm>
        </p:spPr>
        <p:txBody>
          <a:bodyPr>
            <a:normAutofit fontScale="62500" lnSpcReduction="20000"/>
          </a:bodyPr>
          <a:lstStyle/>
          <a:p>
            <a:pPr lvl="0"/>
            <a:r>
              <a:rPr lang="en-US" sz="2600" dirty="0" smtClean="0"/>
              <a:t>Parliament</a:t>
            </a:r>
          </a:p>
          <a:p>
            <a:pPr lvl="1"/>
            <a:r>
              <a:rPr lang="en-US" sz="2600" dirty="0" smtClean="0"/>
              <a:t>Representative </a:t>
            </a:r>
            <a:r>
              <a:rPr lang="en-US" sz="2600" dirty="0"/>
              <a:t>body of government created by the Magna </a:t>
            </a:r>
            <a:r>
              <a:rPr lang="en-US" sz="2600" dirty="0" err="1"/>
              <a:t>Carta</a:t>
            </a:r>
            <a:r>
              <a:rPr lang="en-US" sz="2600" dirty="0"/>
              <a:t> in 1215</a:t>
            </a:r>
          </a:p>
          <a:p>
            <a:pPr lvl="1"/>
            <a:r>
              <a:rPr lang="en-US" sz="2600" dirty="0"/>
              <a:t>Puritan</a:t>
            </a:r>
          </a:p>
          <a:p>
            <a:pPr lvl="1"/>
            <a:r>
              <a:rPr lang="en-US" sz="2600" dirty="0"/>
              <a:t>Believed that Divine right was unlawful</a:t>
            </a:r>
          </a:p>
          <a:p>
            <a:pPr lvl="1"/>
            <a:r>
              <a:rPr lang="en-US" sz="2600" dirty="0"/>
              <a:t>Parliament creates laws and passes taxes</a:t>
            </a:r>
          </a:p>
          <a:p>
            <a:pPr lvl="1"/>
            <a:r>
              <a:rPr lang="en-US" sz="2600" dirty="0"/>
              <a:t>Roundheads</a:t>
            </a:r>
          </a:p>
          <a:p>
            <a:pPr lvl="1"/>
            <a:r>
              <a:rPr lang="en-US" sz="2600" dirty="0"/>
              <a:t>Oliver Cromwell and the New Model Army</a:t>
            </a:r>
          </a:p>
          <a:p>
            <a:pPr lvl="1"/>
            <a:r>
              <a:rPr lang="en-US" sz="2600" dirty="0"/>
              <a:t>Dictatorship  of Cromwell for 2 decades until he passed</a:t>
            </a:r>
          </a:p>
          <a:p>
            <a:pPr lvl="1"/>
            <a:r>
              <a:rPr lang="en-US" sz="2600" dirty="0"/>
              <a:t>1660- Restoration- Charles II, is crowned king</a:t>
            </a:r>
          </a:p>
          <a:p>
            <a:pPr lvl="1"/>
            <a:r>
              <a:rPr lang="en-US" sz="2600" dirty="0"/>
              <a:t>1685- Charles II dies and James II is crowned King- Same old problems of Charles I</a:t>
            </a:r>
          </a:p>
          <a:p>
            <a:pPr lvl="1"/>
            <a:r>
              <a:rPr lang="en-US" sz="2600" dirty="0"/>
              <a:t>1689- James II was overthrown in a bloodless revolution- Glorious Revolution</a:t>
            </a:r>
          </a:p>
          <a:p>
            <a:pPr lvl="1"/>
            <a:r>
              <a:rPr lang="en-US" sz="2600" dirty="0"/>
              <a:t>William of Orange (Netherlands) and Mary (Protestant </a:t>
            </a:r>
            <a:r>
              <a:rPr lang="en-US" sz="2600" dirty="0" smtClean="0"/>
              <a:t>daughter </a:t>
            </a:r>
            <a:r>
              <a:rPr lang="en-US" sz="2600" smtClean="0"/>
              <a:t>of James II) </a:t>
            </a:r>
            <a:r>
              <a:rPr lang="en-US" sz="2600" dirty="0"/>
              <a:t>are forced to accept the English Bill of Rights- further limiting the authority of the King</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3352800"/>
            <a:ext cx="6440367" cy="3112209"/>
          </a:xfrm>
          <a:prstGeom prst="rect">
            <a:avLst/>
          </a:prstGeom>
        </p:spPr>
      </p:pic>
    </p:spTree>
    <p:extLst>
      <p:ext uri="{BB962C8B-B14F-4D97-AF65-F5344CB8AC3E}">
        <p14:creationId xmlns:p14="http://schemas.microsoft.com/office/powerpoint/2010/main" val="2663777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circle(in)">
                                      <p:cBhvr>
                                        <p:cTn id="13" dur="2000"/>
                                        <p:tgtEl>
                                          <p:spTgt spid="4">
                                            <p:txEl>
                                              <p:pRg st="0" end="0"/>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circle(in)">
                                      <p:cBhvr>
                                        <p:cTn id="16" dur="20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circle(in)">
                                      <p:cBhvr>
                                        <p:cTn id="28" dur="2000"/>
                                        <p:tgtEl>
                                          <p:spTgt spid="4">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4">
                                            <p:txEl>
                                              <p:pRg st="3" end="3"/>
                                            </p:txEl>
                                          </p:spTgt>
                                        </p:tgtEl>
                                        <p:attrNameLst>
                                          <p:attrName>style.visibility</p:attrName>
                                        </p:attrNameLst>
                                      </p:cBhvr>
                                      <p:to>
                                        <p:strVal val="visible"/>
                                      </p:to>
                                    </p:set>
                                    <p:animEffect transition="in" filter="circle(in)">
                                      <p:cBhvr>
                                        <p:cTn id="40" dur="2000"/>
                                        <p:tgtEl>
                                          <p:spTgt spid="4">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animEffect transition="in" filter="fade">
                                      <p:cBhvr>
                                        <p:cTn id="45" dur="1000"/>
                                        <p:tgtEl>
                                          <p:spTgt spid="3">
                                            <p:txEl>
                                              <p:pRg st="3" end="3"/>
                                            </p:txEl>
                                          </p:spTgt>
                                        </p:tgtEl>
                                      </p:cBhvr>
                                    </p:animEffect>
                                    <p:anim calcmode="lin" valueType="num">
                                      <p:cBhvr>
                                        <p:cTn id="4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4">
                                            <p:txEl>
                                              <p:pRg st="4" end="4"/>
                                            </p:txEl>
                                          </p:spTgt>
                                        </p:tgtEl>
                                        <p:attrNameLst>
                                          <p:attrName>style.visibility</p:attrName>
                                        </p:attrNameLst>
                                      </p:cBhvr>
                                      <p:to>
                                        <p:strVal val="visible"/>
                                      </p:to>
                                    </p:set>
                                    <p:animEffect transition="in" filter="wipe(down)">
                                      <p:cBhvr>
                                        <p:cTn id="52" dur="500"/>
                                        <p:tgtEl>
                                          <p:spTgt spid="4">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animEffect transition="in" filter="fade">
                                      <p:cBhvr>
                                        <p:cTn id="57" dur="1000"/>
                                        <p:tgtEl>
                                          <p:spTgt spid="3">
                                            <p:txEl>
                                              <p:pRg st="4" end="4"/>
                                            </p:txEl>
                                          </p:spTgt>
                                        </p:tgtEl>
                                      </p:cBhvr>
                                    </p:animEffect>
                                    <p:anim calcmode="lin" valueType="num">
                                      <p:cBhvr>
                                        <p:cTn id="5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4">
                                            <p:txEl>
                                              <p:pRg st="5" end="5"/>
                                            </p:txEl>
                                          </p:spTgt>
                                        </p:tgtEl>
                                        <p:attrNameLst>
                                          <p:attrName>style.visibility</p:attrName>
                                        </p:attrNameLst>
                                      </p:cBhvr>
                                      <p:to>
                                        <p:strVal val="visible"/>
                                      </p:to>
                                    </p:set>
                                    <p:animEffect transition="in" filter="fade">
                                      <p:cBhvr>
                                        <p:cTn id="64" dur="1000"/>
                                        <p:tgtEl>
                                          <p:spTgt spid="4">
                                            <p:txEl>
                                              <p:pRg st="5" end="5"/>
                                            </p:txEl>
                                          </p:spTgt>
                                        </p:tgtEl>
                                      </p:cBhvr>
                                    </p:animEffect>
                                    <p:anim calcmode="lin" valueType="num">
                                      <p:cBhvr>
                                        <p:cTn id="65"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66"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nodeType="clickEffect">
                                  <p:stCondLst>
                                    <p:cond delay="0"/>
                                  </p:stCondLst>
                                  <p:childTnLst>
                                    <p:set>
                                      <p:cBhvr>
                                        <p:cTn id="70" dur="1" fill="hold">
                                          <p:stCondLst>
                                            <p:cond delay="0"/>
                                          </p:stCondLst>
                                        </p:cTn>
                                        <p:tgtEl>
                                          <p:spTgt spid="4">
                                            <p:txEl>
                                              <p:pRg st="6" end="6"/>
                                            </p:txEl>
                                          </p:spTgt>
                                        </p:tgtEl>
                                        <p:attrNameLst>
                                          <p:attrName>style.visibility</p:attrName>
                                        </p:attrNameLst>
                                      </p:cBhvr>
                                      <p:to>
                                        <p:strVal val="visible"/>
                                      </p:to>
                                    </p:set>
                                    <p:animEffect transition="in" filter="wipe(down)">
                                      <p:cBhvr>
                                        <p:cTn id="71" dur="500"/>
                                        <p:tgtEl>
                                          <p:spTgt spid="4">
                                            <p:txEl>
                                              <p:pRg st="6" end="6"/>
                                            </p:txEl>
                                          </p:spTgt>
                                        </p:tgtEl>
                                      </p:cBhvr>
                                    </p:animEffect>
                                  </p:childTnLst>
                                </p:cTn>
                              </p:par>
                              <p:par>
                                <p:cTn id="72" presetID="22" presetClass="entr" presetSubtype="4" fill="hold" nodeType="withEffect">
                                  <p:stCondLst>
                                    <p:cond delay="0"/>
                                  </p:stCondLst>
                                  <p:childTnLst>
                                    <p:set>
                                      <p:cBhvr>
                                        <p:cTn id="73" dur="1" fill="hold">
                                          <p:stCondLst>
                                            <p:cond delay="0"/>
                                          </p:stCondLst>
                                        </p:cTn>
                                        <p:tgtEl>
                                          <p:spTgt spid="4">
                                            <p:txEl>
                                              <p:pRg st="7" end="7"/>
                                            </p:txEl>
                                          </p:spTgt>
                                        </p:tgtEl>
                                        <p:attrNameLst>
                                          <p:attrName>style.visibility</p:attrName>
                                        </p:attrNameLst>
                                      </p:cBhvr>
                                      <p:to>
                                        <p:strVal val="visible"/>
                                      </p:to>
                                    </p:set>
                                    <p:animEffect transition="in" filter="wipe(down)">
                                      <p:cBhvr>
                                        <p:cTn id="74" dur="500"/>
                                        <p:tgtEl>
                                          <p:spTgt spid="4">
                                            <p:txEl>
                                              <p:pRg st="7" end="7"/>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nodeType="clickEffect">
                                  <p:stCondLst>
                                    <p:cond delay="0"/>
                                  </p:stCondLst>
                                  <p:childTnLst>
                                    <p:set>
                                      <p:cBhvr>
                                        <p:cTn id="78" dur="1" fill="hold">
                                          <p:stCondLst>
                                            <p:cond delay="0"/>
                                          </p:stCondLst>
                                        </p:cTn>
                                        <p:tgtEl>
                                          <p:spTgt spid="4">
                                            <p:txEl>
                                              <p:pRg st="8" end="8"/>
                                            </p:txEl>
                                          </p:spTgt>
                                        </p:tgtEl>
                                        <p:attrNameLst>
                                          <p:attrName>style.visibility</p:attrName>
                                        </p:attrNameLst>
                                      </p:cBhvr>
                                      <p:to>
                                        <p:strVal val="visible"/>
                                      </p:to>
                                    </p:set>
                                    <p:animEffect transition="in" filter="wipe(down)">
                                      <p:cBhvr>
                                        <p:cTn id="79" dur="500"/>
                                        <p:tgtEl>
                                          <p:spTgt spid="4">
                                            <p:txEl>
                                              <p:pRg st="8" end="8"/>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6" presetClass="entr" presetSubtype="21" fill="hold" nodeType="clickEffect">
                                  <p:stCondLst>
                                    <p:cond delay="0"/>
                                  </p:stCondLst>
                                  <p:childTnLst>
                                    <p:set>
                                      <p:cBhvr>
                                        <p:cTn id="83" dur="1" fill="hold">
                                          <p:stCondLst>
                                            <p:cond delay="0"/>
                                          </p:stCondLst>
                                        </p:cTn>
                                        <p:tgtEl>
                                          <p:spTgt spid="4">
                                            <p:txEl>
                                              <p:pRg st="9" end="9"/>
                                            </p:txEl>
                                          </p:spTgt>
                                        </p:tgtEl>
                                        <p:attrNameLst>
                                          <p:attrName>style.visibility</p:attrName>
                                        </p:attrNameLst>
                                      </p:cBhvr>
                                      <p:to>
                                        <p:strVal val="visible"/>
                                      </p:to>
                                    </p:set>
                                    <p:animEffect transition="in" filter="barn(inVertical)">
                                      <p:cBhvr>
                                        <p:cTn id="84" dur="500"/>
                                        <p:tgtEl>
                                          <p:spTgt spid="4">
                                            <p:txEl>
                                              <p:pRg st="9" end="9"/>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nodeType="clickEffect">
                                  <p:stCondLst>
                                    <p:cond delay="0"/>
                                  </p:stCondLst>
                                  <p:childTnLst>
                                    <p:set>
                                      <p:cBhvr>
                                        <p:cTn id="88" dur="1" fill="hold">
                                          <p:stCondLst>
                                            <p:cond delay="0"/>
                                          </p:stCondLst>
                                        </p:cTn>
                                        <p:tgtEl>
                                          <p:spTgt spid="4">
                                            <p:txEl>
                                              <p:pRg st="10" end="10"/>
                                            </p:txEl>
                                          </p:spTgt>
                                        </p:tgtEl>
                                        <p:attrNameLst>
                                          <p:attrName>style.visibility</p:attrName>
                                        </p:attrNameLst>
                                      </p:cBhvr>
                                      <p:to>
                                        <p:strVal val="visible"/>
                                      </p:to>
                                    </p:set>
                                    <p:animEffect transition="in" filter="wipe(down)">
                                      <p:cBhvr>
                                        <p:cTn id="89" dur="500"/>
                                        <p:tgtEl>
                                          <p:spTgt spid="4">
                                            <p:txEl>
                                              <p:pRg st="10" end="10"/>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16" presetClass="entr" presetSubtype="21" fill="hold" nodeType="clickEffect">
                                  <p:stCondLst>
                                    <p:cond delay="0"/>
                                  </p:stCondLst>
                                  <p:childTnLst>
                                    <p:set>
                                      <p:cBhvr>
                                        <p:cTn id="93" dur="1" fill="hold">
                                          <p:stCondLst>
                                            <p:cond delay="0"/>
                                          </p:stCondLst>
                                        </p:cTn>
                                        <p:tgtEl>
                                          <p:spTgt spid="4">
                                            <p:txEl>
                                              <p:pRg st="11" end="11"/>
                                            </p:txEl>
                                          </p:spTgt>
                                        </p:tgtEl>
                                        <p:attrNameLst>
                                          <p:attrName>style.visibility</p:attrName>
                                        </p:attrNameLst>
                                      </p:cBhvr>
                                      <p:to>
                                        <p:strVal val="visible"/>
                                      </p:to>
                                    </p:set>
                                    <p:animEffect transition="in" filter="barn(inVertical)">
                                      <p:cBhvr>
                                        <p:cTn id="94"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Picture..????</a:t>
            </a:r>
            <a:endParaRPr lang="en-US" dirty="0"/>
          </a:p>
        </p:txBody>
      </p:sp>
      <p:sp>
        <p:nvSpPr>
          <p:cNvPr id="3" name="Content Placeholder 2"/>
          <p:cNvSpPr>
            <a:spLocks noGrp="1"/>
          </p:cNvSpPr>
          <p:nvPr>
            <p:ph idx="1"/>
          </p:nvPr>
        </p:nvSpPr>
        <p:spPr/>
        <p:txBody>
          <a:bodyPr/>
          <a:lstStyle/>
          <a:p>
            <a:pPr lvl="1"/>
            <a:r>
              <a:rPr lang="en-US" dirty="0"/>
              <a:t>England had too many issues to address on the home front to govern the colonies</a:t>
            </a:r>
          </a:p>
          <a:p>
            <a:pPr lvl="1"/>
            <a:r>
              <a:rPr lang="en-US" dirty="0"/>
              <a:t>The English found neglect to better serve economic interests</a:t>
            </a:r>
          </a:p>
          <a:p>
            <a:pPr lvl="2"/>
            <a:r>
              <a:rPr lang="en-US" dirty="0"/>
              <a:t>Just not from the start- initially we will see government involvement in the economy that relaxes over the century</a:t>
            </a:r>
          </a:p>
          <a:p>
            <a:pPr lvl="1"/>
            <a:r>
              <a:rPr lang="en-US" dirty="0"/>
              <a:t>The French and Indian War of 1754 changes everything</a:t>
            </a:r>
          </a:p>
          <a:p>
            <a:pPr marL="82296" indent="0">
              <a:buNone/>
            </a:pPr>
            <a:endParaRPr lang="en-US" dirty="0"/>
          </a:p>
        </p:txBody>
      </p:sp>
    </p:spTree>
    <p:extLst>
      <p:ext uri="{BB962C8B-B14F-4D97-AF65-F5344CB8AC3E}">
        <p14:creationId xmlns:p14="http://schemas.microsoft.com/office/powerpoint/2010/main" val="4068068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Mercantilism</a:t>
            </a:r>
            <a:endParaRPr lang="en-US" dirty="0"/>
          </a:p>
        </p:txBody>
      </p:sp>
      <p:sp>
        <p:nvSpPr>
          <p:cNvPr id="3" name="Content Placeholder 2"/>
          <p:cNvSpPr>
            <a:spLocks noGrp="1"/>
          </p:cNvSpPr>
          <p:nvPr>
            <p:ph idx="1"/>
          </p:nvPr>
        </p:nvSpPr>
        <p:spPr>
          <a:xfrm>
            <a:off x="990600" y="1447800"/>
            <a:ext cx="7943088" cy="5410200"/>
          </a:xfrm>
        </p:spPr>
        <p:txBody>
          <a:bodyPr>
            <a:normAutofit fontScale="92500" lnSpcReduction="20000"/>
          </a:bodyPr>
          <a:lstStyle/>
          <a:p>
            <a:pPr lvl="1"/>
            <a:r>
              <a:rPr lang="en-US" dirty="0"/>
              <a:t>Country should try to get and keep as much billion, or gold and silver, as possible.</a:t>
            </a:r>
          </a:p>
          <a:p>
            <a:pPr lvl="1"/>
            <a:r>
              <a:rPr lang="en-US" dirty="0"/>
              <a:t>More gold= more power and prestige</a:t>
            </a:r>
          </a:p>
          <a:p>
            <a:pPr lvl="2"/>
            <a:r>
              <a:rPr lang="en-US" dirty="0"/>
              <a:t>No gold in English colonies </a:t>
            </a:r>
            <a:r>
              <a:rPr lang="en-US" dirty="0">
                <a:sym typeface="Wingdings"/>
              </a:rPr>
              <a:t></a:t>
            </a:r>
            <a:r>
              <a:rPr lang="en-US" dirty="0"/>
              <a:t>…now what?</a:t>
            </a:r>
          </a:p>
          <a:p>
            <a:pPr lvl="2"/>
            <a:r>
              <a:rPr lang="en-US" dirty="0"/>
              <a:t>Favorable balance of trade- Export more goods than you import</a:t>
            </a:r>
          </a:p>
          <a:p>
            <a:pPr lvl="3"/>
            <a:r>
              <a:rPr lang="en-US" dirty="0"/>
              <a:t>By purchasing raw materials from its colonists, the parent country did not have to use its bullion to buy raw materials from its competitor countries</a:t>
            </a:r>
          </a:p>
          <a:p>
            <a:pPr lvl="2"/>
            <a:r>
              <a:rPr lang="en-US" dirty="0"/>
              <a:t>How to establish this?</a:t>
            </a:r>
          </a:p>
          <a:p>
            <a:pPr lvl="3"/>
            <a:r>
              <a:rPr lang="en-US" dirty="0"/>
              <a:t>Trade laws</a:t>
            </a:r>
          </a:p>
          <a:p>
            <a:pPr lvl="4"/>
            <a:r>
              <a:rPr lang="en-US" dirty="0"/>
              <a:t>Navigation Act- 1660-</a:t>
            </a:r>
          </a:p>
          <a:p>
            <a:pPr lvl="5"/>
            <a:r>
              <a:rPr lang="en-US" dirty="0"/>
              <a:t>Colonies have to purchase manufactured goods from England only</a:t>
            </a:r>
          </a:p>
          <a:p>
            <a:pPr lvl="5"/>
            <a:r>
              <a:rPr lang="en-US" dirty="0"/>
              <a:t>Required colonies to sell certain goods like sugar and cotton only to England</a:t>
            </a:r>
          </a:p>
          <a:p>
            <a:pPr lvl="5"/>
            <a:r>
              <a:rPr lang="en-US" dirty="0"/>
              <a:t>If colonists wanted to sell products to other countries, had to go through England first and then pay a duty (tax</a:t>
            </a:r>
            <a:r>
              <a:rPr lang="en-US" dirty="0" smtClean="0"/>
              <a:t>)</a:t>
            </a:r>
            <a:endParaRPr lang="en-US" dirty="0"/>
          </a:p>
        </p:txBody>
      </p:sp>
    </p:spTree>
    <p:extLst>
      <p:ext uri="{BB962C8B-B14F-4D97-AF65-F5344CB8AC3E}">
        <p14:creationId xmlns:p14="http://schemas.microsoft.com/office/powerpoint/2010/main" val="1931397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 calcmode="lin" valueType="num">
                                      <p:cBhvr additive="base">
                                        <p:cTn id="4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 calcmode="lin" valueType="num">
                                      <p:cBhvr additive="base">
                                        <p:cTn id="44"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 calcmode="lin" valueType="num">
                                      <p:cBhvr additive="base">
                                        <p:cTn id="48"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0" presetID="2" presetClass="entr" presetSubtype="4" fill="hold" nodeType="with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 calcmode="lin" valueType="num">
                                      <p:cBhvr additive="base">
                                        <p:cTn id="52"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r>
              <a:rPr lang="en-US" dirty="0" smtClean="0"/>
              <a:t>Why was the relationship between the colonies and England good between 1600-1754?</a:t>
            </a:r>
          </a:p>
          <a:p>
            <a:r>
              <a:rPr lang="en-US" dirty="0" smtClean="0"/>
              <a:t>Who fought who during the </a:t>
            </a:r>
            <a:r>
              <a:rPr lang="en-US" u="sng" dirty="0" smtClean="0"/>
              <a:t>English Civil War</a:t>
            </a:r>
            <a:r>
              <a:rPr lang="en-US" dirty="0" smtClean="0"/>
              <a:t>? What was the outcome?</a:t>
            </a:r>
          </a:p>
          <a:p>
            <a:r>
              <a:rPr lang="en-US" dirty="0" smtClean="0"/>
              <a:t>When there was no gold found in the colonies, what </a:t>
            </a:r>
            <a:r>
              <a:rPr lang="en-US" u="sng" dirty="0" smtClean="0"/>
              <a:t>mercantilist</a:t>
            </a:r>
            <a:r>
              <a:rPr lang="en-US" dirty="0" smtClean="0"/>
              <a:t> ideas did the English establish in order to strengthen the economy?</a:t>
            </a:r>
          </a:p>
        </p:txBody>
      </p:sp>
    </p:spTree>
    <p:extLst>
      <p:ext uri="{BB962C8B-B14F-4D97-AF65-F5344CB8AC3E}">
        <p14:creationId xmlns:p14="http://schemas.microsoft.com/office/powerpoint/2010/main" val="15451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3" algn="l" rtl="0">
              <a:spcBef>
                <a:spcPct val="0"/>
              </a:spcBef>
            </a:pPr>
            <a:r>
              <a:rPr lang="en-US" dirty="0" smtClean="0"/>
              <a:t>As mercantilist beliefs spread, so did the economic desire for more colonies… “sun never set on the British empire” grows drastically because of economic benefit of having colonies all around the world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48504" y="1376358"/>
            <a:ext cx="10892504" cy="5470756"/>
          </a:xfrm>
        </p:spPr>
      </p:pic>
    </p:spTree>
    <p:extLst>
      <p:ext uri="{BB962C8B-B14F-4D97-AF65-F5344CB8AC3E}">
        <p14:creationId xmlns:p14="http://schemas.microsoft.com/office/powerpoint/2010/main" val="274814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 much control??</a:t>
            </a:r>
            <a:endParaRPr lang="en-US" dirty="0"/>
          </a:p>
        </p:txBody>
      </p:sp>
      <p:sp>
        <p:nvSpPr>
          <p:cNvPr id="3" name="Content Placeholder 2"/>
          <p:cNvSpPr>
            <a:spLocks noGrp="1"/>
          </p:cNvSpPr>
          <p:nvPr>
            <p:ph idx="1"/>
          </p:nvPr>
        </p:nvSpPr>
        <p:spPr>
          <a:xfrm>
            <a:off x="990600" y="1447800"/>
            <a:ext cx="7943088" cy="5410200"/>
          </a:xfrm>
        </p:spPr>
        <p:txBody>
          <a:bodyPr>
            <a:normAutofit fontScale="85000" lnSpcReduction="20000"/>
          </a:bodyPr>
          <a:lstStyle/>
          <a:p>
            <a:pPr lvl="1"/>
            <a:r>
              <a:rPr lang="en-US" dirty="0"/>
              <a:t>1686 King James II, attempted to take direct control over New York and the New England Colonies by creating the Dominion of New England.</a:t>
            </a:r>
          </a:p>
          <a:p>
            <a:pPr lvl="1"/>
            <a:r>
              <a:rPr lang="en-US" dirty="0"/>
              <a:t>Abolished colonial legislatures within the Dominion and replaced them with a governor and a council appointed by James II.</a:t>
            </a:r>
          </a:p>
          <a:p>
            <a:pPr lvl="1"/>
            <a:r>
              <a:rPr lang="en-US" dirty="0"/>
              <a:t>Edmund Andros, whom James II had appointed governor of the Dominion, made matters worse.</a:t>
            </a:r>
          </a:p>
          <a:p>
            <a:pPr lvl="2"/>
            <a:r>
              <a:rPr lang="en-US" dirty="0"/>
              <a:t>collected taxes without the approval of either the king or the colonists</a:t>
            </a:r>
          </a:p>
          <a:p>
            <a:pPr lvl="2"/>
            <a:r>
              <a:rPr lang="en-US" dirty="0"/>
              <a:t>declared a policy of religious tolerance, or respect for different religious beliefs- upset the Puritans</a:t>
            </a:r>
          </a:p>
          <a:p>
            <a:pPr lvl="2"/>
            <a:r>
              <a:rPr lang="en-US" dirty="0"/>
              <a:t>Glorious Revolution inspired small insurrection in New England</a:t>
            </a:r>
          </a:p>
          <a:p>
            <a:pPr lvl="2"/>
            <a:r>
              <a:rPr lang="en-US" dirty="0"/>
              <a:t>William and Mary dissolved the Dominion of New England and reestablished the colonies that James had abolished.</a:t>
            </a:r>
          </a:p>
          <a:p>
            <a:pPr lvl="2"/>
            <a:r>
              <a:rPr lang="en-US" dirty="0"/>
              <a:t>new charter allowed the king to appoint a royal governor of the colony.</a:t>
            </a:r>
          </a:p>
        </p:txBody>
      </p:sp>
    </p:spTree>
    <p:extLst>
      <p:ext uri="{BB962C8B-B14F-4D97-AF65-F5344CB8AC3E}">
        <p14:creationId xmlns:p14="http://schemas.microsoft.com/office/powerpoint/2010/main" val="942912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effectLst/>
              </a:rPr>
              <a:t>Nightmare rebellion leads to era of Self-Government- Early 1700’s</a:t>
            </a:r>
            <a:br>
              <a:rPr lang="en-US" dirty="0">
                <a:effectLst/>
              </a:rPr>
            </a:br>
            <a:endParaRPr lang="en-US" dirty="0"/>
          </a:p>
        </p:txBody>
      </p:sp>
      <p:sp>
        <p:nvSpPr>
          <p:cNvPr id="3" name="Content Placeholder 2"/>
          <p:cNvSpPr>
            <a:spLocks noGrp="1"/>
          </p:cNvSpPr>
          <p:nvPr>
            <p:ph idx="1"/>
          </p:nvPr>
        </p:nvSpPr>
        <p:spPr/>
        <p:txBody>
          <a:bodyPr/>
          <a:lstStyle/>
          <a:p>
            <a:pPr lvl="1"/>
            <a:r>
              <a:rPr lang="en-US" dirty="0"/>
              <a:t>Over time, charter and propriety colonies turn to royal colonies</a:t>
            </a:r>
          </a:p>
          <a:p>
            <a:pPr lvl="2"/>
            <a:r>
              <a:rPr lang="en-US" dirty="0"/>
              <a:t>Governor (executive) appointed by King of England</a:t>
            </a:r>
          </a:p>
          <a:p>
            <a:pPr lvl="2"/>
            <a:r>
              <a:rPr lang="en-US" dirty="0"/>
              <a:t>Colonial legislature</a:t>
            </a:r>
          </a:p>
          <a:p>
            <a:pPr lvl="3"/>
            <a:r>
              <a:rPr lang="en-US" dirty="0"/>
              <a:t>Upper house appointed by King</a:t>
            </a:r>
          </a:p>
          <a:p>
            <a:pPr lvl="3"/>
            <a:r>
              <a:rPr lang="en-US" dirty="0"/>
              <a:t>Lower house voted by property owning white men</a:t>
            </a:r>
          </a:p>
          <a:p>
            <a:pPr lvl="3"/>
            <a:r>
              <a:rPr lang="en-US" dirty="0"/>
              <a:t>came to dominate the colonial governments.</a:t>
            </a:r>
          </a:p>
          <a:p>
            <a:pPr lvl="4"/>
            <a:r>
              <a:rPr lang="en-US" dirty="0"/>
              <a:t>created and passed laws regarding defense and taxation</a:t>
            </a:r>
          </a:p>
          <a:p>
            <a:pPr lvl="4"/>
            <a:r>
              <a:rPr lang="en-US" dirty="0"/>
              <a:t>(power of the purse) setting salaries for royal officials</a:t>
            </a:r>
          </a:p>
          <a:p>
            <a:pPr marL="82296" indent="0">
              <a:buNone/>
            </a:pPr>
            <a:endParaRPr lang="en-US" dirty="0"/>
          </a:p>
        </p:txBody>
      </p:sp>
    </p:spTree>
    <p:extLst>
      <p:ext uri="{BB962C8B-B14F-4D97-AF65-F5344CB8AC3E}">
        <p14:creationId xmlns:p14="http://schemas.microsoft.com/office/powerpoint/2010/main" val="1579067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602</TotalTime>
  <Words>784</Words>
  <Application>Microsoft Office PowerPoint</Application>
  <PresentationFormat>On-screen Show (4:3)</PresentationFormat>
  <Paragraphs>93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Calibri</vt:lpstr>
      <vt:lpstr>Gill Sans MT</vt:lpstr>
      <vt:lpstr>Verdana</vt:lpstr>
      <vt:lpstr>Wingdings</vt:lpstr>
      <vt:lpstr>Wingdings 2</vt:lpstr>
      <vt:lpstr>Solstice</vt:lpstr>
      <vt:lpstr>Chapter 3 Section 1 An Empire and its colonies </vt:lpstr>
      <vt:lpstr>Main Idea</vt:lpstr>
      <vt:lpstr>The English Civil War- 1640-1660</vt:lpstr>
      <vt:lpstr>Big Picture..????</vt:lpstr>
      <vt:lpstr>Mercantilism</vt:lpstr>
      <vt:lpstr>Review:</vt:lpstr>
      <vt:lpstr>As mercantilist beliefs spread, so did the economic desire for more colonies… “sun never set on the British empire” grows drastically because of economic benefit of having colonies all around the world</vt:lpstr>
      <vt:lpstr>Too much control??</vt:lpstr>
      <vt:lpstr>Nightmare rebellion leads to era of Self-Government- Early 1700’s </vt:lpstr>
      <vt:lpstr>Why did the British government allow its colonies freedom in governing themselves—far more than was allowed in Spanish or French colonies? </vt:lpstr>
      <vt:lpstr>Colonial Economies Prospered- Diversity based upon geography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Section 1 An Empire and its colonies</dc:title>
  <dc:creator>Administrator</dc:creator>
  <cp:lastModifiedBy>Lelko, Garrett</cp:lastModifiedBy>
  <cp:revision>17</cp:revision>
  <cp:lastPrinted>2013-09-19T11:23:03Z</cp:lastPrinted>
  <dcterms:created xsi:type="dcterms:W3CDTF">2013-09-17T23:53:32Z</dcterms:created>
  <dcterms:modified xsi:type="dcterms:W3CDTF">2014-09-18T11:16:54Z</dcterms:modified>
</cp:coreProperties>
</file>