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  <p:sldMasterId id="2147483664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9" r:id="rId5"/>
    <p:sldId id="260" r:id="rId6"/>
    <p:sldId id="258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B3DF9-0EAB-4DE4-89CA-C9375792979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2B6EC-C724-48C4-9485-6FEE4A0F3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8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04418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1636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7509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38213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26806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0491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2971800" y="1828800"/>
            <a:ext cx="6019799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6019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80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  <a:defRPr/>
            </a:lvl1pPr>
            <a:lvl2pPr marL="742950" marR="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marR="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marR="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599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952999" y="2133600"/>
            <a:ext cx="54102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762000" y="152400"/>
            <a:ext cx="54102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2628899" y="-190500"/>
            <a:ext cx="38862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43999" cy="6858000"/>
            <a:chOff x="0" y="0"/>
            <a:chExt cx="9143999" cy="6858000"/>
          </a:xfrm>
        </p:grpSpPr>
        <p:sp>
          <p:nvSpPr>
            <p:cNvPr id="6" name="Shape 6"/>
            <p:cNvSpPr txBox="1"/>
            <p:nvPr/>
          </p:nvSpPr>
          <p:spPr>
            <a:xfrm>
              <a:off x="0" y="0"/>
              <a:ext cx="3505200" cy="6858000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Shape 7"/>
            <p:cNvSpPr txBox="1"/>
            <p:nvPr/>
          </p:nvSpPr>
          <p:spPr>
            <a:xfrm>
              <a:off x="1716086" y="1690686"/>
              <a:ext cx="7427912" cy="253365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" name="Shape 8"/>
            <p:cNvGrpSpPr/>
            <p:nvPr/>
          </p:nvGrpSpPr>
          <p:grpSpPr>
            <a:xfrm>
              <a:off x="0" y="1066800"/>
              <a:ext cx="2867023" cy="3157537"/>
              <a:chOff x="0" y="1066800"/>
              <a:chExt cx="2867023" cy="3157537"/>
            </a:xfrm>
          </p:grpSpPr>
          <p:sp>
            <p:nvSpPr>
              <p:cNvPr id="9" name="Shape 9"/>
              <p:cNvSpPr txBox="1"/>
              <p:nvPr/>
            </p:nvSpPr>
            <p:spPr>
              <a:xfrm>
                <a:off x="573087" y="3582987"/>
                <a:ext cx="576262" cy="6413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" name="Shape 10"/>
              <p:cNvSpPr txBox="1"/>
              <p:nvPr/>
            </p:nvSpPr>
            <p:spPr>
              <a:xfrm>
                <a:off x="1716086" y="1690686"/>
                <a:ext cx="574674" cy="64293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" name="Shape 11"/>
              <p:cNvSpPr txBox="1"/>
              <p:nvPr/>
            </p:nvSpPr>
            <p:spPr>
              <a:xfrm>
                <a:off x="2281236" y="1066800"/>
                <a:ext cx="585786" cy="6350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" name="Shape 12"/>
              <p:cNvSpPr txBox="1"/>
              <p:nvPr/>
            </p:nvSpPr>
            <p:spPr>
              <a:xfrm>
                <a:off x="1141412" y="3582987"/>
                <a:ext cx="584200" cy="64135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Shape 13"/>
              <p:cNvSpPr txBox="1"/>
              <p:nvPr/>
            </p:nvSpPr>
            <p:spPr>
              <a:xfrm>
                <a:off x="2281236" y="1690686"/>
                <a:ext cx="585786" cy="64293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Shape 14"/>
              <p:cNvSpPr txBox="1"/>
              <p:nvPr/>
            </p:nvSpPr>
            <p:spPr>
              <a:xfrm>
                <a:off x="1141412" y="2324100"/>
                <a:ext cx="584200" cy="63341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Shape 15"/>
              <p:cNvSpPr txBox="1"/>
              <p:nvPr/>
            </p:nvSpPr>
            <p:spPr>
              <a:xfrm>
                <a:off x="0" y="2324100"/>
                <a:ext cx="582612" cy="633412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Shape 16"/>
              <p:cNvSpPr txBox="1"/>
              <p:nvPr/>
            </p:nvSpPr>
            <p:spPr>
              <a:xfrm>
                <a:off x="1716086" y="2324100"/>
                <a:ext cx="574674" cy="63341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Shape 17"/>
              <p:cNvSpPr txBox="1"/>
              <p:nvPr/>
            </p:nvSpPr>
            <p:spPr>
              <a:xfrm>
                <a:off x="573087" y="2947986"/>
                <a:ext cx="576262" cy="64452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Shape 18"/>
              <p:cNvSpPr txBox="1"/>
              <p:nvPr/>
            </p:nvSpPr>
            <p:spPr>
              <a:xfrm>
                <a:off x="1141412" y="2947986"/>
                <a:ext cx="584200" cy="6445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marR="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marR="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marR="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39" name="Shape 39"/>
          <p:cNvGrpSpPr/>
          <p:nvPr/>
        </p:nvGrpSpPr>
        <p:grpSpPr>
          <a:xfrm>
            <a:off x="0" y="0"/>
            <a:ext cx="9143999" cy="546099"/>
            <a:chOff x="0" y="0"/>
            <a:chExt cx="9143999" cy="546099"/>
          </a:xfrm>
        </p:grpSpPr>
        <p:sp>
          <p:nvSpPr>
            <p:cNvPr id="40" name="Shape 40"/>
            <p:cNvSpPr txBox="1"/>
            <p:nvPr/>
          </p:nvSpPr>
          <p:spPr>
            <a:xfrm>
              <a:off x="0" y="0"/>
              <a:ext cx="285750" cy="533399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12750" y="134936"/>
              <a:ext cx="8731249" cy="274636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09575" y="134936"/>
              <a:ext cx="138112" cy="1412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547687" y="0"/>
              <a:ext cx="139699" cy="1381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47687" y="134936"/>
              <a:ext cx="139699" cy="1412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274637" y="274637"/>
              <a:ext cx="136524" cy="1381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131761" y="136525"/>
              <a:ext cx="141287" cy="138112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409575" y="271462"/>
              <a:ext cx="138112" cy="1381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274637" y="409575"/>
              <a:ext cx="136524" cy="1365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marL="742950" marR="0" indent="-14350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➢"/>
              <a:defRPr/>
            </a:lvl2pPr>
            <a:lvl3pPr marL="1143000" marR="0" indent="-12953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3pPr>
            <a:lvl4pPr marL="1600200" marR="0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jamestown/video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2971800" y="1828800"/>
            <a:ext cx="6019799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EUROPEAN COLONIZTION OF THE AMERICAS	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6019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</a:pPr>
            <a:endParaRPr sz="3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u="none" strike="noStrike" cap="none" baseline="0" dirty="0">
                <a:solidFill>
                  <a:schemeClr val="dk1"/>
                </a:solidFill>
                <a:latin typeface="Kozuka Mincho Pro H" panose="02020A00000000000000" pitchFamily="18" charset="-128"/>
                <a:ea typeface="Kozuka Mincho Pro H" panose="02020A00000000000000" pitchFamily="18" charset="-128"/>
                <a:cs typeface="Lobster"/>
                <a:sym typeface="Lobster"/>
              </a:rPr>
              <a:t>JAMESTOWN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14400" y="1721892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dirty="0">
                <a:solidFill>
                  <a:schemeClr val="dk1"/>
                </a:solidFill>
              </a:rPr>
              <a:t>First English settlement in America???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000" dirty="0" smtClean="0">
                <a:solidFill>
                  <a:schemeClr val="dk1"/>
                </a:solidFill>
              </a:rPr>
              <a:t>Roanoke </a:t>
            </a:r>
            <a:r>
              <a:rPr lang="en-US" sz="2000" dirty="0">
                <a:solidFill>
                  <a:schemeClr val="dk1"/>
                </a:solidFill>
              </a:rPr>
              <a:t>- 1587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000" dirty="0" smtClean="0">
                <a:solidFill>
                  <a:schemeClr val="dk1"/>
                </a:solidFill>
              </a:rPr>
              <a:t>Virginia Dare</a:t>
            </a:r>
            <a:endParaRPr lang="en-US" sz="2000" dirty="0">
              <a:solidFill>
                <a:schemeClr val="dk1"/>
              </a:solidFill>
            </a:endParaRPr>
          </a:p>
          <a:p>
            <a:pPr marL="457200" marR="0" lvl="0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</a:rPr>
              <a:t>Vocab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</a:rPr>
              <a:t>charter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</a:rPr>
              <a:t>joint-stock company</a:t>
            </a:r>
          </a:p>
          <a:p>
            <a:pPr marL="457200" marR="0" lvl="0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</a:rPr>
              <a:t>The </a:t>
            </a:r>
            <a:r>
              <a:rPr lang="en-US" sz="2400" dirty="0" err="1">
                <a:solidFill>
                  <a:schemeClr val="dk1"/>
                </a:solidFill>
              </a:rPr>
              <a:t>Viriginia</a:t>
            </a:r>
            <a:r>
              <a:rPr lang="en-US" sz="2400" dirty="0">
                <a:solidFill>
                  <a:schemeClr val="dk1"/>
                </a:solidFill>
              </a:rPr>
              <a:t> Company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</a:rPr>
              <a:t>sent </a:t>
            </a:r>
            <a:r>
              <a:rPr lang="en-US" sz="2400" dirty="0" smtClean="0">
                <a:solidFill>
                  <a:schemeClr val="dk1"/>
                </a:solidFill>
              </a:rPr>
              <a:t>105 </a:t>
            </a:r>
            <a:r>
              <a:rPr lang="en-US" sz="2400" dirty="0">
                <a:solidFill>
                  <a:schemeClr val="dk1"/>
                </a:solidFill>
              </a:rPr>
              <a:t>colonists to Jamestown in 1607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</a:rPr>
              <a:t>named the village Jamestown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</a:rPr>
              <a:t>Reasons for failure???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u="none" strike="noStrike" cap="none" baseline="0" dirty="0">
                <a:solidFill>
                  <a:schemeClr val="dk1"/>
                </a:solidFill>
                <a:latin typeface="Kozuka Mincho Pro H" panose="02020A00000000000000" pitchFamily="18" charset="-128"/>
                <a:ea typeface="Kozuka Mincho Pro H" panose="02020A00000000000000" pitchFamily="18" charset="-128"/>
                <a:cs typeface="Lobster"/>
                <a:sym typeface="Lobster"/>
              </a:rPr>
              <a:t>JAMESTOWN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5929952" cy="487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dirty="0">
                <a:solidFill>
                  <a:schemeClr val="dk1"/>
                </a:solidFill>
              </a:rPr>
              <a:t>John Smith</a:t>
            </a:r>
          </a:p>
          <a:p>
            <a:pPr marL="857250" lvl="1" indent="-22860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dirty="0" smtClean="0">
                <a:solidFill>
                  <a:schemeClr val="dk1"/>
                </a:solidFill>
              </a:rPr>
              <a:t>Clash with death</a:t>
            </a:r>
          </a:p>
          <a:p>
            <a:pPr marL="857250" lvl="1" indent="-22860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dirty="0" smtClean="0">
                <a:solidFill>
                  <a:schemeClr val="dk1"/>
                </a:solidFill>
              </a:rPr>
              <a:t>“</a:t>
            </a:r>
            <a:r>
              <a:rPr lang="en-US" sz="2400" dirty="0">
                <a:solidFill>
                  <a:schemeClr val="dk1"/>
                </a:solidFill>
              </a:rPr>
              <a:t>he that will not work shall not eat</a:t>
            </a:r>
            <a:r>
              <a:rPr lang="en-US" sz="2400" dirty="0" smtClean="0">
                <a:solidFill>
                  <a:schemeClr val="dk1"/>
                </a:solidFill>
              </a:rPr>
              <a:t>”</a:t>
            </a:r>
          </a:p>
          <a:p>
            <a:pPr marL="857250" lvl="1" indent="-22860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dirty="0" smtClean="0">
                <a:solidFill>
                  <a:schemeClr val="dk1"/>
                </a:solidFill>
              </a:rPr>
              <a:t>Returns to England</a:t>
            </a:r>
            <a:endParaRPr lang="en-US" sz="2400" dirty="0">
              <a:solidFill>
                <a:schemeClr val="dk1"/>
              </a:solidFill>
            </a:endParaRPr>
          </a:p>
          <a:p>
            <a:pPr marL="457200" marR="0" lvl="0" indent="-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dirty="0" smtClean="0">
                <a:solidFill>
                  <a:schemeClr val="dk1"/>
                </a:solidFill>
              </a:rPr>
              <a:t>Starving Time</a:t>
            </a:r>
            <a:endParaRPr lang="en-US" sz="2400" dirty="0">
              <a:solidFill>
                <a:schemeClr val="dk1"/>
              </a:solidFill>
            </a:endParaRP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000" dirty="0" smtClean="0">
                <a:solidFill>
                  <a:schemeClr val="dk1"/>
                </a:solidFill>
              </a:rPr>
              <a:t>George Percy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000" dirty="0" err="1" smtClean="0">
                <a:solidFill>
                  <a:schemeClr val="dk1"/>
                </a:solidFill>
              </a:rPr>
              <a:t>Whats</a:t>
            </a:r>
            <a:r>
              <a:rPr lang="en-US" sz="2000" dirty="0" smtClean="0">
                <a:solidFill>
                  <a:schemeClr val="dk1"/>
                </a:solidFill>
              </a:rPr>
              <a:t> on the menu?</a:t>
            </a:r>
          </a:p>
          <a:p>
            <a:pPr marL="457200" marR="0" lvl="0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Lord De La </a:t>
            </a:r>
            <a:r>
              <a:rPr lang="en-US" sz="2400" dirty="0" err="1" smtClean="0">
                <a:solidFill>
                  <a:schemeClr val="dk1"/>
                </a:solidFill>
              </a:rPr>
              <a:t>Warr</a:t>
            </a:r>
            <a:endParaRPr lang="en-US" sz="2400" dirty="0">
              <a:solidFill>
                <a:schemeClr val="dk1"/>
              </a:solidFill>
            </a:endParaRP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Governor 1610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Saved colony from abandonment</a:t>
            </a:r>
            <a:endParaRPr lang="en-US" sz="2400" dirty="0">
              <a:solidFill>
                <a:schemeClr val="dk1"/>
              </a:solidFill>
            </a:endParaRP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tactics</a:t>
            </a:r>
            <a:endParaRPr lang="en-US" sz="2400" dirty="0">
              <a:solidFill>
                <a:schemeClr val="dk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1" y="1367049"/>
            <a:ext cx="2760487" cy="345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679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u="none" strike="noStrike" cap="none" baseline="0" dirty="0">
                <a:solidFill>
                  <a:schemeClr val="dk1"/>
                </a:solidFill>
                <a:latin typeface="Kozuka Mincho Pro H" panose="02020A00000000000000" pitchFamily="18" charset="-128"/>
                <a:ea typeface="Kozuka Mincho Pro H" panose="02020A00000000000000" pitchFamily="18" charset="-128"/>
                <a:cs typeface="Lobster"/>
                <a:sym typeface="Lobster"/>
              </a:rPr>
              <a:t>JAMESTOWN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5929952" cy="487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Clashes with the Natives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err="1" smtClean="0">
                <a:solidFill>
                  <a:schemeClr val="dk1"/>
                </a:solidFill>
              </a:rPr>
              <a:t>Jeykll</a:t>
            </a:r>
            <a:r>
              <a:rPr lang="en-US" sz="2400" dirty="0" smtClean="0">
                <a:solidFill>
                  <a:schemeClr val="dk1"/>
                </a:solidFill>
              </a:rPr>
              <a:t> and Hyde relationship</a:t>
            </a:r>
          </a:p>
          <a:p>
            <a:pPr marL="914400" marR="0" lvl="1" indent="-2286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First Anglo-Powhatan War</a:t>
            </a:r>
          </a:p>
          <a:p>
            <a:pPr marL="1314450" lvl="2" indent="-2286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John Rolfe &amp; </a:t>
            </a:r>
            <a:r>
              <a:rPr lang="en-US" sz="2400" dirty="0" err="1" smtClean="0">
                <a:solidFill>
                  <a:schemeClr val="dk1"/>
                </a:solidFill>
              </a:rPr>
              <a:t>Pocahantas</a:t>
            </a:r>
            <a:endParaRPr lang="en-US" sz="2400" dirty="0" smtClean="0">
              <a:solidFill>
                <a:schemeClr val="dk1"/>
              </a:solidFill>
            </a:endParaRPr>
          </a:p>
          <a:p>
            <a:pPr marL="914400" lvl="1" indent="-2286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Second Anglo-Powhatan War</a:t>
            </a:r>
          </a:p>
          <a:p>
            <a:pPr marL="514350" indent="-2286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Role of Tobacco</a:t>
            </a:r>
          </a:p>
          <a:p>
            <a:pPr marL="914400" lvl="1" indent="-2286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John Rolfe</a:t>
            </a:r>
          </a:p>
          <a:p>
            <a:pPr marL="914400" lvl="1" indent="-2286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err="1" smtClean="0">
                <a:solidFill>
                  <a:schemeClr val="dk1"/>
                </a:solidFill>
              </a:rPr>
              <a:t>Headright</a:t>
            </a:r>
            <a:r>
              <a:rPr lang="en-US" sz="2400" dirty="0" smtClean="0">
                <a:solidFill>
                  <a:schemeClr val="dk1"/>
                </a:solidFill>
              </a:rPr>
              <a:t> System</a:t>
            </a:r>
          </a:p>
          <a:p>
            <a:pPr marL="914400" lvl="1" indent="-2286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</a:rPr>
              <a:t>Indentured Servant</a:t>
            </a:r>
          </a:p>
          <a:p>
            <a:pPr marL="914400" lvl="1" indent="-228600">
              <a:spcBef>
                <a:spcPts val="0"/>
              </a:spcBef>
              <a:buClr>
                <a:schemeClr val="dk1"/>
              </a:buClr>
              <a:buSzPct val="100000"/>
            </a:pPr>
            <a:endParaRPr lang="en-US" sz="2400" dirty="0" smtClean="0">
              <a:solidFill>
                <a:schemeClr val="dk1"/>
              </a:solidFill>
            </a:endParaRPr>
          </a:p>
          <a:p>
            <a:pPr marL="28575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40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8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 dirty="0">
                <a:solidFill>
                  <a:schemeClr val="dk1"/>
                </a:solidFill>
                <a:latin typeface="Kozuka Mincho Pr6N H" panose="02020900000000000000" pitchFamily="18" charset="-128"/>
                <a:ea typeface="Kozuka Mincho Pr6N H" panose="02020900000000000000" pitchFamily="18" charset="-128"/>
                <a:cs typeface="Lobster"/>
                <a:sym typeface="Lobster"/>
              </a:rPr>
              <a:t>JAMESTOWN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6075" y="1981200"/>
            <a:ext cx="48039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endParaRPr lang="en-US" sz="2400" dirty="0" smtClean="0">
              <a:solidFill>
                <a:schemeClr val="dk1"/>
              </a:solidFill>
            </a:endParaRPr>
          </a:p>
          <a:p>
            <a:pPr marL="457200" marR="0" lvl="0" indent="-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dirty="0" smtClean="0">
                <a:solidFill>
                  <a:schemeClr val="dk1"/>
                </a:solidFill>
              </a:rPr>
              <a:t>1619- House of Burgesses</a:t>
            </a:r>
          </a:p>
          <a:p>
            <a:pPr marL="857250" lvl="1" indent="-22860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dirty="0" smtClean="0">
                <a:solidFill>
                  <a:schemeClr val="dk1"/>
                </a:solidFill>
              </a:rPr>
              <a:t>Self-government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dirty="0" smtClean="0">
                <a:solidFill>
                  <a:schemeClr val="dk1"/>
                </a:solidFill>
              </a:rPr>
              <a:t>1624- Royal Colony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-US" sz="2400" smtClean="0">
                <a:solidFill>
                  <a:schemeClr val="dk1"/>
                </a:solidFill>
              </a:rPr>
              <a:t>Bacons Rebellion</a:t>
            </a:r>
            <a:endParaRPr lang="en-US" sz="2400" dirty="0">
              <a:solidFill>
                <a:schemeClr val="dk1"/>
              </a:solidFill>
            </a:endParaRPr>
          </a:p>
          <a:p>
            <a:pPr marL="514350" indent="-2286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dk1"/>
                </a:solidFill>
                <a:hlinkClick r:id="rId3"/>
              </a:rPr>
              <a:t>LETS GO TO THE VIDEOTAPE</a:t>
            </a:r>
            <a:endParaRPr lang="en-US" sz="2400" dirty="0" smtClean="0">
              <a:solidFill>
                <a:schemeClr val="dk1"/>
              </a:solidFill>
            </a:endParaRPr>
          </a:p>
          <a:p>
            <a:pPr marL="514350" indent="-228600">
              <a:spcBef>
                <a:spcPts val="0"/>
              </a:spcBef>
              <a:buClr>
                <a:schemeClr val="dk1"/>
              </a:buClr>
              <a:buSzPct val="100000"/>
            </a:pPr>
            <a:endParaRPr lang="en-US" sz="2400" dirty="0">
              <a:solidFill>
                <a:schemeClr val="dk1"/>
              </a:solidFill>
            </a:endParaRPr>
          </a:p>
          <a:p>
            <a:pPr marL="457200" marR="0" lvl="0" indent="-228600" algn="l" rtl="0">
              <a:spcBef>
                <a:spcPts val="0"/>
              </a:spcBef>
              <a:buClr>
                <a:schemeClr val="dk1"/>
              </a:buClr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5900" y="1981200"/>
            <a:ext cx="4219500" cy="3886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</TotalTime>
  <Words>122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Kozuka Mincho Pr6N H</vt:lpstr>
      <vt:lpstr>Kozuka Mincho Pro H</vt:lpstr>
      <vt:lpstr>Arial</vt:lpstr>
      <vt:lpstr>Arial Black</vt:lpstr>
      <vt:lpstr>Lobster</vt:lpstr>
      <vt:lpstr>Noto Symbol</vt:lpstr>
      <vt:lpstr>1_Pixel</vt:lpstr>
      <vt:lpstr>Pixel</vt:lpstr>
      <vt:lpstr>EUROPEAN COLONIZTION OF THE AMERICAS </vt:lpstr>
      <vt:lpstr>JAMESTOWN</vt:lpstr>
      <vt:lpstr>JAMESTOWN</vt:lpstr>
      <vt:lpstr>JAMESTOWN</vt:lpstr>
      <vt:lpstr>JAMESTOWN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COLONIZTION OF THE AMERICAS</dc:title>
  <dc:creator>Lelko, Garrett</dc:creator>
  <cp:lastModifiedBy>Lelko, Garrett</cp:lastModifiedBy>
  <cp:revision>11</cp:revision>
  <cp:lastPrinted>2015-08-31T12:48:22Z</cp:lastPrinted>
  <dcterms:modified xsi:type="dcterms:W3CDTF">2015-09-03T11:40:03Z</dcterms:modified>
</cp:coreProperties>
</file>