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0" r:id="rId3"/>
    <p:sldId id="282" r:id="rId4"/>
    <p:sldId id="281" r:id="rId5"/>
    <p:sldId id="261" r:id="rId6"/>
    <p:sldId id="275" r:id="rId7"/>
    <p:sldId id="305" r:id="rId8"/>
    <p:sldId id="277" r:id="rId9"/>
    <p:sldId id="279" r:id="rId10"/>
    <p:sldId id="274" r:id="rId11"/>
    <p:sldId id="278" r:id="rId12"/>
    <p:sldId id="263" r:id="rId13"/>
    <p:sldId id="264" r:id="rId14"/>
    <p:sldId id="265" r:id="rId15"/>
    <p:sldId id="286" r:id="rId16"/>
    <p:sldId id="271" r:id="rId17"/>
    <p:sldId id="272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2076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C9304FC-DF9A-4A63-AD97-77234BFD2D41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B8B2B1-A6D7-4F7A-845E-3BE5097939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7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B03475-7091-4494-9350-39FA44B63223}" type="datetimeFigureOut">
              <a:rPr lang="en-US" smtClean="0"/>
              <a:pPr/>
              <a:t>3/17/2014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40ED738-F163-43AA-B1BB-2433D3AF9D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720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ED738-F163-43AA-B1BB-2433D3AF9D4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getting</a:t>
            </a:r>
            <a:r>
              <a:rPr lang="en-US" baseline="0" dirty="0" smtClean="0"/>
              <a:t> into a part of history where political cartoons start to get really good and fun to </a:t>
            </a:r>
            <a:r>
              <a:rPr lang="en-US" baseline="0" dirty="0" err="1" smtClean="0"/>
              <a:t>disect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ED738-F163-43AA-B1BB-2433D3AF9D4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362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ED738-F163-43AA-B1BB-2433D3AF9D4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China, Egypt, India, Cubans, Hawaiians,</a:t>
            </a:r>
            <a:r>
              <a:rPr lang="en-US" baseline="0" dirty="0" smtClean="0"/>
              <a:t> Samoans, and </a:t>
            </a:r>
            <a:r>
              <a:rPr lang="en-US" baseline="0" dirty="0" err="1" smtClean="0"/>
              <a:t>Phillipinos</a:t>
            </a:r>
            <a:r>
              <a:rPr lang="en-US" baseline="0" dirty="0" smtClean="0"/>
              <a:t> being carried by Uncle Sam and John Bull?</a:t>
            </a:r>
          </a:p>
          <a:p>
            <a:r>
              <a:rPr lang="en-US" baseline="0" dirty="0" smtClean="0"/>
              <a:t>Walking up stones with names such as slavery, cannibalism, Ignorance, Brutality</a:t>
            </a:r>
          </a:p>
          <a:p>
            <a:r>
              <a:rPr lang="en-US" baseline="0" dirty="0" smtClean="0"/>
              <a:t>The end game or the top of the mountain is civilization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ED738-F163-43AA-B1BB-2433D3AF9D4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32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Teddy walking softly carrying a big stick through the </a:t>
            </a:r>
            <a:r>
              <a:rPr lang="en-US" dirty="0" err="1" smtClean="0"/>
              <a:t>carribean</a:t>
            </a:r>
            <a:r>
              <a:rPr lang="en-US" dirty="0" smtClean="0"/>
              <a:t> islands</a:t>
            </a:r>
          </a:p>
          <a:p>
            <a:r>
              <a:rPr lang="en-US" dirty="0" smtClean="0"/>
              <a:t>He is pulling battleships with</a:t>
            </a:r>
            <a:r>
              <a:rPr lang="en-US" baseline="0" dirty="0" smtClean="0"/>
              <a:t> him-tools to conquer/imperialize the islands</a:t>
            </a:r>
          </a:p>
          <a:p>
            <a:r>
              <a:rPr lang="en-US" baseline="0" dirty="0" smtClean="0"/>
              <a:t>Geographical locations highlighted</a:t>
            </a:r>
          </a:p>
          <a:p>
            <a:r>
              <a:rPr lang="en-US" baseline="0" dirty="0" smtClean="0"/>
              <a:t>The way he is walking seems rather confident and entitled like he is doing what is right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ED738-F163-43AA-B1BB-2433D3AF9D4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203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John Bull Great Britain's equivalent to Uncle Sam grabbing all the territory that he can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ED738-F163-43AA-B1BB-2433D3AF9D4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5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main motives behind imperialism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ED738-F163-43AA-B1BB-2433D3AF9D4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ED738-F163-43AA-B1BB-2433D3AF9D4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Perhaps flash back to the white man’s burden cartoon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ED738-F163-43AA-B1BB-2433D3AF9D4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453-D7A8-4D61-A781-9C739AABC942}" type="datetimeFigureOut">
              <a:rPr lang="en-US" smtClean="0"/>
              <a:pPr/>
              <a:t>3/17/2014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BD0C-02CB-43BE-B4A5-78BA854302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453-D7A8-4D61-A781-9C739AABC942}" type="datetimeFigureOut">
              <a:rPr lang="en-US" smtClean="0"/>
              <a:pPr/>
              <a:t>3/17/2014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BD0C-02CB-43BE-B4A5-78BA854302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453-D7A8-4D61-A781-9C739AABC942}" type="datetimeFigureOut">
              <a:rPr lang="en-US" smtClean="0"/>
              <a:pPr/>
              <a:t>3/17/2014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BD0C-02CB-43BE-B4A5-78BA854302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453-D7A8-4D61-A781-9C739AABC942}" type="datetimeFigureOut">
              <a:rPr lang="en-US" smtClean="0"/>
              <a:pPr/>
              <a:t>3/17/2014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BD0C-02CB-43BE-B4A5-78BA854302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453-D7A8-4D61-A781-9C739AABC942}" type="datetimeFigureOut">
              <a:rPr lang="en-US" smtClean="0"/>
              <a:pPr/>
              <a:t>3/17/2014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BD0C-02CB-43BE-B4A5-78BA854302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453-D7A8-4D61-A781-9C739AABC942}" type="datetimeFigureOut">
              <a:rPr lang="en-US" smtClean="0"/>
              <a:pPr/>
              <a:t>3/17/2014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BD0C-02CB-43BE-B4A5-78BA854302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453-D7A8-4D61-A781-9C739AABC942}" type="datetimeFigureOut">
              <a:rPr lang="en-US" smtClean="0"/>
              <a:pPr/>
              <a:t>3/17/2014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BD0C-02CB-43BE-B4A5-78BA854302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453-D7A8-4D61-A781-9C739AABC942}" type="datetimeFigureOut">
              <a:rPr lang="en-US" smtClean="0"/>
              <a:pPr/>
              <a:t>3/17/2014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BD0C-02CB-43BE-B4A5-78BA854302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453-D7A8-4D61-A781-9C739AABC942}" type="datetimeFigureOut">
              <a:rPr lang="en-US" smtClean="0"/>
              <a:pPr/>
              <a:t>3/17/2014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BD0C-02CB-43BE-B4A5-78BA854302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453-D7A8-4D61-A781-9C739AABC942}" type="datetimeFigureOut">
              <a:rPr lang="en-US" smtClean="0"/>
              <a:pPr/>
              <a:t>3/17/2014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BD0C-02CB-43BE-B4A5-78BA854302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453-D7A8-4D61-A781-9C739AABC942}" type="datetimeFigureOut">
              <a:rPr lang="en-US" smtClean="0"/>
              <a:pPr/>
              <a:t>3/17/2014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BD0C-02CB-43BE-B4A5-78BA854302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73453-D7A8-4D61-A781-9C739AABC942}" type="datetimeFigureOut">
              <a:rPr lang="en-US" smtClean="0"/>
              <a:pPr/>
              <a:t>3/17/2014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8BD0C-02CB-43BE-B4A5-78BA854302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26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Imperialism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s.history.wisc.edu/hist102/photos/assets/photos/1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81000"/>
            <a:ext cx="5257800" cy="62266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ina_carto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315200" cy="482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Political Motives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/>
          <a:lstStyle/>
          <a:p>
            <a:r>
              <a:rPr lang="en-US" dirty="0" smtClean="0"/>
              <a:t>Believed their country would gain more…</a:t>
            </a:r>
          </a:p>
          <a:p>
            <a:pPr lvl="1"/>
            <a:r>
              <a:rPr lang="en-US" dirty="0" smtClean="0"/>
              <a:t>Respect from other nations</a:t>
            </a:r>
          </a:p>
          <a:p>
            <a:pPr lvl="1"/>
            <a:r>
              <a:rPr lang="en-US" dirty="0" smtClean="0"/>
              <a:t>Troops for bigger armies</a:t>
            </a:r>
          </a:p>
          <a:p>
            <a:pPr lvl="1"/>
            <a:r>
              <a:rPr lang="en-US" dirty="0" smtClean="0"/>
              <a:t>Refueling stations for navies</a:t>
            </a:r>
          </a:p>
          <a:p>
            <a:r>
              <a:rPr lang="en-US" dirty="0" smtClean="0"/>
              <a:t>Big Idea…</a:t>
            </a:r>
          </a:p>
          <a:p>
            <a:pPr lvl="1"/>
            <a:r>
              <a:rPr lang="en-US" dirty="0" smtClean="0"/>
              <a:t>Make your country the </a:t>
            </a:r>
          </a:p>
          <a:p>
            <a:pPr lvl="1">
              <a:buNone/>
            </a:pPr>
            <a:r>
              <a:rPr lang="en-US" dirty="0" smtClean="0"/>
              <a:t>    biggest and the best!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11266" name="Picture 2" descr="http://1.bp.blogspot.com/_D4UK2kWf5ik/TOJgEocHFVI/AAAAAAAACxA/4ARmDxK-0Oo/s400/Imperialism.+Rhod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209800"/>
            <a:ext cx="3352800" cy="449368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Motives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Believed their country would gain more…</a:t>
            </a:r>
          </a:p>
          <a:p>
            <a:pPr lvl="1"/>
            <a:r>
              <a:rPr lang="en-US" dirty="0" smtClean="0"/>
              <a:t>Raw materials for industry</a:t>
            </a:r>
          </a:p>
          <a:p>
            <a:pPr lvl="1"/>
            <a:r>
              <a:rPr lang="en-US" dirty="0" smtClean="0"/>
              <a:t>New markets to sell goods</a:t>
            </a:r>
          </a:p>
          <a:p>
            <a:pPr lvl="1"/>
            <a:r>
              <a:rPr lang="en-US" dirty="0" smtClean="0"/>
              <a:t>Colonies to send jobless workers</a:t>
            </a:r>
          </a:p>
        </p:txBody>
      </p:sp>
      <p:pic>
        <p:nvPicPr>
          <p:cNvPr id="29698" name="Picture 2" descr="http://www.icons.org.uk/library/images-one-use-only/tea/AA3366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0775" y="2438400"/>
            <a:ext cx="2867025" cy="43113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533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Cultural Motives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0037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Believed it was their country’s duty to…</a:t>
            </a:r>
          </a:p>
          <a:p>
            <a:pPr lvl="1"/>
            <a:r>
              <a:rPr lang="en-US" dirty="0" smtClean="0"/>
              <a:t>Spread Religion</a:t>
            </a:r>
          </a:p>
          <a:p>
            <a:pPr lvl="1"/>
            <a:r>
              <a:rPr lang="en-US" dirty="0" smtClean="0"/>
              <a:t>Carry out the </a:t>
            </a:r>
            <a:r>
              <a:rPr lang="en-US" u="sng" dirty="0" smtClean="0"/>
              <a:t>“White Man’s Burden”</a:t>
            </a:r>
          </a:p>
          <a:p>
            <a:pPr lvl="2"/>
            <a:r>
              <a:rPr lang="en-US" dirty="0" smtClean="0"/>
              <a:t>Belief needed to civilize “half devil half child” natives.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098" name="Picture 2" descr="http://www.antiimperialist.com/webroot/PEOPLEdocuments/Membership/Pictures/WhiteMansBurd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4778" y="762000"/>
            <a:ext cx="3343422" cy="4724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29200" y="55626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“The first step towards lightening The White Man’s Burden is through teaching the virtues of cleanliness.”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Types of Imperialism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Settlement </a:t>
            </a:r>
          </a:p>
          <a:p>
            <a:pPr lvl="1"/>
            <a:r>
              <a:rPr lang="en-US" dirty="0" smtClean="0"/>
              <a:t>Large group people settle in 1 place</a:t>
            </a:r>
          </a:p>
          <a:p>
            <a:r>
              <a:rPr lang="en-US" dirty="0" smtClean="0"/>
              <a:t>Dependent</a:t>
            </a:r>
          </a:p>
          <a:p>
            <a:pPr lvl="1"/>
            <a:r>
              <a:rPr lang="en-US" dirty="0" smtClean="0"/>
              <a:t>Imperialist officials rule country/natives</a:t>
            </a:r>
          </a:p>
          <a:p>
            <a:r>
              <a:rPr lang="en-US" dirty="0" smtClean="0"/>
              <a:t>Protectorate</a:t>
            </a:r>
          </a:p>
          <a:p>
            <a:pPr lvl="1"/>
            <a:r>
              <a:rPr lang="en-US" dirty="0" smtClean="0"/>
              <a:t>Local ruler “leads”, but Imperialists have real power</a:t>
            </a:r>
          </a:p>
          <a:p>
            <a:r>
              <a:rPr lang="en-US" dirty="0" smtClean="0"/>
              <a:t>Sphere of Influence </a:t>
            </a:r>
          </a:p>
          <a:p>
            <a:pPr lvl="1"/>
            <a:r>
              <a:rPr lang="en-US" dirty="0" smtClean="0"/>
              <a:t>Area where Imperialist country had a special interest, which was respected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 noGrp="1"/>
          </p:cNvSpPr>
          <p:nvPr>
            <p:ph type="ctrTitle"/>
          </p:nvPr>
        </p:nvSpPr>
        <p:spPr>
          <a:xfrm>
            <a:off x="685800" y="2209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 Imperialism Morally Right?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The “New White Man’s Burden”?</a:t>
            </a:r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dirty="0" smtClean="0"/>
              <a:t>``…that American’s have a right and even an obligation to depose regimes they consider evil…”</a:t>
            </a:r>
          </a:p>
          <a:p>
            <a:pPr algn="ctr"/>
            <a:endParaRPr lang="en-US" dirty="0"/>
          </a:p>
        </p:txBody>
      </p:sp>
      <p:sp>
        <p:nvSpPr>
          <p:cNvPr id="4" name="Subtitle 5"/>
          <p:cNvSpPr>
            <a:spLocks noGrp="1"/>
          </p:cNvSpPr>
          <p:nvPr>
            <p:ph type="title"/>
          </p:nvPr>
        </p:nvSpPr>
        <p:spPr>
          <a:xfrm>
            <a:off x="533400" y="434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Is </a:t>
            </a:r>
            <a:r>
              <a:rPr lang="en-US" sz="4400" u="sng" dirty="0" smtClean="0"/>
              <a:t>Modern</a:t>
            </a:r>
            <a:r>
              <a:rPr lang="en-US" sz="4400" dirty="0" smtClean="0"/>
              <a:t> Imperialism Morally Right?</a:t>
            </a:r>
            <a:endParaRPr lang="en-US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Meaning of Imperialism Through Political Cartoons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the Meaning/Definition of Imperialism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i="1" dirty="0" smtClean="0"/>
              <a:t>Whose involved?</a:t>
            </a:r>
          </a:p>
          <a:p>
            <a:r>
              <a:rPr lang="en-US" i="1" dirty="0" smtClean="0"/>
              <a:t>What are the goals?</a:t>
            </a:r>
          </a:p>
          <a:p>
            <a:r>
              <a:rPr lang="en-US" i="1" dirty="0" smtClean="0"/>
              <a:t>Where is it taking place?</a:t>
            </a:r>
          </a:p>
          <a:p>
            <a:r>
              <a:rPr lang="en-US" i="1" dirty="0" smtClean="0"/>
              <a:t>Why is it happening?</a:t>
            </a:r>
          </a:p>
          <a:p>
            <a:r>
              <a:rPr lang="en-US" i="1" dirty="0" smtClean="0"/>
              <a:t>How is it happening?</a:t>
            </a:r>
            <a:endParaRPr lang="en-US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Analyzing Political Cartoons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Political cartoons often… </a:t>
            </a:r>
          </a:p>
          <a:p>
            <a:pPr lvl="1"/>
            <a:r>
              <a:rPr lang="en-US" dirty="0" smtClean="0"/>
              <a:t>Reflect events and express an opinion</a:t>
            </a:r>
          </a:p>
          <a:p>
            <a:r>
              <a:rPr lang="en-US" dirty="0" smtClean="0"/>
              <a:t>How Read a Cartoon:</a:t>
            </a:r>
          </a:p>
          <a:p>
            <a:pPr lvl="1"/>
            <a:r>
              <a:rPr lang="en-US" dirty="0" smtClean="0"/>
              <a:t>Need to look at…</a:t>
            </a:r>
          </a:p>
          <a:p>
            <a:pPr lvl="2"/>
            <a:r>
              <a:rPr lang="en-US" dirty="0" smtClean="0"/>
              <a:t>Labels - what’s identified/named</a:t>
            </a:r>
          </a:p>
          <a:p>
            <a:pPr lvl="2"/>
            <a:r>
              <a:rPr lang="en-US" dirty="0" smtClean="0"/>
              <a:t>Symbolism – what images are used to help make a connection</a:t>
            </a:r>
          </a:p>
          <a:p>
            <a:pPr lvl="2"/>
            <a:r>
              <a:rPr lang="en-US" dirty="0" smtClean="0"/>
              <a:t>Analogy  - what’s being compared</a:t>
            </a:r>
          </a:p>
          <a:p>
            <a:pPr lvl="2"/>
            <a:r>
              <a:rPr lang="en-US" dirty="0" smtClean="0"/>
              <a:t>Irony – what’s the cartoonist’s opinion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Book’s definition of 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Imperialism is when one country takes over or controls another country.</a:t>
            </a:r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i="1" dirty="0" smtClean="0"/>
              <a:t>What, in your mind, did the book’s definition leave out?</a:t>
            </a:r>
            <a:endParaRPr lang="en-US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log.lib.umn.edu/globerem/main/Judge%20cartoon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00545"/>
            <a:ext cx="8772265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faculty.weber.edu/kmackay/tr_bigstick_carto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6019800" cy="481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8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farmlandgrab.org/wp-content/uploads/2009/12/1252641808_8cb370643a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81000"/>
            <a:ext cx="6096000" cy="619225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ttp://rundle10.wikispaces.com/file/view/East_India_Company_cartoon.jpg/31223091/East_India_Company_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04800"/>
            <a:ext cx="4343400" cy="61531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</Template>
  <TotalTime>2448</TotalTime>
  <Words>449</Words>
  <Application>Microsoft Office PowerPoint</Application>
  <PresentationFormat>On-screen Show (4:3)</PresentationFormat>
  <Paragraphs>76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Chapter 26 </vt:lpstr>
      <vt:lpstr>The Meaning of Imperialism Through Political Cartoons</vt:lpstr>
      <vt:lpstr>What is the Meaning/Definition of Imperialism</vt:lpstr>
      <vt:lpstr>Analyzing Political Cartoons</vt:lpstr>
      <vt:lpstr>Book’s definition of Imperialism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Political Motives</vt:lpstr>
      <vt:lpstr>Economic Motives</vt:lpstr>
      <vt:lpstr>Cultural Motives </vt:lpstr>
      <vt:lpstr>Types of Imperialism </vt:lpstr>
      <vt:lpstr>Is Imperialism Morally Right?</vt:lpstr>
      <vt:lpstr>Is Modern Imperialism Morally Right?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randyrhodes</dc:creator>
  <cp:lastModifiedBy>Administrator</cp:lastModifiedBy>
  <cp:revision>123</cp:revision>
  <dcterms:created xsi:type="dcterms:W3CDTF">2009-02-24T15:07:54Z</dcterms:created>
  <dcterms:modified xsi:type="dcterms:W3CDTF">2014-03-17T12:09:59Z</dcterms:modified>
</cp:coreProperties>
</file>