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17E926-168A-4C13-93E1-E8EDA798F3EA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973E57-398F-4AD6-9A1B-F8BBAB39F1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7E926-168A-4C13-93E1-E8EDA798F3EA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973E57-398F-4AD6-9A1B-F8BBAB39F1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7E926-168A-4C13-93E1-E8EDA798F3EA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973E57-398F-4AD6-9A1B-F8BBAB39F1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7E926-168A-4C13-93E1-E8EDA798F3EA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973E57-398F-4AD6-9A1B-F8BBAB39F1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7E926-168A-4C13-93E1-E8EDA798F3EA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973E57-398F-4AD6-9A1B-F8BBAB39F1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7E926-168A-4C13-93E1-E8EDA798F3EA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973E57-398F-4AD6-9A1B-F8BBAB39F1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7E926-168A-4C13-93E1-E8EDA798F3EA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973E57-398F-4AD6-9A1B-F8BBAB39F1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7E926-168A-4C13-93E1-E8EDA798F3EA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973E57-398F-4AD6-9A1B-F8BBAB39F1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17E926-168A-4C13-93E1-E8EDA798F3EA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973E57-398F-4AD6-9A1B-F8BBAB39F1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C17E926-168A-4C13-93E1-E8EDA798F3EA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973E57-398F-4AD6-9A1B-F8BBAB39F1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17E926-168A-4C13-93E1-E8EDA798F3EA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973E57-398F-4AD6-9A1B-F8BBAB39F1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C17E926-168A-4C13-93E1-E8EDA798F3EA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D973E57-398F-4AD6-9A1B-F8BBAB39F1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Gabriola" pitchFamily="82" charset="0"/>
              </a:rPr>
              <a:t>Islamic Empires </a:t>
            </a:r>
            <a:endParaRPr lang="en-US" sz="6000" dirty="0">
              <a:latin typeface="Gabriola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18</a:t>
            </a:r>
            <a:endParaRPr lang="en-US" dirty="0"/>
          </a:p>
        </p:txBody>
      </p:sp>
      <p:pic>
        <p:nvPicPr>
          <p:cNvPr id="15366" name="Picture 6" descr="http://ts2.mm.bing.net/images/thumbnail.aspx?q=1168322859753&amp;id=48ef3bf1529d2114e04603b65d79d3c2&amp;url=http%3a%2f%2fblog.timesunion.com%2fopinion%2ffiles%2f2011%2f03%2f0310_WVislamhear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335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Gabriola" pitchFamily="82" charset="0"/>
              </a:rPr>
              <a:t>In Medina Muhammad converted many to Islam, this led to war w/ Mecca…</a:t>
            </a:r>
            <a:endParaRPr lang="en-US" sz="4400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4" name="Picture 4" descr="Moh&amp;Bat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3886200" cy="518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latin typeface="Gabriola" pitchFamily="82" charset="0"/>
              </a:rPr>
              <a:t>630 AD Muhammad and followers won war &amp; returned to Mecca…</a:t>
            </a:r>
            <a:endParaRPr lang="en-US" sz="4800" dirty="0">
              <a:latin typeface="Gabriola" pitchFamily="8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76400"/>
            <a:ext cx="435638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Gabriola" pitchFamily="82" charset="0"/>
              </a:rPr>
              <a:t>In 632 AD Muhammad died…</a:t>
            </a:r>
            <a:endParaRPr lang="en-US" sz="6000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19803"/>
            <a:ext cx="4994955" cy="536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Gabriola" pitchFamily="82" charset="0"/>
              </a:rPr>
              <a:t>Islam after Muhammad</a:t>
            </a:r>
            <a:endParaRPr lang="en-US" sz="6000" dirty="0">
              <a:latin typeface="Gabriola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5410200"/>
            <a:ext cx="4040188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52400" y="1444294"/>
            <a:ext cx="4040188" cy="3941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New leader called Caliph </a:t>
            </a:r>
          </a:p>
          <a:p>
            <a:pPr lvl="1"/>
            <a:r>
              <a:rPr lang="en-US" sz="1800" dirty="0" smtClean="0"/>
              <a:t>“Successor of Muhammad”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New Caliphs expanded Islamic Empire</a:t>
            </a:r>
          </a:p>
          <a:p>
            <a:pPr lvl="1"/>
            <a:r>
              <a:rPr lang="en-US" sz="1800" dirty="0" smtClean="0"/>
              <a:t>India, N. Africa, and Spain</a:t>
            </a:r>
          </a:p>
          <a:p>
            <a:endParaRPr lang="en-US" sz="2000" dirty="0" smtClean="0"/>
          </a:p>
          <a:p>
            <a:r>
              <a:rPr lang="en-US" sz="2000" dirty="0" smtClean="0"/>
              <a:t>Problem…</a:t>
            </a:r>
          </a:p>
          <a:p>
            <a:pPr lvl="1"/>
            <a:r>
              <a:rPr lang="en-US" sz="1800" dirty="0" smtClean="0"/>
              <a:t>Arguments o/ Caliph</a:t>
            </a:r>
          </a:p>
          <a:p>
            <a:pPr lvl="2"/>
            <a:r>
              <a:rPr lang="en-US" dirty="0" smtClean="0"/>
              <a:t>Led to division of Islam</a:t>
            </a:r>
          </a:p>
          <a:p>
            <a:pPr lvl="3"/>
            <a:r>
              <a:rPr lang="en-US" dirty="0" smtClean="0"/>
              <a:t>3 branches 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://www.uncp.edu/home/rwb/islam_ma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7455" y="2133600"/>
            <a:ext cx="4714145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 fontScale="925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Sunni</a:t>
            </a:r>
          </a:p>
          <a:p>
            <a:pPr marL="880110" lvl="1" indent="-514350"/>
            <a:r>
              <a:rPr lang="en-US" dirty="0" smtClean="0"/>
              <a:t>Majority sect – 90%</a:t>
            </a:r>
          </a:p>
          <a:p>
            <a:pPr marL="880110" lvl="1" indent="-514350"/>
            <a:r>
              <a:rPr lang="en-US" dirty="0" smtClean="0"/>
              <a:t>Believe followers of Islam chose Caliph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 Shiite/Shiah</a:t>
            </a:r>
          </a:p>
          <a:p>
            <a:pPr marL="880110" lvl="1" indent="-514350"/>
            <a:r>
              <a:rPr lang="en-US" dirty="0" smtClean="0"/>
              <a:t>Minority sect – 10%</a:t>
            </a:r>
          </a:p>
          <a:p>
            <a:pPr marL="880110" lvl="1" indent="-514350"/>
            <a:r>
              <a:rPr lang="en-US" dirty="0" smtClean="0"/>
              <a:t>Believe Muhammad selected successor, his son-in-law Ali</a:t>
            </a:r>
          </a:p>
          <a:p>
            <a:pPr marL="1117854" lvl="2" indent="-514350"/>
            <a:r>
              <a:rPr lang="en-US" dirty="0" smtClean="0"/>
              <a:t>Only descendents Ali rightful Caliphs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Sufi</a:t>
            </a:r>
          </a:p>
          <a:p>
            <a:pPr marL="880110" lvl="1" indent="-514350"/>
            <a:r>
              <a:rPr lang="en-US" dirty="0" smtClean="0"/>
              <a:t>Very, very small %</a:t>
            </a:r>
          </a:p>
          <a:p>
            <a:pPr marL="880110" lvl="1" indent="-514350"/>
            <a:r>
              <a:rPr lang="en-US" dirty="0" smtClean="0"/>
              <a:t>Believe experience god directly &amp; live very simply</a:t>
            </a:r>
          </a:p>
          <a:p>
            <a:pPr marL="1117854" lvl="2" indent="-514350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Gabriola" pitchFamily="82" charset="0"/>
              </a:rPr>
              <a:t>3 Branches Islam</a:t>
            </a:r>
            <a:endParaRPr lang="en-US" sz="6000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4" name="Picture 2" descr="http://www.kidsmaps.com/geography/images/fullsized/map-islam-around-the-wor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00800" y="6125166"/>
            <a:ext cx="152400" cy="383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ww.kidsmaps.com/geography/images/fullsized/map-islam-around-the-world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8392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70037"/>
            <a:ext cx="5105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Islam means “submission”</a:t>
            </a:r>
          </a:p>
          <a:p>
            <a:r>
              <a:rPr lang="en-US" dirty="0" smtClean="0"/>
              <a:t>Simplest and most readily understood</a:t>
            </a:r>
          </a:p>
          <a:p>
            <a:r>
              <a:rPr lang="en-US" dirty="0" smtClean="0"/>
              <a:t>Salvation – moral\ethical code</a:t>
            </a:r>
          </a:p>
          <a:p>
            <a:r>
              <a:rPr lang="en-US" dirty="0" smtClean="0"/>
              <a:t>Monotheistic = 1 god</a:t>
            </a:r>
          </a:p>
          <a:p>
            <a:pPr lvl="1"/>
            <a:r>
              <a:rPr lang="en-US" dirty="0" smtClean="0"/>
              <a:t>“Allah”</a:t>
            </a:r>
          </a:p>
          <a:p>
            <a:r>
              <a:rPr lang="en-US" dirty="0" smtClean="0"/>
              <a:t>Prophet = Muhammad</a:t>
            </a:r>
          </a:p>
          <a:p>
            <a:r>
              <a:rPr lang="en-US" dirty="0" smtClean="0"/>
              <a:t>Holy book = Koran/Quran</a:t>
            </a:r>
          </a:p>
          <a:p>
            <a:r>
              <a:rPr lang="en-US" dirty="0" smtClean="0"/>
              <a:t>Worship place = Mosque</a:t>
            </a:r>
          </a:p>
          <a:p>
            <a:pPr lvl="1"/>
            <a:r>
              <a:rPr lang="en-US" dirty="0" smtClean="0"/>
              <a:t>Imam – male prayer leader</a:t>
            </a:r>
          </a:p>
          <a:p>
            <a:r>
              <a:rPr lang="en-US" dirty="0" smtClean="0"/>
              <a:t>Followers = Muslims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Gabriola" pitchFamily="82" charset="0"/>
              </a:rPr>
              <a:t>Islam – “The Basics”</a:t>
            </a:r>
            <a:endParaRPr lang="en-US" sz="6000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1026" name="Picture 2" descr="http://ts4.mm.bing.net/images/thumbnail.aspx?q=1017832546095&amp;id=7e5e5ae806261c9fcd72e892b6a90631&amp;url=http%3a%2f%2ftheheartopener.files.wordpress.com%2f2010%2f09%2fislam_prayer_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209800"/>
            <a:ext cx="3200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Gabriola" pitchFamily="82" charset="0"/>
              </a:rPr>
              <a:t>5 Pillars of Faith</a:t>
            </a:r>
            <a:endParaRPr lang="en-US" sz="5400" dirty="0">
              <a:latin typeface="Gabriola" pitchFamily="82" charset="0"/>
            </a:endParaRPr>
          </a:p>
        </p:txBody>
      </p:sp>
      <p:pic>
        <p:nvPicPr>
          <p:cNvPr id="24578" name="Picture 2" descr="http://1.bp.blogspot.com/_xS9493vMG3o/THMKh3BQnjI/AAAAAAAAAGs/bbofag_lh3o/s1600/THE+5+PILL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6106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8229600" cy="4495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Gabriola" pitchFamily="82" charset="0"/>
              </a:rPr>
              <a:t>The true meaning of Jihad = “Struggle”</a:t>
            </a:r>
            <a:br>
              <a:rPr lang="en-US" sz="4400" dirty="0" smtClean="0">
                <a:latin typeface="Gabriola" pitchFamily="82" charset="0"/>
              </a:rPr>
            </a:br>
            <a:r>
              <a:rPr lang="en-US" sz="4400" dirty="0" smtClean="0">
                <a:latin typeface="Gabriola" pitchFamily="82" charset="0"/>
              </a:rPr>
              <a:t>to strive, to exert oneself  to eradicate disbelief</a:t>
            </a:r>
            <a:br>
              <a:rPr lang="en-US" sz="4400" dirty="0" smtClean="0">
                <a:latin typeface="Gabriola" pitchFamily="82" charset="0"/>
              </a:rPr>
            </a:br>
            <a:r>
              <a:rPr lang="en-US" sz="4400" dirty="0" smtClean="0">
                <a:latin typeface="Gabriola" pitchFamily="82" charset="0"/>
              </a:rPr>
              <a:t>??????????????</a:t>
            </a:r>
            <a:br>
              <a:rPr lang="en-US" sz="4400" dirty="0" smtClean="0">
                <a:latin typeface="Gabriola" pitchFamily="82" charset="0"/>
              </a:rPr>
            </a:br>
            <a:r>
              <a:rPr lang="en-US" sz="4400" dirty="0" smtClean="0">
                <a:latin typeface="Gabriola" pitchFamily="82" charset="0"/>
              </a:rPr>
              <a:t>Christians and Jews are of the same book</a:t>
            </a:r>
            <a:br>
              <a:rPr lang="en-US" sz="4400" dirty="0" smtClean="0">
                <a:latin typeface="Gabriola" pitchFamily="82" charset="0"/>
              </a:rPr>
            </a:br>
            <a:r>
              <a:rPr lang="en-US" sz="4400" dirty="0" err="1" smtClean="0">
                <a:latin typeface="Gabriola" pitchFamily="82" charset="0"/>
              </a:rPr>
              <a:t>Hirabah</a:t>
            </a:r>
            <a:r>
              <a:rPr lang="en-US" sz="5400" dirty="0" smtClean="0">
                <a:latin typeface="Gabriola" pitchFamily="82" charset="0"/>
              </a:rPr>
              <a:t/>
            </a:r>
            <a:br>
              <a:rPr lang="en-US" sz="5400" dirty="0" smtClean="0">
                <a:latin typeface="Gabriola" pitchFamily="82" charset="0"/>
              </a:rPr>
            </a:br>
            <a:endParaRPr lang="en-US" sz="5400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Gabriola" pitchFamily="82" charset="0"/>
              </a:rPr>
              <a:t>Began in Arabian Peninsula…</a:t>
            </a:r>
            <a:endParaRPr lang="en-US" sz="6000" dirty="0">
              <a:latin typeface="Gabriola" pitchFamily="82" charset="0"/>
            </a:endParaRPr>
          </a:p>
        </p:txBody>
      </p:sp>
      <p:pic>
        <p:nvPicPr>
          <p:cNvPr id="25602" name="Picture 2" descr="http://4.bp.blogspot.com/-bunFdEwLMPQ/Tas0UfTj2fI/AAAAAAAAAB4/oSqCOxxwuTE/s1600/arabian-peninsula2137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" y="1475768"/>
            <a:ext cx="4438581" cy="3553432"/>
          </a:xfrm>
          <a:prstGeom prst="rect">
            <a:avLst/>
          </a:prstGeom>
          <a:noFill/>
        </p:spPr>
      </p:pic>
      <p:pic>
        <p:nvPicPr>
          <p:cNvPr id="25604" name="Picture 4" descr="http://www.madaniwallpaper.com/wallpapers/digital_khana_kaaba_wallpaper_4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7400" y="3124200"/>
            <a:ext cx="44704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Gabriola" pitchFamily="82" charset="0"/>
              </a:rPr>
              <a:t>570 AD Muhammad Born…</a:t>
            </a:r>
            <a:br>
              <a:rPr lang="en-US" sz="4400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Gabriola" pitchFamily="82" charset="0"/>
              </a:rPr>
              <a:t>Mecca </a:t>
            </a:r>
            <a:r>
              <a:rPr lang="en-US" sz="4400" dirty="0" err="1" smtClean="0">
                <a:solidFill>
                  <a:schemeClr val="bg1"/>
                </a:solidFill>
                <a:latin typeface="Gabriola" pitchFamily="82" charset="0"/>
              </a:rPr>
              <a:t>Ka’ba</a:t>
            </a:r>
            <a:r>
              <a:rPr lang="en-US" sz="4400" dirty="0" smtClean="0">
                <a:solidFill>
                  <a:schemeClr val="bg1"/>
                </a:solidFill>
                <a:latin typeface="Gabriola" pitchFamily="82" charset="0"/>
              </a:rPr>
              <a:t>\polytheistic</a:t>
            </a:r>
            <a:br>
              <a:rPr lang="en-US" sz="4400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Gabriola" pitchFamily="82" charset="0"/>
              </a:rPr>
              <a:t>Mecca was an interchange</a:t>
            </a:r>
            <a:br>
              <a:rPr lang="en-US" sz="4400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Gabriola" pitchFamily="82" charset="0"/>
              </a:rPr>
              <a:t>Mecca becoming materialistic\inequalities</a:t>
            </a:r>
            <a:r>
              <a:rPr lang="en-US" sz="6000" dirty="0" smtClean="0">
                <a:solidFill>
                  <a:schemeClr val="bg1"/>
                </a:solidFill>
                <a:latin typeface="Gabriola" pitchFamily="82" charset="0"/>
              </a:rPr>
              <a:t/>
            </a:r>
            <a:br>
              <a:rPr lang="en-US" sz="6000" dirty="0" smtClean="0">
                <a:solidFill>
                  <a:schemeClr val="bg1"/>
                </a:solidFill>
                <a:latin typeface="Gabriola" pitchFamily="82" charset="0"/>
              </a:rPr>
            </a:br>
            <a:endParaRPr lang="en-US" sz="6000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21" t="394" r="1442"/>
          <a:stretch>
            <a:fillRect/>
          </a:stretch>
        </p:blipFill>
        <p:spPr bwMode="auto">
          <a:xfrm>
            <a:off x="3048000" y="3886200"/>
            <a:ext cx="316901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latin typeface="Gabriola" pitchFamily="82" charset="0"/>
              </a:rPr>
              <a:t>At 40, Muhammad was visited by the angel Gabriel…</a:t>
            </a:r>
            <a:endParaRPr lang="en-US" sz="4800" dirty="0">
              <a:latin typeface="Gabriola" pitchFamily="8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8907" y="1600200"/>
            <a:ext cx="467529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Gabriola" pitchFamily="82" charset="0"/>
              </a:rPr>
              <a:t>In Mecca, Muhammad began </a:t>
            </a:r>
            <a:br>
              <a:rPr lang="en-US" sz="4800" dirty="0" smtClean="0">
                <a:solidFill>
                  <a:schemeClr val="bg1"/>
                </a:solidFill>
                <a:latin typeface="Gabriola" pitchFamily="82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Gabriola" pitchFamily="82" charset="0"/>
              </a:rPr>
              <a:t>to preach one god &amp; equality… </a:t>
            </a:r>
            <a:endParaRPr lang="en-US" sz="4800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719703"/>
            <a:ext cx="4267200" cy="507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Gabriola" pitchFamily="82" charset="0"/>
              </a:rPr>
              <a:t>Muhammad’s teachings upset ruling class in Mecca, so Muhammad fled to Medina (flight called “Hijirah”)…</a:t>
            </a:r>
            <a:endParaRPr lang="en-US" sz="3200" dirty="0">
              <a:latin typeface="Gabriola" pitchFamily="8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105" r="957"/>
          <a:stretch>
            <a:fillRect/>
          </a:stretch>
        </p:blipFill>
        <p:spPr bwMode="auto">
          <a:xfrm>
            <a:off x="2133600" y="1676400"/>
            <a:ext cx="502360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722</TotalTime>
  <Words>229</Words>
  <Application>Microsoft Office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Islamic Empires </vt:lpstr>
      <vt:lpstr>Islam – “The Basics”</vt:lpstr>
      <vt:lpstr>5 Pillars of Faith</vt:lpstr>
      <vt:lpstr>The true meaning of Jihad = “Struggle” to strive, to exert oneself  to eradicate disbelief ?????????????? Christians and Jews are of the same book Hirabah </vt:lpstr>
      <vt:lpstr>Began in Arabian Peninsula…</vt:lpstr>
      <vt:lpstr>570 AD Muhammad Born… Mecca Ka’ba\polytheistic Mecca was an interchange Mecca becoming materialistic\inequalities </vt:lpstr>
      <vt:lpstr>At 40, Muhammad was visited by the angel Gabriel…</vt:lpstr>
      <vt:lpstr>In Mecca, Muhammad began  to preach one god &amp; equality… </vt:lpstr>
      <vt:lpstr>Muhammad’s teachings upset ruling class in Mecca, so Muhammad fled to Medina (flight called “Hijirah”)…</vt:lpstr>
      <vt:lpstr>In Medina Muhammad converted many to Islam, this led to war w/ Mecca…</vt:lpstr>
      <vt:lpstr>630 AD Muhammad and followers won war &amp; returned to Mecca…</vt:lpstr>
      <vt:lpstr>In 632 AD Muhammad died…</vt:lpstr>
      <vt:lpstr>Islam after Muhammad</vt:lpstr>
      <vt:lpstr>3 Branches Islam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Islamic Empires</dc:title>
  <dc:creator>Szlachtianchyn, Anya</dc:creator>
  <cp:lastModifiedBy>Administrator</cp:lastModifiedBy>
  <cp:revision>66</cp:revision>
  <dcterms:created xsi:type="dcterms:W3CDTF">2011-08-10T18:53:01Z</dcterms:created>
  <dcterms:modified xsi:type="dcterms:W3CDTF">2012-08-20T17:59:42Z</dcterms:modified>
</cp:coreProperties>
</file>