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4CE9443-186A-41F2-858C-04FBC2B4CF48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7A9153-E86B-4212-84E4-9921967F722E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Jtza-TN8FuA?version=3&amp;hl=en_U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/>
          <a:p>
            <a:r>
              <a:rPr lang="en-US" i="1" dirty="0" smtClean="0"/>
              <a:t>“The empire of the world…must be one, one faith and one kingdom.  To make this unity there is no place in the world more worthy than Constantinople” – </a:t>
            </a:r>
            <a:r>
              <a:rPr lang="en-US" i="1" dirty="0" err="1" smtClean="0"/>
              <a:t>Mehmed</a:t>
            </a:r>
            <a:r>
              <a:rPr lang="en-US" i="1" dirty="0" smtClean="0"/>
              <a:t> the conqueror</a:t>
            </a:r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Islamic Empires in Asia</a:t>
            </a:r>
            <a:br>
              <a:rPr lang="en-US" dirty="0" smtClean="0"/>
            </a:br>
            <a:r>
              <a:rPr lang="en-US" dirty="0"/>
              <a:t>Chapter </a:t>
            </a:r>
            <a:r>
              <a:rPr lang="en-US" dirty="0" smtClean="0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83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the Silk Road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83" y="1752600"/>
            <a:ext cx="8457799" cy="4038599"/>
          </a:xfrm>
        </p:spPr>
      </p:pic>
    </p:spTree>
    <p:extLst>
      <p:ext uri="{BB962C8B-B14F-4D97-AF65-F5344CB8AC3E}">
        <p14:creationId xmlns:p14="http://schemas.microsoft.com/office/powerpoint/2010/main" val="369936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467600" cy="4928122"/>
          </a:xfrm>
        </p:spPr>
      </p:pic>
    </p:spTree>
    <p:extLst>
      <p:ext uri="{BB962C8B-B14F-4D97-AF65-F5344CB8AC3E}">
        <p14:creationId xmlns:p14="http://schemas.microsoft.com/office/powerpoint/2010/main" val="171102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Safavid</a:t>
            </a:r>
            <a:r>
              <a:rPr lang="en-US" dirty="0" smtClean="0"/>
              <a:t>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Current Day Iran</a:t>
            </a:r>
          </a:p>
          <a:p>
            <a:r>
              <a:rPr lang="en-US" dirty="0" err="1" smtClean="0"/>
              <a:t>Safavids</a:t>
            </a:r>
            <a:r>
              <a:rPr lang="en-US" dirty="0" smtClean="0"/>
              <a:t> descendants of </a:t>
            </a:r>
            <a:r>
              <a:rPr lang="en-US" dirty="0" err="1" smtClean="0"/>
              <a:t>Safiodin</a:t>
            </a:r>
            <a:r>
              <a:rPr lang="en-US" dirty="0" smtClean="0"/>
              <a:t> (head of family)</a:t>
            </a:r>
          </a:p>
          <a:p>
            <a:pPr lvl="1"/>
            <a:r>
              <a:rPr lang="en-US" dirty="0" smtClean="0"/>
              <a:t>Muslims – Started Sunni -&gt; 1399 became </a:t>
            </a:r>
            <a:r>
              <a:rPr lang="en-US" dirty="0" err="1" smtClean="0"/>
              <a:t>Shi’ah</a:t>
            </a:r>
            <a:endParaRPr lang="en-US" dirty="0" smtClean="0"/>
          </a:p>
          <a:p>
            <a:pPr lvl="1"/>
            <a:r>
              <a:rPr lang="en-US" dirty="0" err="1" smtClean="0"/>
              <a:t>Kizilbash</a:t>
            </a:r>
            <a:r>
              <a:rPr lang="en-US" dirty="0" smtClean="0"/>
              <a:t> – Army – “Red Heads”</a:t>
            </a:r>
          </a:p>
          <a:p>
            <a:r>
              <a:rPr lang="en-US" dirty="0" err="1" smtClean="0"/>
              <a:t>Esma’il</a:t>
            </a:r>
            <a:r>
              <a:rPr lang="en-US" dirty="0" smtClean="0"/>
              <a:t>: 1500-1524 Leader of </a:t>
            </a:r>
            <a:r>
              <a:rPr lang="en-US" dirty="0" err="1" smtClean="0"/>
              <a:t>Safavids</a:t>
            </a:r>
            <a:endParaRPr lang="en-US" dirty="0" smtClean="0"/>
          </a:p>
          <a:p>
            <a:pPr lvl="1"/>
            <a:r>
              <a:rPr lang="en-US" dirty="0" smtClean="0"/>
              <a:t>13 </a:t>
            </a:r>
            <a:r>
              <a:rPr lang="en-US" dirty="0" err="1" smtClean="0"/>
              <a:t>yrs</a:t>
            </a:r>
            <a:r>
              <a:rPr lang="en-US" dirty="0" smtClean="0"/>
              <a:t> old – Avenge his father’s death, new territories, spread </a:t>
            </a:r>
            <a:r>
              <a:rPr lang="en-US" dirty="0" err="1" smtClean="0"/>
              <a:t>Shi’ah</a:t>
            </a:r>
            <a:endParaRPr lang="en-US" dirty="0" smtClean="0"/>
          </a:p>
          <a:p>
            <a:pPr lvl="1"/>
            <a:r>
              <a:rPr lang="en-US" dirty="0" smtClean="0"/>
              <a:t>Iran and most of Iraq under his control</a:t>
            </a:r>
          </a:p>
          <a:p>
            <a:pPr lvl="1"/>
            <a:r>
              <a:rPr lang="en-US" dirty="0" smtClean="0"/>
              <a:t>1501 Tabriz – made capital</a:t>
            </a:r>
          </a:p>
          <a:p>
            <a:pPr lvl="1"/>
            <a:r>
              <a:rPr lang="en-US" dirty="0" smtClean="0"/>
              <a:t>Shah – “King of Kings”</a:t>
            </a:r>
          </a:p>
          <a:p>
            <a:pPr lvl="1"/>
            <a:r>
              <a:rPr lang="en-US" dirty="0" smtClean="0"/>
              <a:t>Forced Persians to convert to </a:t>
            </a:r>
            <a:r>
              <a:rPr lang="en-US" dirty="0" err="1" smtClean="0"/>
              <a:t>Shi’ah</a:t>
            </a:r>
            <a:endParaRPr lang="en-US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1981200"/>
            <a:ext cx="4267200" cy="2150572"/>
          </a:xfrm>
        </p:spPr>
      </p:pic>
      <p:sp>
        <p:nvSpPr>
          <p:cNvPr id="6" name="TextBox 5"/>
          <p:cNvSpPr txBox="1"/>
          <p:nvPr/>
        </p:nvSpPr>
        <p:spPr>
          <a:xfrm>
            <a:off x="4617027" y="4940300"/>
            <a:ext cx="4488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Persia’s neighbors threatened by </a:t>
            </a:r>
            <a:r>
              <a:rPr lang="en-US" dirty="0" err="1" smtClean="0"/>
              <a:t>Shi’ah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Ottomans and Uzbek’s invade Persia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Tahmasp</a:t>
            </a:r>
            <a:r>
              <a:rPr lang="en-US" dirty="0" smtClean="0"/>
              <a:t> tried to carry on the fight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1570’s significant territory lost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2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Shah Abbas the Great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648200" y="1524000"/>
            <a:ext cx="42672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Safavid</a:t>
            </a:r>
            <a:r>
              <a:rPr lang="en-US" dirty="0" smtClean="0"/>
              <a:t> Unrest (1576-87)</a:t>
            </a:r>
          </a:p>
          <a:p>
            <a:pPr lvl="1"/>
            <a:r>
              <a:rPr lang="en-US" dirty="0" err="1" smtClean="0"/>
              <a:t>Kizilbash</a:t>
            </a:r>
            <a:r>
              <a:rPr lang="en-US" dirty="0" smtClean="0"/>
              <a:t> no longer loyal to the Shah</a:t>
            </a:r>
          </a:p>
          <a:p>
            <a:r>
              <a:rPr lang="en-US" dirty="0" smtClean="0"/>
              <a:t>Shah Abbas “the Great”</a:t>
            </a:r>
          </a:p>
          <a:p>
            <a:pPr lvl="1"/>
            <a:r>
              <a:rPr lang="en-US" dirty="0" smtClean="0"/>
              <a:t>Reformed military using Ottoman model</a:t>
            </a:r>
          </a:p>
          <a:p>
            <a:pPr lvl="1"/>
            <a:r>
              <a:rPr lang="en-US" dirty="0" smtClean="0"/>
              <a:t>1598: regained northeastern Persia from Uzbeks</a:t>
            </a:r>
          </a:p>
          <a:p>
            <a:r>
              <a:rPr lang="en-US" dirty="0" smtClean="0"/>
              <a:t>Height of an Empire</a:t>
            </a:r>
          </a:p>
          <a:p>
            <a:pPr lvl="1"/>
            <a:r>
              <a:rPr lang="en-US" dirty="0" smtClean="0"/>
              <a:t>1599 moved capital to Esfahan – Iranian Plateau</a:t>
            </a:r>
          </a:p>
          <a:p>
            <a:pPr lvl="1"/>
            <a:r>
              <a:rPr lang="en-US" dirty="0" smtClean="0"/>
              <a:t>Created a flourishing city</a:t>
            </a:r>
          </a:p>
          <a:p>
            <a:pPr lvl="1"/>
            <a:r>
              <a:rPr lang="en-US" dirty="0" smtClean="0"/>
              <a:t>Improved manufacturing and foreign trade</a:t>
            </a:r>
            <a:r>
              <a:rPr lang="en-US" dirty="0"/>
              <a:t> </a:t>
            </a:r>
          </a:p>
          <a:p>
            <a:pPr lvl="2"/>
            <a:r>
              <a:rPr lang="en-US" dirty="0" smtClean="0"/>
              <a:t>carpet weaving, ceramics </a:t>
            </a:r>
          </a:p>
          <a:p>
            <a:pPr lvl="1"/>
            <a:r>
              <a:rPr lang="en-US" dirty="0" smtClean="0"/>
              <a:t>Empire began a decline after Abbas’ death – ended 1736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343401" cy="3733800"/>
          </a:xfrm>
        </p:spPr>
      </p:pic>
    </p:spTree>
    <p:extLst>
      <p:ext uri="{BB962C8B-B14F-4D97-AF65-F5344CB8AC3E}">
        <p14:creationId xmlns:p14="http://schemas.microsoft.com/office/powerpoint/2010/main" val="15697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758952"/>
          </a:xfrm>
        </p:spPr>
        <p:txBody>
          <a:bodyPr/>
          <a:lstStyle/>
          <a:p>
            <a:r>
              <a:rPr lang="en-US" dirty="0" smtClean="0"/>
              <a:t>Mughal Empire in India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914400"/>
            <a:ext cx="5465791" cy="5697229"/>
          </a:xfrm>
        </p:spPr>
      </p:pic>
    </p:spTree>
    <p:extLst>
      <p:ext uri="{BB962C8B-B14F-4D97-AF65-F5344CB8AC3E}">
        <p14:creationId xmlns:p14="http://schemas.microsoft.com/office/powerpoint/2010/main" val="145608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1300s </a:t>
            </a:r>
            <a:r>
              <a:rPr lang="en-US" dirty="0" err="1" smtClean="0"/>
              <a:t>Timur</a:t>
            </a:r>
            <a:r>
              <a:rPr lang="en-US" dirty="0" smtClean="0"/>
              <a:t> and Turkish Muslims controlled India</a:t>
            </a:r>
          </a:p>
          <a:p>
            <a:pPr lvl="1"/>
            <a:r>
              <a:rPr lang="en-US" dirty="0" smtClean="0"/>
              <a:t>Delhi Capital – 1500s </a:t>
            </a:r>
            <a:r>
              <a:rPr lang="en-US" dirty="0" err="1" smtClean="0"/>
              <a:t>Rajputs</a:t>
            </a:r>
            <a:r>
              <a:rPr lang="en-US" dirty="0" smtClean="0"/>
              <a:t> challenged authority</a:t>
            </a:r>
          </a:p>
          <a:p>
            <a:pPr lvl="1"/>
            <a:r>
              <a:rPr lang="en-US" dirty="0" smtClean="0"/>
              <a:t>Babur “the Tiger” – descendant of </a:t>
            </a:r>
            <a:r>
              <a:rPr lang="en-US" dirty="0" err="1" smtClean="0"/>
              <a:t>Timur</a:t>
            </a:r>
            <a:endParaRPr lang="en-US" dirty="0" smtClean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44040242"/>
              </p:ext>
            </p:extLst>
          </p:nvPr>
        </p:nvGraphicFramePr>
        <p:xfrm>
          <a:off x="304800" y="4114800"/>
          <a:ext cx="4011930" cy="2120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2930"/>
                <a:gridCol w="1771650"/>
                <a:gridCol w="165735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Rajputs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Babur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Who: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Indian warrior princes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Mongol leader (Timur)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What: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Weakened power of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Attacked Sultanate of Delhi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When: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1500s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1526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Where: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Delhi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Panipat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Why: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Gain Power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Build an Empire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How: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Challenged Delhi Sultans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Defeated Sultan in Battle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76400"/>
            <a:ext cx="3483135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Akbar – Greatest of the Mughal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Reign 1556 – 1605 (13 </a:t>
            </a:r>
            <a:r>
              <a:rPr lang="en-US" dirty="0" err="1" smtClean="0"/>
              <a:t>yrs</a:t>
            </a:r>
            <a:r>
              <a:rPr lang="en-US" dirty="0" smtClean="0"/>
              <a:t> old)</a:t>
            </a:r>
          </a:p>
          <a:p>
            <a:pPr lvl="1"/>
            <a:r>
              <a:rPr lang="en-US" dirty="0" smtClean="0"/>
              <a:t>Gained support by including the </a:t>
            </a:r>
            <a:r>
              <a:rPr lang="en-US" dirty="0" err="1" smtClean="0"/>
              <a:t>Rajputs</a:t>
            </a:r>
            <a:r>
              <a:rPr lang="en-US" dirty="0" smtClean="0"/>
              <a:t> in gov’t</a:t>
            </a:r>
          </a:p>
          <a:p>
            <a:pPr lvl="1"/>
            <a:r>
              <a:rPr lang="en-US" dirty="0" smtClean="0"/>
              <a:t>Improved tax system – based on a villages </a:t>
            </a:r>
            <a:r>
              <a:rPr lang="en-US" dirty="0" err="1" smtClean="0"/>
              <a:t>avg</a:t>
            </a:r>
            <a:r>
              <a:rPr lang="en-US" dirty="0" smtClean="0"/>
              <a:t> production over 10 </a:t>
            </a:r>
            <a:r>
              <a:rPr lang="en-US" dirty="0" err="1" smtClean="0"/>
              <a:t>yrs</a:t>
            </a:r>
            <a:endParaRPr lang="en-US" dirty="0"/>
          </a:p>
          <a:p>
            <a:pPr lvl="2"/>
            <a:r>
              <a:rPr lang="en-US" dirty="0" smtClean="0"/>
              <a:t>Harvest bad = no tax – Harvest good = keep excess after tax</a:t>
            </a:r>
          </a:p>
          <a:p>
            <a:pPr lvl="1"/>
            <a:r>
              <a:rPr lang="en-US" dirty="0" smtClean="0"/>
              <a:t>Supported the arts</a:t>
            </a:r>
          </a:p>
          <a:p>
            <a:r>
              <a:rPr lang="en-US" dirty="0" smtClean="0"/>
              <a:t>Religious Policy</a:t>
            </a:r>
          </a:p>
          <a:p>
            <a:pPr lvl="1"/>
            <a:r>
              <a:rPr lang="en-US" dirty="0" smtClean="0"/>
              <a:t>Tolerant of all religions</a:t>
            </a:r>
          </a:p>
          <a:p>
            <a:pPr lvl="1"/>
            <a:r>
              <a:rPr lang="en-US" dirty="0" smtClean="0"/>
              <a:t>Repealed non-Muslim tax</a:t>
            </a:r>
          </a:p>
          <a:p>
            <a:pPr lvl="1"/>
            <a:r>
              <a:rPr lang="en-US" dirty="0" smtClean="0"/>
              <a:t>Considered himself a Divine ruler – developed a creed claiming “Akbar is God” – </a:t>
            </a:r>
            <a:r>
              <a:rPr lang="en-US" i="1" dirty="0" smtClean="0"/>
              <a:t>Allah Akbar</a:t>
            </a:r>
          </a:p>
        </p:txBody>
      </p:sp>
    </p:spTree>
    <p:extLst>
      <p:ext uri="{BB962C8B-B14F-4D97-AF65-F5344CB8AC3E}">
        <p14:creationId xmlns:p14="http://schemas.microsoft.com/office/powerpoint/2010/main" val="94540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Height of the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Shah </a:t>
            </a:r>
            <a:r>
              <a:rPr lang="en-US" dirty="0" err="1" smtClean="0"/>
              <a:t>Jahan</a:t>
            </a:r>
            <a:r>
              <a:rPr lang="en-US" dirty="0" smtClean="0"/>
              <a:t> – 1628-1658 (Apex)</a:t>
            </a:r>
          </a:p>
          <a:p>
            <a:pPr lvl="1"/>
            <a:r>
              <a:rPr lang="en-US" dirty="0" smtClean="0"/>
              <a:t>Controlled North &amp; Southern India</a:t>
            </a:r>
          </a:p>
          <a:p>
            <a:pPr lvl="1"/>
            <a:r>
              <a:rPr lang="en-US" dirty="0" smtClean="0"/>
              <a:t>Vigorous ruler – put down rebellions – Delhi new capital</a:t>
            </a:r>
          </a:p>
          <a:p>
            <a:pPr lvl="1"/>
            <a:r>
              <a:rPr lang="en-US" dirty="0" smtClean="0"/>
              <a:t>Best known for </a:t>
            </a:r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(Agra) &amp; Hall of Private Audience (Red Fort @ Delhi)</a:t>
            </a:r>
          </a:p>
          <a:p>
            <a:pPr lvl="1"/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– tomb for </a:t>
            </a:r>
            <a:r>
              <a:rPr lang="en-US" dirty="0" err="1" smtClean="0"/>
              <a:t>Jahan’s</a:t>
            </a:r>
            <a:r>
              <a:rPr lang="en-US" dirty="0" smtClean="0"/>
              <a:t> wife</a:t>
            </a:r>
          </a:p>
          <a:p>
            <a:pPr lvl="1"/>
            <a:r>
              <a:rPr lang="en-US" dirty="0" smtClean="0"/>
              <a:t>Hall of Private Audience – </a:t>
            </a:r>
            <a:r>
              <a:rPr lang="en-US" dirty="0" err="1" smtClean="0"/>
              <a:t>Jahan’s</a:t>
            </a:r>
            <a:r>
              <a:rPr lang="en-US" dirty="0" smtClean="0"/>
              <a:t> palace</a:t>
            </a:r>
          </a:p>
          <a:p>
            <a:pPr lvl="1"/>
            <a:r>
              <a:rPr lang="en-US" dirty="0" smtClean="0"/>
              <a:t>B/c of economic burden for construction &amp; maintaining the army taxes were raised</a:t>
            </a:r>
          </a:p>
          <a:p>
            <a:pPr lvl="2"/>
            <a:r>
              <a:rPr lang="en-US" dirty="0" smtClean="0"/>
              <a:t>½ of crops raised by individuals</a:t>
            </a:r>
            <a:endParaRPr lang="en-US" dirty="0"/>
          </a:p>
          <a:p>
            <a:r>
              <a:rPr lang="en-US" dirty="0" smtClean="0"/>
              <a:t>New Religion</a:t>
            </a:r>
          </a:p>
          <a:p>
            <a:pPr lvl="1"/>
            <a:r>
              <a:rPr lang="en-US" dirty="0" smtClean="0"/>
              <a:t>Sikh – Nanak – tried to unite Muslim &amp; Hindu</a:t>
            </a:r>
          </a:p>
          <a:p>
            <a:pPr lvl="1"/>
            <a:r>
              <a:rPr lang="en-US" dirty="0" smtClean="0"/>
              <a:t>One God, no idols, less rigid social system</a:t>
            </a:r>
          </a:p>
          <a:p>
            <a:pPr lvl="1"/>
            <a:r>
              <a:rPr lang="en-US" dirty="0" smtClean="0"/>
              <a:t>1600’s became militant – enemies of Mughal &amp; Muslims</a:t>
            </a:r>
          </a:p>
        </p:txBody>
      </p:sp>
    </p:spTree>
    <p:extLst>
      <p:ext uri="{BB962C8B-B14F-4D97-AF65-F5344CB8AC3E}">
        <p14:creationId xmlns:p14="http://schemas.microsoft.com/office/powerpoint/2010/main" val="41807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Taj</a:t>
            </a:r>
            <a:r>
              <a:rPr lang="en-US" dirty="0" smtClean="0"/>
              <a:t> </a:t>
            </a:r>
            <a:r>
              <a:rPr lang="en-US" dirty="0" err="1" smtClean="0"/>
              <a:t>Mahal</a:t>
            </a:r>
            <a:r>
              <a:rPr lang="en-US" dirty="0" smtClean="0"/>
              <a:t> &amp; Hall of Private Audience</a:t>
            </a:r>
            <a:endParaRPr lang="en-US" dirty="0"/>
          </a:p>
        </p:txBody>
      </p:sp>
      <p:pic>
        <p:nvPicPr>
          <p:cNvPr id="6" name="Jtza-TN8FuA?version=3&amp;hl=en_US"/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1676400"/>
            <a:ext cx="6781800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Aurangzeb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572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1657 – Aurangzeb takes power</a:t>
            </a:r>
          </a:p>
          <a:p>
            <a:pPr lvl="1"/>
            <a:r>
              <a:rPr lang="en-US" dirty="0" err="1" smtClean="0"/>
              <a:t>Jahan</a:t>
            </a:r>
            <a:r>
              <a:rPr lang="en-US" dirty="0" smtClean="0"/>
              <a:t> becomes ill – Aurangzeb kills older brother, imprisons </a:t>
            </a:r>
            <a:r>
              <a:rPr lang="en-US" dirty="0" err="1" smtClean="0"/>
              <a:t>Jahan</a:t>
            </a:r>
            <a:r>
              <a:rPr lang="en-US" dirty="0" smtClean="0"/>
              <a:t> – becomes emperor</a:t>
            </a:r>
          </a:p>
          <a:p>
            <a:pPr lvl="1"/>
            <a:r>
              <a:rPr lang="en-US" dirty="0" smtClean="0"/>
              <a:t>Devout Sunni – ended gov’t spending on buildings &amp; monuments</a:t>
            </a:r>
          </a:p>
          <a:p>
            <a:pPr lvl="1"/>
            <a:r>
              <a:rPr lang="en-US" dirty="0" smtClean="0"/>
              <a:t>Persecuted all non Sunni</a:t>
            </a:r>
          </a:p>
          <a:p>
            <a:pPr lvl="1"/>
            <a:r>
              <a:rPr lang="en-US" dirty="0" smtClean="0"/>
              <a:t>Restored tax on Hindu’s – destroyed Temples</a:t>
            </a:r>
          </a:p>
          <a:p>
            <a:pPr lvl="1"/>
            <a:r>
              <a:rPr lang="en-US" dirty="0" err="1" smtClean="0"/>
              <a:t>Est</a:t>
            </a:r>
            <a:r>
              <a:rPr lang="en-US" dirty="0" smtClean="0"/>
              <a:t> the largest territory for Mughals – rioting weakened empire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667669"/>
            <a:ext cx="3048000" cy="4089400"/>
          </a:xfrm>
        </p:spPr>
      </p:pic>
    </p:spTree>
    <p:extLst>
      <p:ext uri="{BB962C8B-B14F-4D97-AF65-F5344CB8AC3E}">
        <p14:creationId xmlns:p14="http://schemas.microsoft.com/office/powerpoint/2010/main" val="253210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Empire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28314"/>
            <a:ext cx="6096000" cy="4922259"/>
          </a:xfrm>
        </p:spPr>
      </p:pic>
    </p:spTree>
    <p:extLst>
      <p:ext uri="{BB962C8B-B14F-4D97-AF65-F5344CB8AC3E}">
        <p14:creationId xmlns:p14="http://schemas.microsoft.com/office/powerpoint/2010/main" val="23706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Rise of the Ottomans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111752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Ghazis – Warriors for Islam – 1</a:t>
            </a:r>
            <a:r>
              <a:rPr lang="en-US" baseline="30000" dirty="0" smtClean="0"/>
              <a:t>st</a:t>
            </a:r>
            <a:r>
              <a:rPr lang="en-US" dirty="0" smtClean="0"/>
              <a:t> Ottomans (Turkish)</a:t>
            </a:r>
          </a:p>
          <a:p>
            <a:pPr lvl="1"/>
            <a:r>
              <a:rPr lang="en-US" dirty="0" smtClean="0"/>
              <a:t>Anatolia (Asia Minor – Turkey) – Mongolian Persecution</a:t>
            </a:r>
          </a:p>
          <a:p>
            <a:pPr lvl="1"/>
            <a:r>
              <a:rPr lang="en-US" dirty="0" smtClean="0"/>
              <a:t>Osman – 1200’s ghazi leader – tribe Ottomans</a:t>
            </a:r>
          </a:p>
          <a:p>
            <a:r>
              <a:rPr lang="en-US" dirty="0" smtClean="0"/>
              <a:t>Ottoman Tribe – 1300s</a:t>
            </a:r>
          </a:p>
          <a:p>
            <a:pPr lvl="1"/>
            <a:r>
              <a:rPr lang="en-US" dirty="0" smtClean="0"/>
              <a:t>Tried taking Constantinople – failed</a:t>
            </a:r>
          </a:p>
          <a:p>
            <a:pPr lvl="1"/>
            <a:r>
              <a:rPr lang="en-US" dirty="0" smtClean="0"/>
              <a:t>1361 took </a:t>
            </a:r>
            <a:r>
              <a:rPr lang="en-US" dirty="0" err="1" smtClean="0"/>
              <a:t>Adrianopolis</a:t>
            </a:r>
            <a:r>
              <a:rPr lang="en-US" dirty="0" smtClean="0"/>
              <a:t> – 2</a:t>
            </a:r>
            <a:r>
              <a:rPr lang="en-US" baseline="30000" dirty="0" smtClean="0"/>
              <a:t>nd</a:t>
            </a:r>
            <a:r>
              <a:rPr lang="en-US" dirty="0" smtClean="0"/>
              <a:t> most important Byzantine city</a:t>
            </a:r>
          </a:p>
          <a:p>
            <a:pPr lvl="1"/>
            <a:r>
              <a:rPr lang="en-US" dirty="0" smtClean="0"/>
              <a:t>Renamed Edirne – 1369 1</a:t>
            </a:r>
            <a:r>
              <a:rPr lang="en-US" baseline="30000" dirty="0" smtClean="0"/>
              <a:t>st</a:t>
            </a:r>
            <a:r>
              <a:rPr lang="en-US" dirty="0" smtClean="0"/>
              <a:t> Ottoman Sultan</a:t>
            </a:r>
          </a:p>
          <a:p>
            <a:r>
              <a:rPr lang="en-US" dirty="0" smtClean="0"/>
              <a:t>Army Elite – Janissaries</a:t>
            </a:r>
          </a:p>
          <a:p>
            <a:pPr lvl="1"/>
            <a:r>
              <a:rPr lang="en-US" dirty="0" smtClean="0"/>
              <a:t>War captives &amp; Christian Slaves</a:t>
            </a:r>
          </a:p>
          <a:p>
            <a:pPr lvl="1"/>
            <a:r>
              <a:rPr lang="en-US" dirty="0" smtClean="0"/>
              <a:t>Converted to Islam</a:t>
            </a:r>
          </a:p>
          <a:p>
            <a:pPr lvl="1"/>
            <a:r>
              <a:rPr lang="en-US" dirty="0" smtClean="0"/>
              <a:t>Belonged to Sultan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67000"/>
            <a:ext cx="4235566" cy="2579716"/>
          </a:xfrm>
        </p:spPr>
      </p:pic>
    </p:spTree>
    <p:extLst>
      <p:ext uri="{BB962C8B-B14F-4D97-AF65-F5344CB8AC3E}">
        <p14:creationId xmlns:p14="http://schemas.microsoft.com/office/powerpoint/2010/main" val="40144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Timur</a:t>
            </a:r>
            <a:r>
              <a:rPr lang="en-US" dirty="0" smtClean="0"/>
              <a:t> – </a:t>
            </a:r>
            <a:r>
              <a:rPr lang="en-US" i="1" dirty="0" smtClean="0"/>
              <a:t>Sword of Islam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Turko</a:t>
            </a:r>
            <a:r>
              <a:rPr lang="en-US" dirty="0" smtClean="0"/>
              <a:t>-Mongol Leader</a:t>
            </a:r>
          </a:p>
          <a:p>
            <a:pPr lvl="1"/>
            <a:r>
              <a:rPr lang="en-US" dirty="0" smtClean="0"/>
              <a:t>Born 1336 in Uzbekistan – descendant of Genghis Khan</a:t>
            </a:r>
          </a:p>
          <a:p>
            <a:pPr lvl="1"/>
            <a:r>
              <a:rPr lang="en-US" dirty="0" smtClean="0"/>
              <a:t>Restoration of Mongol Empire</a:t>
            </a:r>
          </a:p>
          <a:p>
            <a:pPr lvl="1"/>
            <a:r>
              <a:rPr lang="en-US" dirty="0" smtClean="0"/>
              <a:t>Military genius &amp; tactician</a:t>
            </a:r>
          </a:p>
          <a:p>
            <a:pPr lvl="1"/>
            <a:r>
              <a:rPr lang="en-US" dirty="0" smtClean="0"/>
              <a:t>1402 invaded Anatolia – won Battle of Ankara – captured Sultan</a:t>
            </a:r>
          </a:p>
          <a:p>
            <a:pPr lvl="1"/>
            <a:r>
              <a:rPr lang="en-US" dirty="0" smtClean="0"/>
              <a:t>Ottomans had to return territory taken from ghazi rulers</a:t>
            </a:r>
          </a:p>
          <a:p>
            <a:pPr lvl="1"/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676400"/>
            <a:ext cx="2702879" cy="2667000"/>
          </a:xfrm>
        </p:spPr>
      </p:pic>
      <p:sp>
        <p:nvSpPr>
          <p:cNvPr id="10" name="TextBox 9"/>
          <p:cNvSpPr txBox="1"/>
          <p:nvPr/>
        </p:nvSpPr>
        <p:spPr>
          <a:xfrm>
            <a:off x="4648200" y="4876800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"Till the advent of Hitler, </a:t>
            </a:r>
            <a:r>
              <a:rPr lang="en-US" i="1" dirty="0" err="1"/>
              <a:t>Timur</a:t>
            </a:r>
            <a:r>
              <a:rPr lang="en-US" i="1" dirty="0"/>
              <a:t> stood forth in history as the supreme example of soulless and unproductive </a:t>
            </a:r>
            <a:r>
              <a:rPr lang="en-US" i="1" dirty="0" smtClean="0"/>
              <a:t>militarism“ </a:t>
            </a:r>
            <a:r>
              <a:rPr lang="en-US" dirty="0" smtClean="0"/>
              <a:t>– John Saunders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1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 &amp; Expansion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5" y="2272897"/>
            <a:ext cx="4038600" cy="287894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419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Civil War – Who’s Next???</a:t>
            </a:r>
          </a:p>
          <a:p>
            <a:pPr lvl="1"/>
            <a:r>
              <a:rPr lang="en-US" dirty="0" smtClean="0"/>
              <a:t>1421 - 1451 </a:t>
            </a:r>
            <a:r>
              <a:rPr lang="en-US" dirty="0" err="1"/>
              <a:t>Murad</a:t>
            </a:r>
            <a:r>
              <a:rPr lang="en-US" dirty="0"/>
              <a:t> II </a:t>
            </a:r>
            <a:r>
              <a:rPr lang="en-US" dirty="0" smtClean="0"/>
              <a:t>(18 </a:t>
            </a:r>
            <a:r>
              <a:rPr lang="en-US" dirty="0" err="1" smtClean="0"/>
              <a:t>yrs</a:t>
            </a:r>
            <a:r>
              <a:rPr lang="en-US" dirty="0" smtClean="0"/>
              <a:t> old) – </a:t>
            </a:r>
            <a:r>
              <a:rPr lang="en-US" dirty="0"/>
              <a:t>next period of expansion </a:t>
            </a:r>
            <a:endParaRPr lang="en-US" dirty="0" smtClean="0"/>
          </a:p>
          <a:p>
            <a:pPr lvl="1"/>
            <a:r>
              <a:rPr lang="en-US" dirty="0" smtClean="0"/>
              <a:t>25 </a:t>
            </a:r>
            <a:r>
              <a:rPr lang="en-US" dirty="0" err="1" smtClean="0"/>
              <a:t>yr</a:t>
            </a:r>
            <a:r>
              <a:rPr lang="en-US" dirty="0" smtClean="0"/>
              <a:t> war against European Crusaders</a:t>
            </a:r>
          </a:p>
          <a:p>
            <a:pPr lvl="2"/>
            <a:r>
              <a:rPr lang="en-US" dirty="0" smtClean="0"/>
              <a:t>Balkans - Anatolia</a:t>
            </a:r>
            <a:endParaRPr lang="en-US" dirty="0"/>
          </a:p>
          <a:p>
            <a:pPr lvl="2"/>
            <a:r>
              <a:rPr lang="en-US" dirty="0"/>
              <a:t>Battle of </a:t>
            </a:r>
            <a:r>
              <a:rPr lang="en-US" dirty="0" smtClean="0"/>
              <a:t>Varna - Ended</a:t>
            </a:r>
            <a:endParaRPr lang="en-US" dirty="0"/>
          </a:p>
          <a:p>
            <a:pPr lvl="1"/>
            <a:r>
              <a:rPr lang="en-US" dirty="0" err="1"/>
              <a:t>Mehmed</a:t>
            </a:r>
            <a:r>
              <a:rPr lang="en-US" dirty="0"/>
              <a:t> II </a:t>
            </a:r>
            <a:r>
              <a:rPr lang="en-US" dirty="0" smtClean="0"/>
              <a:t>21 </a:t>
            </a:r>
            <a:r>
              <a:rPr lang="en-US" dirty="0" err="1" smtClean="0"/>
              <a:t>yrs</a:t>
            </a:r>
            <a:r>
              <a:rPr lang="en-US" dirty="0" smtClean="0"/>
              <a:t> old (post </a:t>
            </a:r>
            <a:r>
              <a:rPr lang="en-US" dirty="0" err="1"/>
              <a:t>Murad</a:t>
            </a:r>
            <a:r>
              <a:rPr lang="en-US" dirty="0"/>
              <a:t>) </a:t>
            </a:r>
            <a:r>
              <a:rPr lang="en-US" dirty="0" smtClean="0"/>
              <a:t>1444-46 &amp; 1451 - 1481</a:t>
            </a:r>
          </a:p>
          <a:p>
            <a:pPr lvl="1"/>
            <a:r>
              <a:rPr lang="en-US" dirty="0" smtClean="0"/>
              <a:t>Took Constantinople </a:t>
            </a:r>
            <a:r>
              <a:rPr lang="en-US" dirty="0"/>
              <a:t>in 1453 – renamed Istanbul (Capital)</a:t>
            </a:r>
          </a:p>
          <a:p>
            <a:pPr lvl="1"/>
            <a:r>
              <a:rPr lang="en-US" dirty="0"/>
              <a:t>Devoted to strengthening navy</a:t>
            </a:r>
          </a:p>
          <a:p>
            <a:pPr lvl="1"/>
            <a:r>
              <a:rPr lang="en-US" dirty="0"/>
              <a:t>Took Constantinople with 320 ships &amp; 80 – 200k troops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Greatest Sultan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4600"/>
            <a:ext cx="4284134" cy="274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Suleyman</a:t>
            </a:r>
            <a:r>
              <a:rPr lang="en-US" dirty="0" smtClean="0"/>
              <a:t> – 1520 – 1566</a:t>
            </a:r>
          </a:p>
          <a:p>
            <a:pPr lvl="1"/>
            <a:r>
              <a:rPr lang="en-US" dirty="0" smtClean="0"/>
              <a:t>West (Europe) – “The Magnificent”</a:t>
            </a:r>
          </a:p>
          <a:p>
            <a:pPr lvl="1"/>
            <a:r>
              <a:rPr lang="en-US" dirty="0" smtClean="0"/>
              <a:t>East (Own) – The Lawgiver</a:t>
            </a:r>
          </a:p>
          <a:p>
            <a:pPr lvl="2"/>
            <a:r>
              <a:rPr lang="en-US" dirty="0" smtClean="0"/>
              <a:t>Reconstructed legal system</a:t>
            </a:r>
          </a:p>
          <a:p>
            <a:pPr lvl="1"/>
            <a:r>
              <a:rPr lang="en-US" dirty="0" smtClean="0"/>
              <a:t>Apex of Ottoman military, economic, political power</a:t>
            </a:r>
          </a:p>
          <a:p>
            <a:pPr lvl="1"/>
            <a:r>
              <a:rPr lang="en-US" dirty="0" smtClean="0"/>
              <a:t>Captured most of Hungary</a:t>
            </a:r>
          </a:p>
          <a:p>
            <a:pPr lvl="1"/>
            <a:r>
              <a:rPr lang="en-US" dirty="0" smtClean="0"/>
              <a:t>Vienna 1529 – Ended Westward expansion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8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Ottoman Society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Sultan – supreme ruler</a:t>
            </a:r>
          </a:p>
          <a:p>
            <a:pPr lvl="1"/>
            <a:r>
              <a:rPr lang="en-US" dirty="0" smtClean="0"/>
              <a:t>Grand Viziers – 2</a:t>
            </a:r>
            <a:r>
              <a:rPr lang="en-US" baseline="30000" dirty="0" smtClean="0"/>
              <a:t>nd</a:t>
            </a:r>
            <a:r>
              <a:rPr lang="en-US" dirty="0" smtClean="0"/>
              <a:t> in command</a:t>
            </a:r>
          </a:p>
          <a:p>
            <a:r>
              <a:rPr lang="en-US" dirty="0" smtClean="0"/>
              <a:t>Societal Groups</a:t>
            </a:r>
          </a:p>
          <a:p>
            <a:pPr lvl="1"/>
            <a:r>
              <a:rPr lang="en-US" dirty="0" err="1" smtClean="0"/>
              <a:t>Osmanli</a:t>
            </a:r>
            <a:r>
              <a:rPr lang="en-US" dirty="0" smtClean="0"/>
              <a:t> – ruling class</a:t>
            </a:r>
          </a:p>
          <a:p>
            <a:pPr lvl="1"/>
            <a:r>
              <a:rPr lang="en-US" dirty="0" err="1" smtClean="0"/>
              <a:t>Reaya</a:t>
            </a:r>
            <a:r>
              <a:rPr lang="en-US" dirty="0" smtClean="0"/>
              <a:t> – “protected flock”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78207"/>
            <a:ext cx="4038600" cy="2868323"/>
          </a:xfrm>
        </p:spPr>
      </p:pic>
      <p:sp>
        <p:nvSpPr>
          <p:cNvPr id="6" name="TextBox 5"/>
          <p:cNvSpPr txBox="1"/>
          <p:nvPr/>
        </p:nvSpPr>
        <p:spPr>
          <a:xfrm>
            <a:off x="381000" y="43434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“Each man in Turkey carries in his own hand his ancestry and his position in life, which he may make or mar as he will”</a:t>
            </a:r>
            <a:r>
              <a:rPr lang="en-US" dirty="0" smtClean="0"/>
              <a:t> – </a:t>
            </a:r>
            <a:r>
              <a:rPr lang="en-US" dirty="0" err="1" smtClean="0"/>
              <a:t>Ogier</a:t>
            </a:r>
            <a:r>
              <a:rPr lang="en-US" dirty="0" smtClean="0"/>
              <a:t> </a:t>
            </a:r>
            <a:r>
              <a:rPr lang="en-US" dirty="0" err="1" smtClean="0"/>
              <a:t>Ghiselin</a:t>
            </a:r>
            <a:r>
              <a:rPr lang="en-US" dirty="0" smtClean="0"/>
              <a:t> de </a:t>
            </a:r>
            <a:r>
              <a:rPr lang="en-US" dirty="0" err="1" smtClean="0"/>
              <a:t>Busbecq</a:t>
            </a:r>
            <a:r>
              <a:rPr lang="en-US" dirty="0" smtClean="0"/>
              <a:t> (Roman Emperor’s Ambassador)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0705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Millet System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Millets – Confessional Communities</a:t>
            </a:r>
          </a:p>
          <a:p>
            <a:pPr lvl="1"/>
            <a:r>
              <a:rPr lang="en-US" dirty="0" smtClean="0"/>
              <a:t>Separate legal courts for communities to rule under “personal law”</a:t>
            </a:r>
          </a:p>
          <a:p>
            <a:pPr lvl="2"/>
            <a:r>
              <a:rPr lang="en-US" dirty="0" smtClean="0"/>
              <a:t>Protected religious minority groups</a:t>
            </a:r>
          </a:p>
          <a:p>
            <a:pPr lvl="1"/>
            <a:r>
              <a:rPr lang="en-US" dirty="0" smtClean="0"/>
              <a:t>Own laws &amp; customs – collected taxes</a:t>
            </a:r>
          </a:p>
          <a:p>
            <a:pPr lvl="1"/>
            <a:r>
              <a:rPr lang="en-US" dirty="0" smtClean="0"/>
              <a:t>Muslims: ethnicity did not matter (Sunni)</a:t>
            </a:r>
          </a:p>
          <a:p>
            <a:pPr lvl="1"/>
            <a:r>
              <a:rPr lang="en-US" dirty="0" smtClean="0"/>
              <a:t>Orthodox Christians: included all orthodox sects</a:t>
            </a:r>
          </a:p>
          <a:p>
            <a:pPr lvl="1"/>
            <a:r>
              <a:rPr lang="en-US" dirty="0" smtClean="0"/>
              <a:t>Armenians: Apostolic, Catholic &amp; Evangelical groups</a:t>
            </a:r>
          </a:p>
          <a:p>
            <a:pPr lvl="1"/>
            <a:r>
              <a:rPr lang="en-US" dirty="0" err="1" smtClean="0"/>
              <a:t>Syriac</a:t>
            </a:r>
            <a:r>
              <a:rPr lang="en-US" dirty="0" smtClean="0"/>
              <a:t> Orthodox – Oriental Orthodox – asked to be separated from Orthodox Christians</a:t>
            </a:r>
          </a:p>
          <a:p>
            <a:pPr lvl="1"/>
            <a:r>
              <a:rPr lang="en-US" dirty="0" smtClean="0"/>
              <a:t>Jews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4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Decline of an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Death of </a:t>
            </a:r>
            <a:r>
              <a:rPr lang="en-US" dirty="0" err="1" smtClean="0"/>
              <a:t>Suleyman</a:t>
            </a:r>
            <a:r>
              <a:rPr lang="en-US" dirty="0"/>
              <a:t> </a:t>
            </a:r>
            <a:r>
              <a:rPr lang="en-US" dirty="0" smtClean="0"/>
              <a:t>1566 – beginning of the end</a:t>
            </a:r>
          </a:p>
          <a:p>
            <a:pPr lvl="1"/>
            <a:r>
              <a:rPr lang="en-US" dirty="0" smtClean="0"/>
              <a:t>Rise of European states – France, Spain &amp; Poland</a:t>
            </a:r>
          </a:p>
          <a:p>
            <a:pPr lvl="1"/>
            <a:r>
              <a:rPr lang="en-US" dirty="0" smtClean="0"/>
              <a:t>1571 Philip II(Spain) – Battle of Lepanto – European Navy win</a:t>
            </a:r>
          </a:p>
          <a:p>
            <a:pPr lvl="1"/>
            <a:r>
              <a:rPr lang="en-US" dirty="0" smtClean="0"/>
              <a:t>1683 John III </a:t>
            </a:r>
            <a:r>
              <a:rPr lang="en-US" dirty="0" err="1" smtClean="0"/>
              <a:t>Sobieski</a:t>
            </a:r>
            <a:r>
              <a:rPr lang="en-US" dirty="0" smtClean="0"/>
              <a:t>(Poland) – Battle of Vienna – End of Empire</a:t>
            </a:r>
          </a:p>
          <a:p>
            <a:pPr lvl="2"/>
            <a:r>
              <a:rPr lang="en-US" dirty="0" smtClean="0"/>
              <a:t>Holy League: Holy Roman Empire &amp; Polish-Lithuanian Commonwealth</a:t>
            </a:r>
          </a:p>
          <a:p>
            <a:r>
              <a:rPr lang="en-US" dirty="0" smtClean="0"/>
              <a:t>Decline in 1600’s – 1700’s</a:t>
            </a:r>
          </a:p>
          <a:p>
            <a:pPr lvl="1"/>
            <a:r>
              <a:rPr lang="en-US" dirty="0" smtClean="0"/>
              <a:t>End of Silk Road</a:t>
            </a:r>
          </a:p>
          <a:p>
            <a:pPr lvl="1"/>
            <a:r>
              <a:rPr lang="en-US" dirty="0" smtClean="0"/>
              <a:t>Internal power struggles led to corruption</a:t>
            </a:r>
          </a:p>
          <a:p>
            <a:pPr lvl="1"/>
            <a:r>
              <a:rPr lang="en-US" dirty="0" smtClean="0"/>
              <a:t>Janissaries rebelled</a:t>
            </a:r>
          </a:p>
          <a:p>
            <a:pPr lvl="1"/>
            <a:r>
              <a:rPr lang="en-US" dirty="0" smtClean="0"/>
              <a:t>1700’s: Crimean Peninsula (Black Sea Lands)to the Russians</a:t>
            </a:r>
          </a:p>
          <a:p>
            <a:pPr lvl="1"/>
            <a:r>
              <a:rPr lang="en-US" dirty="0" smtClean="0"/>
              <a:t>1798: France takes Egypt</a:t>
            </a:r>
          </a:p>
          <a:p>
            <a:pPr lvl="1"/>
            <a:r>
              <a:rPr lang="en-US" dirty="0" smtClean="0"/>
              <a:t>Restructuring failed by Sultans</a:t>
            </a:r>
          </a:p>
          <a:p>
            <a:pPr lvl="1"/>
            <a:r>
              <a:rPr lang="en-US" dirty="0" smtClean="0"/>
              <a:t>1923 – Turkey established as a Republic – End of the Empire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4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5850</TotalTime>
  <Words>1030</Words>
  <Application>Microsoft Office PowerPoint</Application>
  <PresentationFormat>On-screen Show (4:3)</PresentationFormat>
  <Paragraphs>159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Wingdings</vt:lpstr>
      <vt:lpstr>Wingdings 2</vt:lpstr>
      <vt:lpstr>Civic</vt:lpstr>
      <vt:lpstr> Islamic Empires in Asia Chapter 18</vt:lpstr>
      <vt:lpstr>Ottoman Empire</vt:lpstr>
      <vt:lpstr>Rise of the Ottomans</vt:lpstr>
      <vt:lpstr>Timur – Sword of Islam</vt:lpstr>
      <vt:lpstr>Recovery &amp; Expansion</vt:lpstr>
      <vt:lpstr>The Greatest Sultan</vt:lpstr>
      <vt:lpstr>Ottoman Society</vt:lpstr>
      <vt:lpstr>Millet System</vt:lpstr>
      <vt:lpstr>Decline of an Empire</vt:lpstr>
      <vt:lpstr>End of the Silk Road</vt:lpstr>
      <vt:lpstr>Safavid Empire</vt:lpstr>
      <vt:lpstr>Safavid Empire</vt:lpstr>
      <vt:lpstr>Shah Abbas the Great</vt:lpstr>
      <vt:lpstr>Mughal Empire in India</vt:lpstr>
      <vt:lpstr>Origins</vt:lpstr>
      <vt:lpstr>Akbar – Greatest of the Mughal</vt:lpstr>
      <vt:lpstr>Height of the Empire</vt:lpstr>
      <vt:lpstr>Taj Mahal &amp; Hall of Private Audience</vt:lpstr>
      <vt:lpstr>Aurangzeb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Islamic Empires in Asia</dc:title>
  <dc:creator>Administrator</dc:creator>
  <cp:lastModifiedBy>Lelko, Garrett</cp:lastModifiedBy>
  <cp:revision>42</cp:revision>
  <dcterms:created xsi:type="dcterms:W3CDTF">2012-09-05T12:46:59Z</dcterms:created>
  <dcterms:modified xsi:type="dcterms:W3CDTF">2014-09-10T13:04:34Z</dcterms:modified>
</cp:coreProperties>
</file>